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f94643e08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f94643e08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24273304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2427330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received the data it was not in the best shape. Some data was missing and most if not all of the data types were classified incorrectly. So how did we get the data ready for analysis? </a:t>
            </a:r>
            <a:r>
              <a:rPr lang="en"/>
              <a:t>First, we decided to attack the missing data. Since the dataset was so large and many of the flights were the same flight just on different days, we noticed that many of the flights that had missing data had a counterpart with no missing flight data. Thus, we decided to use the deletion strategy in preparing our data to get rid of the incomplete entries. We ensured that this was the right strategy by graphing results before and after the deletion and we saw that there was minimal change in the data, so we proceeded to the data types. During this part of the cleaning process we went through each column to ensure that it was converted to the correct type. We decided that a lot of the data could be classified as categorical data like airport names, state names, and airlines. Other data types that we converted were the times and dates which we converted to date-time for easier analysis. Lastly, we did not change Tail or flight number, as well as delay times as it was easier to manipulate them as strings and floats respectively. These changes allowed us to have more consistent data in our analysis which led to fewer skews in the data. This cleaning process also negated any invalid flights that may have been accidentally or wrongly recorded.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f94643e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f94643e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Based on our data science question, we found out that LAX, SFO, PHX, and LAS are significantly higher in term of traffic than any other destinations (all more than half). Putting aside the fact that lots of people come to California (LAX, SFO) for tourists area, these airports also go international. Lots came to these airports to travel to a different country, thus, it makes sense why they have large amount of traffic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f94643e0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f94643e0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As we can see, even without a linear regression line, there is no correlation between number of traffic at an airport and the average arrival delay in that airport. It is true that the more concentrated an airport (destination), the more likely for delay to occur, as there are more air traffic, less place to park the planes, as well as potential malfunction or issue with the passengers on the plane that caused the plane to not leave on time for the arrival planes. However, this only give the big picture, the airlines could have been the reason why there are no trend as some tend to delay more than others, making the average arrival delay perhaps not represent the entire airport accurately.text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2427330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2427330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concluded in the previous slide, airport traffic does not have that much correlation with delay times. So are delays the fault of the individual airlines </a:t>
            </a:r>
            <a:r>
              <a:rPr lang="en"/>
              <a:t>themselves</a:t>
            </a:r>
            <a:r>
              <a:rPr lang="en"/>
              <a:t>? As seen in the graph, every carrier in the data experiences delays in some shape or form. Some carriers also experience delays much more than others do. This could be due to plane maintenance, crew shortages, or even poor management and communication by the airlines or pilots. Airlines like Hawaiian airlines who are delayed frequently could experience delays due to many of these issues, though it is unclear in the data if any of these are specifically the case. Routes to Hawaii are frequently bumpy as well and sometimes necessitate slower flight speeds for safety reasons. </a:t>
            </a:r>
            <a:r>
              <a:rPr lang="en"/>
              <a:t>Though</a:t>
            </a:r>
            <a:r>
              <a:rPr lang="en"/>
              <a:t>, Southwest airlines, who experiences less delays, flies routes to places like Denver and Phoenix that also experience bumpy rides. So, there is not a crystal clear picture that can be painted by this data alone. Moving forward, if delays are random, the best thing for an </a:t>
            </a:r>
            <a:r>
              <a:rPr lang="en"/>
              <a:t>airline to do would be to make up time in the air. We will discuss that in the 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f94643e0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f94643e0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percentage of flights that depart delayed but still arrive on time for each airline. As we can see, just because the aircraft is delayed on departure does not necessarily mean that it will still be arriving delayed. Many aircraft can make up time in the air based on weather conditions, flight patterns, air traffic, and weight on board. So how does this relate to our data science problem? Well, as we saw in the last graph, there is no correlation between airport traffic and delay times. Similarly here, we can infer that even </a:t>
            </a:r>
            <a:r>
              <a:rPr lang="en"/>
              <a:t>though</a:t>
            </a:r>
            <a:r>
              <a:rPr lang="en"/>
              <a:t> there may be a delay on departure, it does not always mean that it will be delayed overall. This is arguably the more important factor out of the two delays as some passengers may have connecting flights </a:t>
            </a:r>
            <a:r>
              <a:rPr lang="en"/>
              <a:t>and other obligations they may need to get to when they land. </a:t>
            </a:r>
            <a:r>
              <a:rPr lang="en">
                <a:solidFill>
                  <a:schemeClr val="dk1"/>
                </a:solidFill>
              </a:rPr>
              <a:t>Using this information, passengers who have these obligations can select an airport near them that may have less delays such as choosing OAK over SFO and then also choose an airline like Southwest that has a tendency to “beat the delay” in the air and still arrive on time.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f94643e08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f94643e08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conclude from this? Well, we believe that there is no correlation between air traffic and departure delay time as most airlines have similar average delay times. We think that the vast majority of delays are due to external factors such as maintenance, </a:t>
            </a:r>
            <a:r>
              <a:rPr lang="en"/>
              <a:t>weather, construction, etc. We also think that traffic affects different airports in different ways as some may handle it better than others as no two airports are alike. Though, there are some limitations we have to take into consideration on this issue. Some airlines may be more prone to delays due to a number of reasons such as plane type, hub airports, and number of passengers. The data should have factored in airlines as well as the physical size of the airports. Also, not taking into account planes that depart late but arrive on time could skew the correlation in delay data if one is to only look at departure or arrival delays alone. To accurately look at the delays here, one must look at the overall delay and not just one or the other.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O7wi3BZDSN9AgY5RTrYIDWjydtCym4Vk/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WvfLJW8D5erX5dtNZbL1AhFQEgB3e0_f/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hyperlink" Target="http://drive.google.com/file/d/1ryA3W_zzOjZzQPu9g7-8Q8nC97gh3FS0/view" TargetMode="Externa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drive.google.com/file/d/1ZPz64FgKoGDV3eJTuJ7spvu__JcwcoXj/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drive.google.com/file/d/1oFtZMTW66WFuYpwWdJnqHybT0HpS6VoT/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drive.google.com/file/d/1E3dWJ3fnyXj38wVlWX1s7jZwZA1bQMtZ/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drive.google.com/file/d/10e3OLTYetFsmXkxeOdet9S0496WQ9Ib4/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vf2TmjVHMdra3yZKqTW2c3FFKWnuziam/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DS3000 Practicum 1</a:t>
            </a:r>
            <a:endParaRPr>
              <a:latin typeface="Lato"/>
              <a:ea typeface="Lato"/>
              <a:cs typeface="Lato"/>
              <a:sym typeface="Lato"/>
            </a:endParaRPr>
          </a:p>
          <a:p>
            <a:pPr indent="0" lvl="0" marL="0" rtl="0" algn="ctr">
              <a:spcBef>
                <a:spcPts val="1000"/>
              </a:spcBef>
              <a:spcAft>
                <a:spcPts val="0"/>
              </a:spcAft>
              <a:buNone/>
            </a:pPr>
            <a:r>
              <a:rPr lang="en" sz="2500">
                <a:latin typeface="Lato"/>
                <a:ea typeface="Lato"/>
                <a:cs typeface="Lato"/>
                <a:sym typeface="Lato"/>
              </a:rPr>
              <a:t>Group 25: Andrew Nee, Nhi Tran, Alex Kowalewski</a:t>
            </a:r>
            <a:endParaRPr sz="2500">
              <a:latin typeface="Lato"/>
              <a:ea typeface="Lato"/>
              <a:cs typeface="Lato"/>
              <a:sym typeface="Lato"/>
            </a:endParaRPr>
          </a:p>
        </p:txBody>
      </p:sp>
      <p:sp>
        <p:nvSpPr>
          <p:cNvPr id="87" name="Google Shape;87;p13"/>
          <p:cNvSpPr txBox="1"/>
          <p:nvPr>
            <p:ph idx="1" type="subTitle"/>
          </p:nvPr>
        </p:nvSpPr>
        <p:spPr>
          <a:xfrm>
            <a:off x="729625" y="2987150"/>
            <a:ext cx="7688100" cy="9588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u="sng"/>
              <a:t>Data Science Question:</a:t>
            </a:r>
            <a:r>
              <a:rPr lang="en"/>
              <a:t> Does more traffic at the destination airports correlate to the departure delay, for top 20 most frequently traffic destination?</a:t>
            </a:r>
            <a:endParaRPr/>
          </a:p>
        </p:txBody>
      </p:sp>
      <p:pic>
        <p:nvPicPr>
          <p:cNvPr id="88" name="Google Shape;88;p13" title="DS3000 pract1 first slide.mp3">
            <a:hlinkClick r:id="rId3"/>
          </p:cNvPr>
          <p:cNvPicPr preferRelativeResize="0"/>
          <p:nvPr/>
        </p:nvPicPr>
        <p:blipFill>
          <a:blip r:embed="rId4">
            <a:alphaModFix/>
          </a:blip>
          <a:stretch>
            <a:fillRect/>
          </a:stretch>
        </p:blipFill>
        <p:spPr>
          <a:xfrm>
            <a:off x="4343400" y="394595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The dataset is the record of all domestic USA flights in 2019. It tracks flight data such as how long the flight was in time and distance, when and where it departed from and where it arrived. It also has information on the plane such as airline, tail, flight number.</a:t>
            </a:r>
            <a:endParaRPr sz="1600">
              <a:solidFill>
                <a:srgbClr val="000000"/>
              </a:solidFill>
            </a:endParaRPr>
          </a:p>
          <a:p>
            <a:pPr indent="0" lvl="0" marL="0" rtl="0" algn="l">
              <a:spcBef>
                <a:spcPts val="1200"/>
              </a:spcBef>
              <a:spcAft>
                <a:spcPts val="0"/>
              </a:spcAft>
              <a:buNone/>
            </a:pPr>
            <a:r>
              <a:rPr lang="en" sz="1600">
                <a:solidFill>
                  <a:srgbClr val="000000"/>
                </a:solidFill>
              </a:rPr>
              <a:t>Sufficiently large dataset: over 1 million rows and 14 columns</a:t>
            </a:r>
            <a:endParaRPr sz="1600">
              <a:solidFill>
                <a:srgbClr val="000000"/>
              </a:solidFill>
            </a:endParaRPr>
          </a:p>
          <a:p>
            <a:pPr indent="0" lvl="0" marL="0" rtl="0" algn="l">
              <a:spcBef>
                <a:spcPts val="1200"/>
              </a:spcBef>
              <a:spcAft>
                <a:spcPts val="1200"/>
              </a:spcAft>
              <a:buNone/>
            </a:pPr>
            <a:r>
              <a:rPr lang="en" sz="1600">
                <a:solidFill>
                  <a:srgbClr val="000000"/>
                </a:solidFill>
              </a:rPr>
              <a:t>Most important: have delays time (departure and arrival)</a:t>
            </a:r>
            <a:endParaRPr sz="1600">
              <a:solidFill>
                <a:srgbClr val="000000"/>
              </a:solidFill>
            </a:endParaRPr>
          </a:p>
        </p:txBody>
      </p:sp>
      <p:pic>
        <p:nvPicPr>
          <p:cNvPr id="95" name="Google Shape;95;p14" title="DS3000 pract1 second slide.mp3">
            <a:hlinkClick r:id="rId3"/>
          </p:cNvPr>
          <p:cNvPicPr preferRelativeResize="0"/>
          <p:nvPr/>
        </p:nvPicPr>
        <p:blipFill>
          <a:blip r:embed="rId4">
            <a:alphaModFix/>
          </a:blip>
          <a:stretch>
            <a:fillRect/>
          </a:stretch>
        </p:blipFill>
        <p:spPr>
          <a:xfrm>
            <a:off x="3624375" y="135765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2363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1" name="Google Shape;101;p15"/>
          <p:cNvSpPr txBox="1"/>
          <p:nvPr>
            <p:ph idx="1" type="body"/>
          </p:nvPr>
        </p:nvSpPr>
        <p:spPr>
          <a:xfrm>
            <a:off x="729450" y="2078875"/>
            <a:ext cx="39678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2"/>
              </a:buClr>
              <a:buSzPts val="1300"/>
              <a:buChar char="-"/>
            </a:pPr>
            <a:r>
              <a:rPr lang="en">
                <a:solidFill>
                  <a:schemeClr val="dk2"/>
                </a:solidFill>
              </a:rPr>
              <a:t>What did we see?</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Missing data</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Incorrect data types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How did we fix it?</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Imputation vs deletion</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Classification of data</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How does this help our analysis?</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Consistent data</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Less skewness present in the data</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Invalid values will not be included in the analysis</a:t>
            </a:r>
            <a:endParaRPr>
              <a:solidFill>
                <a:schemeClr val="dk2"/>
              </a:solidFill>
            </a:endParaRPr>
          </a:p>
        </p:txBody>
      </p:sp>
      <p:pic>
        <p:nvPicPr>
          <p:cNvPr id="102" name="Google Shape;102;p15"/>
          <p:cNvPicPr preferRelativeResize="0"/>
          <p:nvPr/>
        </p:nvPicPr>
        <p:blipFill>
          <a:blip r:embed="rId3">
            <a:alphaModFix/>
          </a:blip>
          <a:stretch>
            <a:fillRect/>
          </a:stretch>
        </p:blipFill>
        <p:spPr>
          <a:xfrm>
            <a:off x="6487750" y="941750"/>
            <a:ext cx="1930411" cy="1774075"/>
          </a:xfrm>
          <a:prstGeom prst="rect">
            <a:avLst/>
          </a:prstGeom>
          <a:noFill/>
          <a:ln>
            <a:noFill/>
          </a:ln>
        </p:spPr>
      </p:pic>
      <p:pic>
        <p:nvPicPr>
          <p:cNvPr id="103" name="Google Shape;103;p15"/>
          <p:cNvPicPr preferRelativeResize="0"/>
          <p:nvPr/>
        </p:nvPicPr>
        <p:blipFill>
          <a:blip r:embed="rId4">
            <a:alphaModFix/>
          </a:blip>
          <a:stretch>
            <a:fillRect/>
          </a:stretch>
        </p:blipFill>
        <p:spPr>
          <a:xfrm>
            <a:off x="3825250" y="941750"/>
            <a:ext cx="1930411" cy="1774075"/>
          </a:xfrm>
          <a:prstGeom prst="rect">
            <a:avLst/>
          </a:prstGeom>
          <a:noFill/>
          <a:ln>
            <a:noFill/>
          </a:ln>
        </p:spPr>
      </p:pic>
      <p:cxnSp>
        <p:nvCxnSpPr>
          <p:cNvPr id="104" name="Google Shape;104;p15"/>
          <p:cNvCxnSpPr/>
          <p:nvPr/>
        </p:nvCxnSpPr>
        <p:spPr>
          <a:xfrm flipH="1" rot="10800000">
            <a:off x="5868475" y="1837225"/>
            <a:ext cx="496500" cy="6300"/>
          </a:xfrm>
          <a:prstGeom prst="straightConnector1">
            <a:avLst/>
          </a:prstGeom>
          <a:noFill/>
          <a:ln cap="flat" cmpd="sng" w="9525">
            <a:solidFill>
              <a:schemeClr val="dk2"/>
            </a:solidFill>
            <a:prstDash val="solid"/>
            <a:round/>
            <a:headEnd len="med" w="med" type="none"/>
            <a:tailEnd len="med" w="med" type="triangle"/>
          </a:ln>
        </p:spPr>
      </p:cxnSp>
      <p:pic>
        <p:nvPicPr>
          <p:cNvPr id="105" name="Google Shape;105;p15"/>
          <p:cNvPicPr preferRelativeResize="0"/>
          <p:nvPr/>
        </p:nvPicPr>
        <p:blipFill>
          <a:blip r:embed="rId5">
            <a:alphaModFix/>
          </a:blip>
          <a:stretch>
            <a:fillRect/>
          </a:stretch>
        </p:blipFill>
        <p:spPr>
          <a:xfrm>
            <a:off x="4340725" y="3110959"/>
            <a:ext cx="1984125" cy="1823450"/>
          </a:xfrm>
          <a:prstGeom prst="rect">
            <a:avLst/>
          </a:prstGeom>
          <a:noFill/>
          <a:ln>
            <a:noFill/>
          </a:ln>
        </p:spPr>
      </p:pic>
      <p:pic>
        <p:nvPicPr>
          <p:cNvPr id="106" name="Google Shape;106;p15"/>
          <p:cNvPicPr preferRelativeResize="0"/>
          <p:nvPr/>
        </p:nvPicPr>
        <p:blipFill>
          <a:blip r:embed="rId6">
            <a:alphaModFix/>
          </a:blip>
          <a:stretch>
            <a:fillRect/>
          </a:stretch>
        </p:blipFill>
        <p:spPr>
          <a:xfrm>
            <a:off x="7031050" y="3060337"/>
            <a:ext cx="2039216" cy="1874075"/>
          </a:xfrm>
          <a:prstGeom prst="rect">
            <a:avLst/>
          </a:prstGeom>
          <a:noFill/>
          <a:ln>
            <a:noFill/>
          </a:ln>
        </p:spPr>
      </p:pic>
      <p:cxnSp>
        <p:nvCxnSpPr>
          <p:cNvPr id="107" name="Google Shape;107;p15"/>
          <p:cNvCxnSpPr/>
          <p:nvPr/>
        </p:nvCxnSpPr>
        <p:spPr>
          <a:xfrm flipH="1" rot="10800000">
            <a:off x="6383200" y="3995250"/>
            <a:ext cx="589500" cy="42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5"/>
          <p:cNvSpPr txBox="1"/>
          <p:nvPr/>
        </p:nvSpPr>
        <p:spPr>
          <a:xfrm>
            <a:off x="3837825" y="538550"/>
            <a:ext cx="19179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Data Conversion</a:t>
            </a:r>
            <a:endParaRPr sz="1300">
              <a:solidFill>
                <a:schemeClr val="accent1"/>
              </a:solidFill>
              <a:latin typeface="Lato"/>
              <a:ea typeface="Lato"/>
              <a:cs typeface="Lato"/>
              <a:sym typeface="Lato"/>
            </a:endParaRPr>
          </a:p>
        </p:txBody>
      </p:sp>
      <p:sp>
        <p:nvSpPr>
          <p:cNvPr id="109" name="Google Shape;109;p15"/>
          <p:cNvSpPr txBox="1"/>
          <p:nvPr/>
        </p:nvSpPr>
        <p:spPr>
          <a:xfrm>
            <a:off x="4353450" y="2779275"/>
            <a:ext cx="19179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Missing Data</a:t>
            </a:r>
            <a:endParaRPr sz="1300">
              <a:solidFill>
                <a:schemeClr val="accent1"/>
              </a:solidFill>
              <a:latin typeface="Lato"/>
              <a:ea typeface="Lato"/>
              <a:cs typeface="Lato"/>
              <a:sym typeface="Lato"/>
            </a:endParaRPr>
          </a:p>
        </p:txBody>
      </p:sp>
      <p:pic>
        <p:nvPicPr>
          <p:cNvPr id="110" name="Google Shape;110;p15" title="Data Cleaning Slide.mp3">
            <a:hlinkClick r:id="rId7"/>
          </p:cNvPr>
          <p:cNvPicPr preferRelativeResize="0"/>
          <p:nvPr/>
        </p:nvPicPr>
        <p:blipFill>
          <a:blip r:embed="rId8">
            <a:alphaModFix/>
          </a:blip>
          <a:stretch>
            <a:fillRect/>
          </a:stretch>
        </p:blipFill>
        <p:spPr>
          <a:xfrm>
            <a:off x="929000" y="59165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 type="body"/>
          </p:nvPr>
        </p:nvSpPr>
        <p:spPr>
          <a:xfrm>
            <a:off x="5777425" y="833175"/>
            <a:ext cx="3098700" cy="3506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Char char="-"/>
            </a:pPr>
            <a:r>
              <a:rPr lang="en" sz="1400">
                <a:solidFill>
                  <a:srgbClr val="000000"/>
                </a:solidFill>
              </a:rPr>
              <a:t>First, need to see the trend of traffic before make another visualization to see if the trend makes sense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LAX, SFO, PHX, and LAS highest traffic</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California is </a:t>
            </a:r>
            <a:r>
              <a:rPr lang="en" sz="1400">
                <a:solidFill>
                  <a:srgbClr val="000000"/>
                </a:solidFill>
              </a:rPr>
              <a:t>popular state destination (LAX, SFO, OAK, SJC,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Tourist area: Disneyland, Casino, Hollywood,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International airports: popular transfer location, depart to different countries</a:t>
            </a:r>
            <a:endParaRPr sz="1400">
              <a:solidFill>
                <a:srgbClr val="000000"/>
              </a:solidFill>
            </a:endParaRPr>
          </a:p>
        </p:txBody>
      </p:sp>
      <p:pic>
        <p:nvPicPr>
          <p:cNvPr id="116" name="Google Shape;116;p16"/>
          <p:cNvPicPr preferRelativeResize="0"/>
          <p:nvPr/>
        </p:nvPicPr>
        <p:blipFill>
          <a:blip r:embed="rId3">
            <a:alphaModFix/>
          </a:blip>
          <a:stretch>
            <a:fillRect/>
          </a:stretch>
        </p:blipFill>
        <p:spPr>
          <a:xfrm>
            <a:off x="167188" y="561913"/>
            <a:ext cx="5610225" cy="4486275"/>
          </a:xfrm>
          <a:prstGeom prst="rect">
            <a:avLst/>
          </a:prstGeom>
          <a:noFill/>
          <a:ln>
            <a:noFill/>
          </a:ln>
        </p:spPr>
      </p:pic>
      <p:pic>
        <p:nvPicPr>
          <p:cNvPr id="117" name="Google Shape;117;p16" title="DS3000 pract1 third slide.mp3">
            <a:hlinkClick r:id="rId4"/>
          </p:cNvPr>
          <p:cNvPicPr preferRelativeResize="0"/>
          <p:nvPr/>
        </p:nvPicPr>
        <p:blipFill>
          <a:blip r:embed="rId5">
            <a:alphaModFix/>
          </a:blip>
          <a:stretch>
            <a:fillRect/>
          </a:stretch>
        </p:blipFill>
        <p:spPr>
          <a:xfrm>
            <a:off x="7047763" y="4339885"/>
            <a:ext cx="558025" cy="55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5790100" y="923550"/>
            <a:ext cx="3030600" cy="3509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No clear correlation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Intuitively, more traffic = high average delays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Less place to park planes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Potential malfunctions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Issue with passengers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So why don’t we see a correlation?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Traffic effects airports different</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Only gives big picture, could be airlines that skew the correlation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Airlines have different average outbound delay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How can we better our research problem?</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Factor in airlines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Factor in the various sizes of airports</a:t>
            </a:r>
            <a:endParaRPr>
              <a:solidFill>
                <a:srgbClr val="000000"/>
              </a:solidFill>
            </a:endParaRPr>
          </a:p>
        </p:txBody>
      </p:sp>
      <p:pic>
        <p:nvPicPr>
          <p:cNvPr id="123" name="Google Shape;123;p17"/>
          <p:cNvPicPr preferRelativeResize="0"/>
          <p:nvPr/>
        </p:nvPicPr>
        <p:blipFill>
          <a:blip r:embed="rId3">
            <a:alphaModFix/>
          </a:blip>
          <a:stretch>
            <a:fillRect/>
          </a:stretch>
        </p:blipFill>
        <p:spPr>
          <a:xfrm>
            <a:off x="96850" y="812450"/>
            <a:ext cx="5595485" cy="3916851"/>
          </a:xfrm>
          <a:prstGeom prst="rect">
            <a:avLst/>
          </a:prstGeom>
          <a:noFill/>
          <a:ln>
            <a:noFill/>
          </a:ln>
        </p:spPr>
      </p:pic>
      <p:pic>
        <p:nvPicPr>
          <p:cNvPr id="124" name="Google Shape;124;p17" title="second graph recording.mp3">
            <a:hlinkClick r:id="rId4"/>
          </p:cNvPr>
          <p:cNvPicPr preferRelativeResize="0"/>
          <p:nvPr/>
        </p:nvPicPr>
        <p:blipFill>
          <a:blip r:embed="rId5">
            <a:alphaModFix/>
          </a:blip>
          <a:stretch>
            <a:fillRect/>
          </a:stretch>
        </p:blipFill>
        <p:spPr>
          <a:xfrm>
            <a:off x="5332900" y="383442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5371950" y="837725"/>
            <a:ext cx="3405600" cy="325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solidFill>
                  <a:srgbClr val="000000"/>
                </a:solidFill>
              </a:rPr>
              <a:t>Every airline experiences delays</a:t>
            </a:r>
            <a:endParaRPr sz="1500">
              <a:solidFill>
                <a:srgbClr val="000000"/>
              </a:solidFill>
            </a:endParaRPr>
          </a:p>
          <a:p>
            <a:pPr indent="-298450" lvl="1" marL="914400" rtl="0" algn="l">
              <a:spcBef>
                <a:spcPts val="0"/>
              </a:spcBef>
              <a:spcAft>
                <a:spcPts val="0"/>
              </a:spcAft>
              <a:buSzPts val="1100"/>
              <a:buChar char="-"/>
            </a:pPr>
            <a:r>
              <a:rPr lang="en" sz="1300">
                <a:solidFill>
                  <a:srgbClr val="000000"/>
                </a:solidFill>
              </a:rPr>
              <a:t>Some more than others</a:t>
            </a:r>
            <a:endParaRPr sz="1500">
              <a:solidFill>
                <a:srgbClr val="000000"/>
              </a:solidFill>
            </a:endParaRPr>
          </a:p>
          <a:p>
            <a:pPr indent="-311150" lvl="0" marL="457200" rtl="0" algn="l">
              <a:spcBef>
                <a:spcPts val="0"/>
              </a:spcBef>
              <a:spcAft>
                <a:spcPts val="0"/>
              </a:spcAft>
              <a:buSzPts val="1300"/>
              <a:buChar char="-"/>
            </a:pPr>
            <a:r>
              <a:rPr lang="en" sz="1500">
                <a:solidFill>
                  <a:srgbClr val="000000"/>
                </a:solidFill>
              </a:rPr>
              <a:t>Could delays have something to do with airlines and not the airports?</a:t>
            </a:r>
            <a:endParaRPr sz="1500">
              <a:solidFill>
                <a:srgbClr val="000000"/>
              </a:solidFill>
            </a:endParaRPr>
          </a:p>
          <a:p>
            <a:pPr indent="-298450" lvl="1" marL="914400" rtl="0" algn="l">
              <a:spcBef>
                <a:spcPts val="0"/>
              </a:spcBef>
              <a:spcAft>
                <a:spcPts val="0"/>
              </a:spcAft>
              <a:buSzPts val="1100"/>
              <a:buChar char="-"/>
            </a:pPr>
            <a:r>
              <a:rPr lang="en" sz="1300">
                <a:solidFill>
                  <a:srgbClr val="000000"/>
                </a:solidFill>
              </a:rPr>
              <a:t>Plane maintenance</a:t>
            </a:r>
            <a:endParaRPr sz="1300">
              <a:solidFill>
                <a:srgbClr val="000000"/>
              </a:solidFill>
            </a:endParaRPr>
          </a:p>
          <a:p>
            <a:pPr indent="-298450" lvl="1" marL="914400" rtl="0" algn="l">
              <a:spcBef>
                <a:spcPts val="0"/>
              </a:spcBef>
              <a:spcAft>
                <a:spcPts val="0"/>
              </a:spcAft>
              <a:buSzPts val="1100"/>
              <a:buChar char="-"/>
            </a:pPr>
            <a:r>
              <a:rPr lang="en" sz="1300">
                <a:solidFill>
                  <a:srgbClr val="000000"/>
                </a:solidFill>
              </a:rPr>
              <a:t>Crew shortages</a:t>
            </a:r>
            <a:endParaRPr sz="1300">
              <a:solidFill>
                <a:srgbClr val="000000"/>
              </a:solidFill>
            </a:endParaRPr>
          </a:p>
          <a:p>
            <a:pPr indent="-298450" lvl="1" marL="914400" rtl="0" algn="l">
              <a:spcBef>
                <a:spcPts val="0"/>
              </a:spcBef>
              <a:spcAft>
                <a:spcPts val="0"/>
              </a:spcAft>
              <a:buSzPts val="1100"/>
              <a:buChar char="-"/>
            </a:pPr>
            <a:r>
              <a:rPr lang="en" sz="1300">
                <a:solidFill>
                  <a:srgbClr val="000000"/>
                </a:solidFill>
              </a:rPr>
              <a:t>Poor management and communication</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Weather on common routes</a:t>
            </a:r>
            <a:endParaRPr sz="1300">
              <a:solidFill>
                <a:srgbClr val="000000"/>
              </a:solidFill>
            </a:endParaRPr>
          </a:p>
          <a:p>
            <a:pPr indent="-311150" lvl="0" marL="457200" rtl="0" algn="l">
              <a:spcBef>
                <a:spcPts val="0"/>
              </a:spcBef>
              <a:spcAft>
                <a:spcPts val="0"/>
              </a:spcAft>
              <a:buSzPts val="1300"/>
              <a:buChar char="-"/>
            </a:pPr>
            <a:r>
              <a:rPr lang="en" sz="1500">
                <a:solidFill>
                  <a:srgbClr val="000000"/>
                </a:solidFill>
              </a:rPr>
              <a:t>Hawaiian Airlines</a:t>
            </a:r>
            <a:endParaRPr sz="1500">
              <a:solidFill>
                <a:srgbClr val="000000"/>
              </a:solidFill>
            </a:endParaRPr>
          </a:p>
          <a:p>
            <a:pPr indent="-311150" lvl="0" marL="457200" rtl="0" algn="l">
              <a:spcBef>
                <a:spcPts val="0"/>
              </a:spcBef>
              <a:spcAft>
                <a:spcPts val="0"/>
              </a:spcAft>
              <a:buSzPts val="1300"/>
              <a:buChar char="-"/>
            </a:pPr>
            <a:r>
              <a:rPr lang="en" sz="1500">
                <a:solidFill>
                  <a:srgbClr val="000000"/>
                </a:solidFill>
              </a:rPr>
              <a:t>Southwest Airlines</a:t>
            </a:r>
            <a:endParaRPr sz="1500">
              <a:solidFill>
                <a:srgbClr val="000000"/>
              </a:solidFill>
            </a:endParaRPr>
          </a:p>
        </p:txBody>
      </p:sp>
      <p:pic>
        <p:nvPicPr>
          <p:cNvPr id="130" name="Google Shape;130;p18"/>
          <p:cNvPicPr preferRelativeResize="0"/>
          <p:nvPr/>
        </p:nvPicPr>
        <p:blipFill>
          <a:blip r:embed="rId3">
            <a:alphaModFix/>
          </a:blip>
          <a:stretch>
            <a:fillRect/>
          </a:stretch>
        </p:blipFill>
        <p:spPr>
          <a:xfrm>
            <a:off x="521050" y="895026"/>
            <a:ext cx="4489875" cy="3603001"/>
          </a:xfrm>
          <a:prstGeom prst="rect">
            <a:avLst/>
          </a:prstGeom>
          <a:noFill/>
          <a:ln>
            <a:noFill/>
          </a:ln>
        </p:spPr>
      </p:pic>
      <p:pic>
        <p:nvPicPr>
          <p:cNvPr id="131" name="Google Shape;131;p18" title="Percentages of delay vs no delay slide.mp3">
            <a:hlinkClick r:id="rId4"/>
          </p:cNvPr>
          <p:cNvPicPr preferRelativeResize="0"/>
          <p:nvPr/>
        </p:nvPicPr>
        <p:blipFill>
          <a:blip r:embed="rId5">
            <a:alphaModFix/>
          </a:blip>
          <a:stretch>
            <a:fillRect/>
          </a:stretch>
        </p:blipFill>
        <p:spPr>
          <a:xfrm>
            <a:off x="5371950" y="416802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5737725" y="899825"/>
            <a:ext cx="3082800" cy="344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Average Departure Delay</a:t>
            </a:r>
            <a:endParaRPr sz="1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Delays in dep don’t always mean delayed arrival</a:t>
            </a:r>
            <a:endParaRPr sz="13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Passenger Arrival Strategies</a:t>
            </a:r>
            <a:endParaRPr sz="1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Southwest</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Hawaiian</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Delta</a:t>
            </a:r>
            <a:endParaRPr sz="13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Customer Considerations</a:t>
            </a:r>
            <a:endParaRPr sz="1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Busy airports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Consider various airlines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Price vs Delay</a:t>
            </a:r>
            <a:endParaRPr sz="1300">
              <a:solidFill>
                <a:srgbClr val="000000"/>
              </a:solidFill>
            </a:endParaRPr>
          </a:p>
          <a:p>
            <a:pPr indent="0" lvl="0" marL="0" rtl="0" algn="l">
              <a:spcBef>
                <a:spcPts val="1200"/>
              </a:spcBef>
              <a:spcAft>
                <a:spcPts val="1200"/>
              </a:spcAft>
              <a:buNone/>
            </a:pPr>
            <a:r>
              <a:t/>
            </a:r>
            <a:endParaRPr sz="1500">
              <a:solidFill>
                <a:srgbClr val="000000"/>
              </a:solidFill>
            </a:endParaRPr>
          </a:p>
        </p:txBody>
      </p:sp>
      <p:pic>
        <p:nvPicPr>
          <p:cNvPr id="137" name="Google Shape;137;p19"/>
          <p:cNvPicPr preferRelativeResize="0"/>
          <p:nvPr/>
        </p:nvPicPr>
        <p:blipFill>
          <a:blip r:embed="rId3">
            <a:alphaModFix/>
          </a:blip>
          <a:stretch>
            <a:fillRect/>
          </a:stretch>
        </p:blipFill>
        <p:spPr>
          <a:xfrm>
            <a:off x="184638" y="611113"/>
            <a:ext cx="5553075" cy="4410075"/>
          </a:xfrm>
          <a:prstGeom prst="rect">
            <a:avLst/>
          </a:prstGeom>
          <a:noFill/>
          <a:ln>
            <a:noFill/>
          </a:ln>
        </p:spPr>
      </p:pic>
      <p:pic>
        <p:nvPicPr>
          <p:cNvPr id="138" name="Google Shape;138;p19" title="DS3000 Slide 5 (1).mp3">
            <a:hlinkClick r:id="rId4"/>
          </p:cNvPr>
          <p:cNvPicPr preferRelativeResize="0"/>
          <p:nvPr/>
        </p:nvPicPr>
        <p:blipFill>
          <a:blip r:embed="rId5">
            <a:alphaModFix/>
          </a:blip>
          <a:stretch>
            <a:fillRect/>
          </a:stretch>
        </p:blipFill>
        <p:spPr>
          <a:xfrm>
            <a:off x="5697625" y="4033925"/>
            <a:ext cx="306312" cy="306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600950"/>
            <a:ext cx="4255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Limitations</a:t>
            </a:r>
            <a:endParaRPr/>
          </a:p>
        </p:txBody>
      </p:sp>
      <p:sp>
        <p:nvSpPr>
          <p:cNvPr id="144" name="Google Shape;144;p20"/>
          <p:cNvSpPr txBox="1"/>
          <p:nvPr>
            <p:ph idx="1" type="body"/>
          </p:nvPr>
        </p:nvSpPr>
        <p:spPr>
          <a:xfrm>
            <a:off x="729450" y="1411475"/>
            <a:ext cx="7688700" cy="3528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Char char="-"/>
            </a:pPr>
            <a:r>
              <a:rPr b="1" lang="en" sz="1600" u="sng">
                <a:solidFill>
                  <a:srgbClr val="000000"/>
                </a:solidFill>
              </a:rPr>
              <a:t>Conclusion:</a:t>
            </a:r>
            <a:r>
              <a:rPr lang="en" sz="1600">
                <a:solidFill>
                  <a:srgbClr val="000000"/>
                </a:solidFill>
              </a:rPr>
              <a:t> There is no real </a:t>
            </a:r>
            <a:r>
              <a:rPr lang="en" sz="1600">
                <a:solidFill>
                  <a:srgbClr val="000000"/>
                </a:solidFill>
              </a:rPr>
              <a:t>correlation</a:t>
            </a:r>
            <a:r>
              <a:rPr lang="en" sz="1600">
                <a:solidFill>
                  <a:srgbClr val="000000"/>
                </a:solidFill>
              </a:rPr>
              <a:t> between the number of traffic and departure delay time.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Most airlines have a similar average delay time </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Traffic affects airport differently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 </a:t>
            </a:r>
            <a:r>
              <a:rPr b="1" lang="en" sz="1600" u="sng">
                <a:solidFill>
                  <a:srgbClr val="000000"/>
                </a:solidFill>
              </a:rPr>
              <a:t>Limitations:</a:t>
            </a:r>
            <a:endParaRPr b="1" sz="1600" u="sng">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The individual airlines could have affected the delay time (some airlines might be prone to delay longer, or some have very small delay time)</a:t>
            </a:r>
            <a:endParaRPr sz="1600">
              <a:solidFill>
                <a:srgbClr val="000000"/>
              </a:solidFill>
            </a:endParaRPr>
          </a:p>
          <a:p>
            <a:pPr indent="-330200" lvl="2" marL="1371600" rtl="0" algn="l">
              <a:spcBef>
                <a:spcPts val="0"/>
              </a:spcBef>
              <a:spcAft>
                <a:spcPts val="0"/>
              </a:spcAft>
              <a:buClr>
                <a:srgbClr val="000000"/>
              </a:buClr>
              <a:buSzPts val="1600"/>
              <a:buChar char="-"/>
            </a:pPr>
            <a:r>
              <a:rPr lang="en" sz="1600">
                <a:solidFill>
                  <a:srgbClr val="000000"/>
                </a:solidFill>
              </a:rPr>
              <a:t>Should have factor in the airlines</a:t>
            </a:r>
            <a:endParaRPr sz="1600">
              <a:solidFill>
                <a:srgbClr val="000000"/>
              </a:solidFill>
            </a:endParaRPr>
          </a:p>
          <a:p>
            <a:pPr indent="-330200" lvl="2" marL="1371600" rtl="0" algn="l">
              <a:spcBef>
                <a:spcPts val="0"/>
              </a:spcBef>
              <a:spcAft>
                <a:spcPts val="0"/>
              </a:spcAft>
              <a:buClr>
                <a:srgbClr val="000000"/>
              </a:buClr>
              <a:buSzPts val="1600"/>
              <a:buChar char="-"/>
            </a:pPr>
            <a:r>
              <a:rPr lang="en" sz="1600">
                <a:solidFill>
                  <a:srgbClr val="000000"/>
                </a:solidFill>
              </a:rPr>
              <a:t>Also considered the size of the airports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Not taking into account airplanes that depart late but still arrive on time (if there seems to be a correlation for our question, it </a:t>
            </a:r>
            <a:r>
              <a:rPr lang="en" sz="1600">
                <a:solidFill>
                  <a:srgbClr val="000000"/>
                </a:solidFill>
              </a:rPr>
              <a:t>would</a:t>
            </a:r>
            <a:r>
              <a:rPr lang="en" sz="1600">
                <a:solidFill>
                  <a:srgbClr val="000000"/>
                </a:solidFill>
              </a:rPr>
              <a:t> not be valid as it cannot be concluded that high traffic airport would lead to delay as the passengers can still make it on time; thus, there is no reason to avoid certain airport because of delay time) </a:t>
            </a:r>
            <a:endParaRPr sz="1600">
              <a:solidFill>
                <a:srgbClr val="000000"/>
              </a:solidFill>
            </a:endParaRPr>
          </a:p>
        </p:txBody>
      </p:sp>
      <p:pic>
        <p:nvPicPr>
          <p:cNvPr id="145" name="Google Shape;145;p20" title="DS3000 Conclusion Slide (1).mp3">
            <a:hlinkClick r:id="rId3"/>
          </p:cNvPr>
          <p:cNvPicPr preferRelativeResize="0"/>
          <p:nvPr/>
        </p:nvPicPr>
        <p:blipFill>
          <a:blip r:embed="rId4">
            <a:alphaModFix/>
          </a:blip>
          <a:stretch>
            <a:fillRect/>
          </a:stretch>
        </p:blipFill>
        <p:spPr>
          <a:xfrm>
            <a:off x="4984950" y="6399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