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DE5319-E4F1-4CF7-A46A-959223C78669}">
  <a:tblStyle styleId="{55DE5319-E4F1-4CF7-A46A-959223C78669}"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a:tcStyle>
        <a:fill>
          <a:solidFill>
            <a:srgbClr val="CACCD1"/>
          </a:solidFill>
        </a:fill>
      </a:tcStyle>
    </a:band1H>
    <a:band2H>
      <a:tcTxStyle/>
    </a:band2H>
    <a:band1V>
      <a:tcTxStyle/>
      <a:tcStyle>
        <a:fill>
          <a:solidFill>
            <a:srgbClr val="CACCD1"/>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Morning Everybody! Welcome to our presentation of our project Movie-Gifs Search. We came out to this idea for we believed that there’s a need of an inexpensive online video and streaming world wide. Based on statistics 95% of Saudi Arabian users are using online video and streaming as entertainment. In this application, we used new technologies that are available to web developers. To store our data we used the two Firebase cloud database: Firebase Realtime database and cloud Firestore database. Cloud Firestore Database is more flexible and faster , the newer of the two. We integrated three API’s OMDB, Giphy, and YouTube plus a bonus IMDB, in which users can watch movie previews. For styling we utilized materialized by google and some Bootstrap. In addition, we included a sign up for users to gauge users interest and gain revenues. Maybe as we progress, we will build user’s profile wherein they can store their favorite movies or gifs.</a:t>
            </a:r>
            <a:endParaRPr/>
          </a:p>
        </p:txBody>
      </p:sp>
      <p:sp>
        <p:nvSpPr>
          <p:cNvPr id="169" name="Google Shape;16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There’s two part of this presentation. Describing the Technical Project and demonstration how the applications work. Movie search Gifs Search YouTube and IMDB. The second part of the presentation will be presented by our colleague Andrey.</a:t>
            </a:r>
            <a:endParaRPr/>
          </a:p>
        </p:txBody>
      </p:sp>
      <p:sp>
        <p:nvSpPr>
          <p:cNvPr id="188" name="Google Shape;18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Users can access the application in any mobile devices at home or in the road anytime and watch their favorite gifs ad movie trailers.</a:t>
            </a:r>
            <a:endParaRPr/>
          </a:p>
          <a:p>
            <a:pPr indent="-228600" lvl="0" marL="228600" rtl="0" algn="l">
              <a:spcBef>
                <a:spcPts val="0"/>
              </a:spcBef>
              <a:spcAft>
                <a:spcPts val="0"/>
              </a:spcAft>
              <a:buClr>
                <a:schemeClr val="dk1"/>
              </a:buClr>
              <a:buSzPts val="1200"/>
              <a:buFont typeface="Calibri"/>
              <a:buAutoNum type="arabicPeriod"/>
            </a:pPr>
            <a:r>
              <a:rPr lang="en-US"/>
              <a:t>With this in mind, we build a Minimum Viable Product base on our ideas and created this application with inspiration that we can deliver a convenient and free online movie search and watch gifs.</a:t>
            </a:r>
            <a:endParaRPr/>
          </a:p>
        </p:txBody>
      </p:sp>
      <p:sp>
        <p:nvSpPr>
          <p:cNvPr id="196" name="Google Shape;19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1" marL="457200" rtl="0" algn="l">
              <a:spcBef>
                <a:spcPts val="0"/>
              </a:spcBef>
              <a:spcAft>
                <a:spcPts val="0"/>
              </a:spcAft>
              <a:buClr>
                <a:schemeClr val="dk1"/>
              </a:buClr>
              <a:buSzPts val="1200"/>
              <a:buFont typeface="Noto Sans Symbols"/>
              <a:buChar char="▪"/>
            </a:pPr>
            <a:r>
              <a:rPr lang="en-US"/>
              <a:t>Is there a need of this  product?</a:t>
            </a:r>
            <a:endParaRPr/>
          </a:p>
          <a:p>
            <a:pPr indent="-76200" lvl="2" marL="914400" rtl="0" algn="l">
              <a:spcBef>
                <a:spcPts val="0"/>
              </a:spcBef>
              <a:spcAft>
                <a:spcPts val="0"/>
              </a:spcAft>
              <a:buClr>
                <a:schemeClr val="dk1"/>
              </a:buClr>
              <a:buSzPts val="1200"/>
              <a:buFont typeface="Arial"/>
              <a:buChar char="•"/>
            </a:pPr>
            <a:r>
              <a:rPr lang="en-US"/>
              <a:t>For the past decade or so , there’s  tremendous increase of  online video and streaming world wide. Based on the  current industry data,  online and streaming. With the introduction new    technologies people tend to watch videos through the web, rather going to the movies. Movie goers now trend to just watch movies  at home through the web because it is  inexpensive to online video and streaming.</a:t>
            </a:r>
            <a:endParaRPr/>
          </a:p>
          <a:p>
            <a:pPr indent="-76200" lvl="2" marL="914400" rtl="0" algn="l">
              <a:spcBef>
                <a:spcPts val="0"/>
              </a:spcBef>
              <a:spcAft>
                <a:spcPts val="0"/>
              </a:spcAft>
              <a:buClr>
                <a:schemeClr val="dk1"/>
              </a:buClr>
              <a:buSzPts val="1200"/>
              <a:buFont typeface="Arial"/>
              <a:buChar char="•"/>
            </a:pPr>
            <a:r>
              <a:rPr lang="en-US"/>
              <a:t>The ease of searching movies this product will stand out with our competitors. The simplicity of the application, we believe that it is more accessible to users.</a:t>
            </a:r>
            <a:endParaRPr/>
          </a:p>
          <a:p>
            <a:pPr indent="-76200" lvl="2" marL="914400" marR="0" rtl="0" algn="l">
              <a:lnSpc>
                <a:spcPct val="100000"/>
              </a:lnSpc>
              <a:spcBef>
                <a:spcPts val="0"/>
              </a:spcBef>
              <a:spcAft>
                <a:spcPts val="0"/>
              </a:spcAft>
              <a:buClr>
                <a:schemeClr val="dk1"/>
              </a:buClr>
              <a:buSzPts val="1200"/>
              <a:buFont typeface="Arial"/>
              <a:buChar char="•"/>
            </a:pPr>
            <a:r>
              <a:rPr lang="en-US"/>
              <a:t>To make this application accessible to the general public at ease and faster, meaning that each user will be able to use the application with out struggling. Not all users are computer literate, so we intend that all users able to stream with a simple one, two and three clicks.	</a:t>
            </a:r>
            <a:endParaRPr/>
          </a:p>
          <a:p>
            <a:pPr indent="0" lvl="2" marL="914400" rtl="0" algn="l">
              <a:spcBef>
                <a:spcPts val="0"/>
              </a:spcBef>
              <a:spcAft>
                <a:spcPts val="0"/>
              </a:spcAft>
              <a:buClr>
                <a:schemeClr val="dk1"/>
              </a:buClr>
              <a:buSzPts val="1200"/>
              <a:buFont typeface="Arial"/>
              <a:buNone/>
            </a:pPr>
            <a:r>
              <a:t/>
            </a:r>
            <a:endParaRPr/>
          </a:p>
          <a:p>
            <a:pPr indent="0" lvl="2" marL="914400" rtl="0" algn="l">
              <a:spcBef>
                <a:spcPts val="0"/>
              </a:spcBef>
              <a:spcAft>
                <a:spcPts val="0"/>
              </a:spcAft>
              <a:buClr>
                <a:schemeClr val="dk1"/>
              </a:buClr>
              <a:buSzPts val="1200"/>
              <a:buFont typeface="Arial"/>
              <a:buNone/>
            </a:pPr>
            <a:r>
              <a:t/>
            </a:r>
            <a:endParaRPr/>
          </a:p>
        </p:txBody>
      </p:sp>
      <p:sp>
        <p:nvSpPr>
          <p:cNvPr id="209" name="Google Shape;2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4" name="Google Shape;24;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3" name="Shape 83"/>
        <p:cNvGrpSpPr/>
        <p:nvPr/>
      </p:nvGrpSpPr>
      <p:grpSpPr>
        <a:xfrm>
          <a:off x="0" y="0"/>
          <a:ext cx="0" cy="0"/>
          <a:chOff x="0" y="0"/>
          <a:chExt cx="0" cy="0"/>
        </a:xfrm>
      </p:grpSpPr>
      <p:sp>
        <p:nvSpPr>
          <p:cNvPr id="84" name="Google Shape;84;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6" name="Google Shape;86;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7" name="Google Shape;87;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3" name="Google Shape;93;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9" name="Google Shape;99;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0" name="Google Shape;100;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4" name="Google Shape;104;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8" name="Google Shape;108;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4" name="Google Shape;114;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5" name="Google Shape;115;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9" name="Google Shape;119;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3" name="Google Shape;123;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4" name="Google Shape;124;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0" name="Google Shape;130;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6" name="Google Shape;136;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1" name="Shape 151"/>
        <p:cNvGrpSpPr/>
        <p:nvPr/>
      </p:nvGrpSpPr>
      <p:grpSpPr>
        <a:xfrm>
          <a:off x="0" y="0"/>
          <a:ext cx="0" cy="0"/>
          <a:chOff x="0" y="0"/>
          <a:chExt cx="0" cy="0"/>
        </a:xfrm>
      </p:grpSpPr>
      <p:sp>
        <p:nvSpPr>
          <p:cNvPr id="152" name="Google Shape;152;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4" name="Google Shape;154;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7" name="Shape 27"/>
        <p:cNvGrpSpPr/>
        <p:nvPr/>
      </p:nvGrpSpPr>
      <p:grpSpPr>
        <a:xfrm>
          <a:off x="0" y="0"/>
          <a:ext cx="0" cy="0"/>
          <a:chOff x="0" y="0"/>
          <a:chExt cx="0" cy="0"/>
        </a:xfrm>
      </p:grpSpPr>
      <p:sp>
        <p:nvSpPr>
          <p:cNvPr id="28" name="Google Shape;28;p3"/>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0" name="Google Shape;30;p3"/>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4" name="Shape 34"/>
        <p:cNvGrpSpPr/>
        <p:nvPr/>
      </p:nvGrpSpPr>
      <p:grpSpPr>
        <a:xfrm>
          <a:off x="0" y="0"/>
          <a:ext cx="0" cy="0"/>
          <a:chOff x="0" y="0"/>
          <a:chExt cx="0" cy="0"/>
        </a:xfrm>
      </p:grpSpPr>
      <p:sp>
        <p:nvSpPr>
          <p:cNvPr id="35" name="Google Shape;35;p4"/>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1" name="Google Shape;41;p4"/>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2" name="Google Shape;42;p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3" name="Google Shape;43;p4"/>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4" name="Google Shape;44;p4"/>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5"/>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8" name="Google Shape;48;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4" name="Google Shape;54;p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5" name="Google Shape;55;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1" name="Google Shape;61;p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2" name="Google Shape;62;p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3" name="Google Shape;63;p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4" name="Google Shape;64;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9" name="Google Shape;79;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0" name="Google Shape;80;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9206969" y="2963333"/>
            <a:ext cx="2981859" cy="3208867"/>
            <a:chOff x="9206969" y="2963333"/>
            <a:chExt cx="2981859" cy="3208867"/>
          </a:xfrm>
        </p:grpSpPr>
        <p:cxnSp>
          <p:nvCxnSpPr>
            <p:cNvPr id="11" name="Google Shape;11;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
              <a:srgbClr val="FFFFFF"/>
            </a:gs>
            <a:gs pos="100000">
              <a:srgbClr val="43D5FA"/>
            </a:gs>
          </a:gsLst>
          <a:lin ang="6120000" scaled="0"/>
        </a:gradFill>
      </p:bgPr>
    </p:bg>
    <p:spTree>
      <p:nvGrpSpPr>
        <p:cNvPr id="139" name="Shape 139"/>
        <p:cNvGrpSpPr/>
        <p:nvPr/>
      </p:nvGrpSpPr>
      <p:grpSpPr>
        <a:xfrm>
          <a:off x="0" y="0"/>
          <a:ext cx="0" cy="0"/>
          <a:chOff x="0" y="0"/>
          <a:chExt cx="0" cy="0"/>
        </a:xfrm>
      </p:grpSpPr>
      <p:grpSp>
        <p:nvGrpSpPr>
          <p:cNvPr id="140" name="Google Shape;140;p19"/>
          <p:cNvGrpSpPr/>
          <p:nvPr/>
        </p:nvGrpSpPr>
        <p:grpSpPr>
          <a:xfrm>
            <a:off x="9206969" y="2963333"/>
            <a:ext cx="2981859" cy="3208867"/>
            <a:chOff x="9206969" y="2963333"/>
            <a:chExt cx="2981859" cy="3208867"/>
          </a:xfrm>
        </p:grpSpPr>
        <p:cxnSp>
          <p:nvCxnSpPr>
            <p:cNvPr id="141" name="Google Shape;141;p19"/>
            <p:cNvCxnSpPr/>
            <p:nvPr/>
          </p:nvCxnSpPr>
          <p:spPr>
            <a:xfrm flipH="1">
              <a:off x="11276012" y="2963333"/>
              <a:ext cx="912814" cy="912812"/>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19"/>
            <p:cNvCxnSpPr/>
            <p:nvPr/>
          </p:nvCxnSpPr>
          <p:spPr>
            <a:xfrm flipH="1">
              <a:off x="9206969" y="3190344"/>
              <a:ext cx="2981857" cy="2981856"/>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19"/>
            <p:cNvCxnSpPr/>
            <p:nvPr/>
          </p:nvCxnSpPr>
          <p:spPr>
            <a:xfrm flipH="1">
              <a:off x="10292292" y="3285067"/>
              <a:ext cx="1896534" cy="1896533"/>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19"/>
            <p:cNvCxnSpPr/>
            <p:nvPr/>
          </p:nvCxnSpPr>
          <p:spPr>
            <a:xfrm flipH="1">
              <a:off x="10443103" y="3131080"/>
              <a:ext cx="1745722" cy="1745720"/>
            </a:xfrm>
            <a:prstGeom prst="straightConnector1">
              <a:avLst/>
            </a:prstGeom>
            <a:noFill/>
            <a:ln cap="flat" cmpd="sng" w="28575">
              <a:solidFill>
                <a:schemeClr val="dk1"/>
              </a:solidFill>
              <a:prstDash val="solid"/>
              <a:round/>
              <a:headEnd len="sm" w="sm" type="none"/>
              <a:tailEnd len="sm" w="sm" type="none"/>
            </a:ln>
          </p:spPr>
        </p:cxnSp>
        <p:cxnSp>
          <p:nvCxnSpPr>
            <p:cNvPr id="145" name="Google Shape;145;p19"/>
            <p:cNvCxnSpPr/>
            <p:nvPr/>
          </p:nvCxnSpPr>
          <p:spPr>
            <a:xfrm flipH="1">
              <a:off x="10918826" y="3683001"/>
              <a:ext cx="1270001" cy="1269999"/>
            </a:xfrm>
            <a:prstGeom prst="straightConnector1">
              <a:avLst/>
            </a:prstGeom>
            <a:noFill/>
            <a:ln cap="flat" cmpd="sng" w="28575">
              <a:solidFill>
                <a:schemeClr val="dk1"/>
              </a:solidFill>
              <a:prstDash val="solid"/>
              <a:round/>
              <a:headEnd len="sm" w="sm" type="none"/>
              <a:tailEnd len="sm" w="sm" type="none"/>
            </a:ln>
          </p:spPr>
        </p:cxnSp>
      </p:grpSp>
      <p:sp>
        <p:nvSpPr>
          <p:cNvPr id="146" name="Google Shape;146;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1"/>
              </a:buClr>
              <a:buSzPts val="3600"/>
              <a:buFont typeface="Century Gothic"/>
              <a:buNone/>
              <a:defRPr b="0" i="0" sz="36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7" name="Google Shape;147;p19"/>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rgbClr val="22C4ED"/>
                </a:solidFill>
                <a:latin typeface="Century Gothic"/>
                <a:ea typeface="Century Gothic"/>
                <a:cs typeface="Century Gothic"/>
                <a:sym typeface="Century Gothic"/>
              </a:defRPr>
            </a:lvl1pPr>
            <a:lvl2pPr indent="-320040" lvl="1" marL="914400" marR="0" rtl="0" algn="l">
              <a:spcBef>
                <a:spcPts val="600"/>
              </a:spcBef>
              <a:spcAft>
                <a:spcPts val="0"/>
              </a:spcAft>
              <a:buClr>
                <a:schemeClr val="dk1"/>
              </a:buClr>
              <a:buSzPts val="1440"/>
              <a:buFont typeface="Noto Sans Symbols"/>
              <a:buChar char="▶"/>
              <a:defRPr b="0" i="0" sz="1800" u="none" cap="none" strike="noStrike">
                <a:solidFill>
                  <a:srgbClr val="22C4ED"/>
                </a:solidFill>
                <a:latin typeface="Century Gothic"/>
                <a:ea typeface="Century Gothic"/>
                <a:cs typeface="Century Gothic"/>
                <a:sym typeface="Century Gothic"/>
              </a:defRPr>
            </a:lvl2pPr>
            <a:lvl3pPr indent="-309880" lvl="2" marL="1371600" marR="0" rtl="0" algn="l">
              <a:spcBef>
                <a:spcPts val="600"/>
              </a:spcBef>
              <a:spcAft>
                <a:spcPts val="0"/>
              </a:spcAft>
              <a:buClr>
                <a:schemeClr val="dk1"/>
              </a:buClr>
              <a:buSzPts val="1280"/>
              <a:buFont typeface="Noto Sans Symbols"/>
              <a:buChar char="▶"/>
              <a:defRPr b="0" i="0" sz="1600" u="none" cap="none" strike="noStrike">
                <a:solidFill>
                  <a:srgbClr val="22C4ED"/>
                </a:solidFill>
                <a:latin typeface="Century Gothic"/>
                <a:ea typeface="Century Gothic"/>
                <a:cs typeface="Century Gothic"/>
                <a:sym typeface="Century Gothic"/>
              </a:defRPr>
            </a:lvl3pPr>
            <a:lvl4pPr indent="-299719" lvl="3" marL="18288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4pPr>
            <a:lvl5pPr indent="-299720" lvl="4" marL="22860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5pPr>
            <a:lvl6pPr indent="-299720" lvl="5" marL="27432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6pPr>
            <a:lvl7pPr indent="-299720" lvl="6" marL="32004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7pPr>
            <a:lvl8pPr indent="-299720" lvl="7" marL="36576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9pPr>
          </a:lstStyle>
          <a:p/>
        </p:txBody>
      </p:sp>
      <p:sp>
        <p:nvSpPr>
          <p:cNvPr id="148" name="Google Shape;148;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9" name="Google Shape;149;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0" name="Google Shape;150;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a:solidFill>
                  <a:srgbClr val="0D88A7"/>
                </a:solidFill>
                <a:latin typeface="Century Gothic"/>
                <a:ea typeface="Century Gothic"/>
                <a:cs typeface="Century Gothic"/>
                <a:sym typeface="Century Gothic"/>
              </a:defRPr>
            </a:lvl1pPr>
            <a:lvl2pPr indent="0" lvl="1" marL="0" marR="0" rtl="0" algn="r">
              <a:spcBef>
                <a:spcPts val="0"/>
              </a:spcBef>
              <a:buNone/>
              <a:defRPr b="0" i="0" sz="3200" u="none">
                <a:solidFill>
                  <a:srgbClr val="0D88A7"/>
                </a:solidFill>
                <a:latin typeface="Century Gothic"/>
                <a:ea typeface="Century Gothic"/>
                <a:cs typeface="Century Gothic"/>
                <a:sym typeface="Century Gothic"/>
              </a:defRPr>
            </a:lvl2pPr>
            <a:lvl3pPr indent="0" lvl="2" marL="0" marR="0" rtl="0" algn="r">
              <a:spcBef>
                <a:spcPts val="0"/>
              </a:spcBef>
              <a:buNone/>
              <a:defRPr b="0" i="0" sz="3200" u="none">
                <a:solidFill>
                  <a:srgbClr val="0D88A7"/>
                </a:solidFill>
                <a:latin typeface="Century Gothic"/>
                <a:ea typeface="Century Gothic"/>
                <a:cs typeface="Century Gothic"/>
                <a:sym typeface="Century Gothic"/>
              </a:defRPr>
            </a:lvl3pPr>
            <a:lvl4pPr indent="0" lvl="3" marL="0" marR="0" rtl="0" algn="r">
              <a:spcBef>
                <a:spcPts val="0"/>
              </a:spcBef>
              <a:buNone/>
              <a:defRPr b="0" i="0" sz="3200" u="none">
                <a:solidFill>
                  <a:srgbClr val="0D88A7"/>
                </a:solidFill>
                <a:latin typeface="Century Gothic"/>
                <a:ea typeface="Century Gothic"/>
                <a:cs typeface="Century Gothic"/>
                <a:sym typeface="Century Gothic"/>
              </a:defRPr>
            </a:lvl4pPr>
            <a:lvl5pPr indent="0" lvl="4" marL="0" marR="0" rtl="0" algn="r">
              <a:spcBef>
                <a:spcPts val="0"/>
              </a:spcBef>
              <a:buNone/>
              <a:defRPr b="0" i="0" sz="3200" u="none">
                <a:solidFill>
                  <a:srgbClr val="0D88A7"/>
                </a:solidFill>
                <a:latin typeface="Century Gothic"/>
                <a:ea typeface="Century Gothic"/>
                <a:cs typeface="Century Gothic"/>
                <a:sym typeface="Century Gothic"/>
              </a:defRPr>
            </a:lvl5pPr>
            <a:lvl6pPr indent="0" lvl="5" marL="0" marR="0" rtl="0" algn="r">
              <a:spcBef>
                <a:spcPts val="0"/>
              </a:spcBef>
              <a:buNone/>
              <a:defRPr b="0" i="0" sz="3200" u="none">
                <a:solidFill>
                  <a:srgbClr val="0D88A7"/>
                </a:solidFill>
                <a:latin typeface="Century Gothic"/>
                <a:ea typeface="Century Gothic"/>
                <a:cs typeface="Century Gothic"/>
                <a:sym typeface="Century Gothic"/>
              </a:defRPr>
            </a:lvl6pPr>
            <a:lvl7pPr indent="0" lvl="6" marL="0" marR="0" rtl="0" algn="r">
              <a:spcBef>
                <a:spcPts val="0"/>
              </a:spcBef>
              <a:buNone/>
              <a:defRPr b="0" i="0" sz="3200" u="none">
                <a:solidFill>
                  <a:srgbClr val="0D88A7"/>
                </a:solidFill>
                <a:latin typeface="Century Gothic"/>
                <a:ea typeface="Century Gothic"/>
                <a:cs typeface="Century Gothic"/>
                <a:sym typeface="Century Gothic"/>
              </a:defRPr>
            </a:lvl7pPr>
            <a:lvl8pPr indent="0" lvl="7" marL="0" marR="0" rtl="0" algn="r">
              <a:spcBef>
                <a:spcPts val="0"/>
              </a:spcBef>
              <a:buNone/>
              <a:defRPr b="0" i="0" sz="3200" u="none">
                <a:solidFill>
                  <a:srgbClr val="0D88A7"/>
                </a:solidFill>
                <a:latin typeface="Century Gothic"/>
                <a:ea typeface="Century Gothic"/>
                <a:cs typeface="Century Gothic"/>
                <a:sym typeface="Century Gothic"/>
              </a:defRPr>
            </a:lvl8pPr>
            <a:lvl9pPr indent="0" lvl="8" marL="0" marR="0" rtl="0" algn="r">
              <a:spcBef>
                <a:spcPts val="0"/>
              </a:spcBef>
              <a:buNone/>
              <a:defRPr b="0" i="0" sz="3200" u="none">
                <a:solidFill>
                  <a:srgbClr val="0D88A7"/>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dreyfusdragon.blogspot.com/2010/12/december-vacation-movies.html" TargetMode="External"/><Relationship Id="rId5"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mydailyboost.wordpress.com/2012/06/09/popcorn-moment-cultivate-good-habits-in-your-kid-through-movies/" TargetMode="External"/><Relationship Id="rId5"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pic>
        <p:nvPicPr>
          <p:cNvPr id="162" name="Google Shape;162;p21"/>
          <p:cNvPicPr preferRelativeResize="0"/>
          <p:nvPr>
            <p:ph idx="1" type="body"/>
          </p:nvPr>
        </p:nvPicPr>
        <p:blipFill rotWithShape="1">
          <a:blip r:embed="rId3">
            <a:alphaModFix/>
          </a:blip>
          <a:srcRect b="0" l="0" r="0" t="0"/>
          <a:stretch/>
        </p:blipFill>
        <p:spPr>
          <a:xfrm rot="-770732">
            <a:off x="2434590" y="840970"/>
            <a:ext cx="6953574" cy="4252732"/>
          </a:xfrm>
          <a:prstGeom prst="rect">
            <a:avLst/>
          </a:prstGeom>
          <a:noFill/>
          <a:ln>
            <a:noFill/>
          </a:ln>
        </p:spPr>
      </p:pic>
      <p:sp>
        <p:nvSpPr>
          <p:cNvPr id="163" name="Google Shape;163;p21"/>
          <p:cNvSpPr txBox="1"/>
          <p:nvPr/>
        </p:nvSpPr>
        <p:spPr>
          <a:xfrm rot="-702902">
            <a:off x="-3939178" y="1654883"/>
            <a:ext cx="13474665"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sng" cap="none" strike="noStrike">
                <a:solidFill>
                  <a:schemeClr val="hlink"/>
                </a:solidFill>
                <a:latin typeface="Century Gothic"/>
                <a:ea typeface="Century Gothic"/>
                <a:cs typeface="Century Gothic"/>
                <a:sym typeface="Century Gothic"/>
                <a:hlinkClick r:id="rId4"/>
              </a:rPr>
              <a:t>This Photo</a:t>
            </a:r>
            <a:r>
              <a:rPr b="0" i="0" lang="en-US" sz="900" u="none" cap="none" strike="noStrike">
                <a:solidFill>
                  <a:schemeClr val="lt1"/>
                </a:solidFill>
                <a:latin typeface="Century Gothic"/>
                <a:ea typeface="Century Gothic"/>
                <a:cs typeface="Century Gothic"/>
                <a:sym typeface="Century Gothic"/>
              </a:rPr>
              <a:t> by Unknown Author is licensed under </a:t>
            </a:r>
            <a:r>
              <a:rPr b="0" i="0" lang="en-US" sz="900" u="sng" cap="none" strike="noStrike">
                <a:solidFill>
                  <a:schemeClr val="hlink"/>
                </a:solidFill>
                <a:latin typeface="Century Gothic"/>
                <a:ea typeface="Century Gothic"/>
                <a:cs typeface="Century Gothic"/>
                <a:sym typeface="Century Gothic"/>
                <a:hlinkClick r:id="rId5"/>
              </a:rPr>
              <a:t>CC BY</a:t>
            </a:r>
            <a:endParaRPr sz="900">
              <a:solidFill>
                <a:schemeClr val="lt1"/>
              </a:solidFill>
              <a:latin typeface="Century Gothic"/>
              <a:ea typeface="Century Gothic"/>
              <a:cs typeface="Century Gothic"/>
              <a:sym typeface="Century Gothic"/>
            </a:endParaRPr>
          </a:p>
        </p:txBody>
      </p:sp>
      <p:sp>
        <p:nvSpPr>
          <p:cNvPr id="164" name="Google Shape;164;p21"/>
          <p:cNvSpPr/>
          <p:nvPr/>
        </p:nvSpPr>
        <p:spPr>
          <a:xfrm>
            <a:off x="3157979" y="772999"/>
            <a:ext cx="5524108" cy="1323439"/>
          </a:xfrm>
          <a:prstGeom prst="rect">
            <a:avLst/>
          </a:prstGeom>
        </p:spPr>
        <p:txBody>
          <a:bodyPr>
            <a:prstTxWarp prst="textPlain"/>
          </a:bodyPr>
          <a:lstStyle/>
          <a:p>
            <a:pPr lvl="0" algn="ctr"/>
            <a:r>
              <a:rPr b="1" i="0">
                <a:ln cap="flat" cmpd="sng" w="12700">
                  <a:solidFill>
                    <a:srgbClr val="FFFF00"/>
                  </a:solidFill>
                  <a:prstDash val="solid"/>
                  <a:round/>
                  <a:headEnd len="sm" w="sm" type="none"/>
                  <a:tailEnd len="sm" w="sm" type="none"/>
                </a:ln>
                <a:solidFill>
                  <a:srgbClr val="FF0000"/>
                </a:solidFill>
                <a:latin typeface="Century Gothic"/>
              </a:rPr>
              <a:t>BOOTFLIX</a:t>
            </a:r>
          </a:p>
        </p:txBody>
      </p:sp>
      <p:sp>
        <p:nvSpPr>
          <p:cNvPr id="165" name="Google Shape;165;p21"/>
          <p:cNvSpPr/>
          <p:nvPr/>
        </p:nvSpPr>
        <p:spPr>
          <a:xfrm>
            <a:off x="4485624" y="2967335"/>
            <a:ext cx="322075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FF0000"/>
                </a:solidFill>
                <a:latin typeface="Century Gothic"/>
                <a:ea typeface="Century Gothic"/>
                <a:cs typeface="Century Gothic"/>
                <a:sym typeface="Century Gothic"/>
              </a:rPr>
              <a:t>PRESENTS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sp>
        <p:nvSpPr>
          <p:cNvPr id="252" name="Google Shape;252;p3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Main Features of the Project</a:t>
            </a:r>
            <a:endParaRPr/>
          </a:p>
          <a:p>
            <a:pPr indent="-285750" lvl="0" marL="285750" rtl="0" algn="l">
              <a:spcBef>
                <a:spcPts val="1000"/>
              </a:spcBef>
              <a:spcAft>
                <a:spcPts val="0"/>
              </a:spcAft>
              <a:buSzPts val="1600"/>
              <a:buFont typeface="Noto Sans Symbols"/>
              <a:buChar char="❑"/>
            </a:pPr>
            <a:r>
              <a:rPr lang="en-US"/>
              <a:t>Allows users to search movies by name and see results</a:t>
            </a:r>
            <a:endParaRPr/>
          </a:p>
          <a:p>
            <a:pPr indent="-285750" lvl="0" marL="285750" rtl="0" algn="l">
              <a:spcBef>
                <a:spcPts val="1000"/>
              </a:spcBef>
              <a:spcAft>
                <a:spcPts val="0"/>
              </a:spcAft>
              <a:buSzPts val="1600"/>
              <a:buFont typeface="Noto Sans Symbols"/>
              <a:buChar char="❑"/>
            </a:pPr>
            <a:r>
              <a:rPr lang="en-US"/>
              <a:t>Allows users to see YouTube videos related to the movies</a:t>
            </a:r>
            <a:endParaRPr/>
          </a:p>
          <a:p>
            <a:pPr indent="-285750" lvl="0" marL="285750" rtl="0" algn="l">
              <a:spcBef>
                <a:spcPts val="1000"/>
              </a:spcBef>
              <a:spcAft>
                <a:spcPts val="0"/>
              </a:spcAft>
              <a:buSzPts val="1600"/>
              <a:buFont typeface="Noto Sans Symbols"/>
              <a:buChar char="❑"/>
            </a:pPr>
            <a:r>
              <a:rPr lang="en-US"/>
              <a:t>Allows users to see info on IMDB</a:t>
            </a:r>
            <a:endParaRPr/>
          </a:p>
          <a:p>
            <a:pPr indent="-285750" lvl="0" marL="285750" rtl="0" algn="l">
              <a:spcBef>
                <a:spcPts val="1000"/>
              </a:spcBef>
              <a:spcAft>
                <a:spcPts val="0"/>
              </a:spcAft>
              <a:buSzPts val="1600"/>
              <a:buFont typeface="Noto Sans Symbols"/>
              <a:buChar char="❑"/>
            </a:pPr>
            <a:r>
              <a:rPr lang="en-US"/>
              <a:t>Allows users to see ‘this’ Gifs and have some fun</a:t>
            </a:r>
            <a:endParaRPr/>
          </a:p>
          <a:p>
            <a:pPr indent="-285750" lvl="0" marL="285750" rtl="0" algn="l">
              <a:spcBef>
                <a:spcPts val="1000"/>
              </a:spcBef>
              <a:spcAft>
                <a:spcPts val="0"/>
              </a:spcAft>
              <a:buSzPts val="1600"/>
              <a:buFont typeface="Noto Sans Symbols"/>
              <a:buChar char="❑"/>
            </a:pPr>
            <a:r>
              <a:rPr lang="en-US"/>
              <a:t>Firestore save search movies</a:t>
            </a:r>
            <a:endParaRPr/>
          </a:p>
          <a:p>
            <a:pPr indent="-285750" lvl="0" marL="285750" rtl="0" algn="l">
              <a:spcBef>
                <a:spcPts val="1000"/>
              </a:spcBef>
              <a:spcAft>
                <a:spcPts val="0"/>
              </a:spcAft>
              <a:buSzPts val="1600"/>
              <a:buFont typeface="Noto Sans Symbols"/>
              <a:buChar char="❑"/>
            </a:pPr>
            <a:r>
              <a:rPr lang="en-US"/>
              <a:t>Firebase Authentication to gauge users’ interests.</a:t>
            </a:r>
            <a:endParaRPr/>
          </a:p>
          <a:p>
            <a:pPr indent="-184150" lvl="0" marL="285750" rtl="0" algn="l">
              <a:spcBef>
                <a:spcPts val="1000"/>
              </a:spcBef>
              <a:spcAft>
                <a:spcPts val="0"/>
              </a:spcAft>
              <a:buSzPts val="1600"/>
              <a:buNone/>
            </a:pPr>
            <a:r>
              <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sp>
        <p:nvSpPr>
          <p:cNvPr id="258" name="Google Shape;258;p3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Tools Used</a:t>
            </a:r>
            <a:endParaRPr/>
          </a:p>
          <a:p>
            <a:pPr indent="-285750" lvl="0" marL="285750" rtl="0" algn="l">
              <a:spcBef>
                <a:spcPts val="1000"/>
              </a:spcBef>
              <a:spcAft>
                <a:spcPts val="0"/>
              </a:spcAft>
              <a:buSzPts val="1600"/>
              <a:buFont typeface="Noto Sans Symbols"/>
              <a:buChar char="❑"/>
            </a:pPr>
            <a:r>
              <a:rPr lang="en-US"/>
              <a:t>Firebase Cloud Firestore Database</a:t>
            </a:r>
            <a:endParaRPr/>
          </a:p>
          <a:p>
            <a:pPr indent="-285750" lvl="0" marL="285750" rtl="0" algn="l">
              <a:spcBef>
                <a:spcPts val="1000"/>
              </a:spcBef>
              <a:spcAft>
                <a:spcPts val="0"/>
              </a:spcAft>
              <a:buSzPts val="1600"/>
              <a:buFont typeface="Noto Sans Symbols"/>
              <a:buChar char="❑"/>
            </a:pPr>
            <a:r>
              <a:rPr lang="en-US"/>
              <a:t>Firebase Cloud Realtime Database</a:t>
            </a:r>
            <a:endParaRPr/>
          </a:p>
          <a:p>
            <a:pPr indent="-285750" lvl="0" marL="285750" rtl="0" algn="l">
              <a:spcBef>
                <a:spcPts val="1000"/>
              </a:spcBef>
              <a:spcAft>
                <a:spcPts val="0"/>
              </a:spcAft>
              <a:buSzPts val="1600"/>
              <a:buFont typeface="Noto Sans Symbols"/>
              <a:buChar char="❑"/>
            </a:pPr>
            <a:r>
              <a:rPr lang="en-US"/>
              <a:t>OMDB API</a:t>
            </a:r>
            <a:endParaRPr/>
          </a:p>
          <a:p>
            <a:pPr indent="-285750" lvl="0" marL="285750" rtl="0" algn="l">
              <a:spcBef>
                <a:spcPts val="1000"/>
              </a:spcBef>
              <a:spcAft>
                <a:spcPts val="0"/>
              </a:spcAft>
              <a:buSzPts val="1600"/>
              <a:buFont typeface="Noto Sans Symbols"/>
              <a:buChar char="❑"/>
            </a:pPr>
            <a:r>
              <a:rPr lang="en-US"/>
              <a:t>YouTube API</a:t>
            </a:r>
            <a:endParaRPr/>
          </a:p>
          <a:p>
            <a:pPr indent="-285750" lvl="0" marL="285750" rtl="0" algn="l">
              <a:spcBef>
                <a:spcPts val="1000"/>
              </a:spcBef>
              <a:spcAft>
                <a:spcPts val="0"/>
              </a:spcAft>
              <a:buSzPts val="1600"/>
              <a:buFont typeface="Noto Sans Symbols"/>
              <a:buChar char="❑"/>
            </a:pPr>
            <a:r>
              <a:rPr lang="en-US"/>
              <a:t>Giphy API</a:t>
            </a:r>
            <a:endParaRPr/>
          </a:p>
          <a:p>
            <a:pPr indent="-285750" lvl="0" marL="285750" rtl="0" algn="l">
              <a:spcBef>
                <a:spcPts val="1000"/>
              </a:spcBef>
              <a:spcAft>
                <a:spcPts val="0"/>
              </a:spcAft>
              <a:buSzPts val="1600"/>
              <a:buFont typeface="Noto Sans Symbols"/>
              <a:buChar char="❑"/>
            </a:pPr>
            <a:r>
              <a:rPr lang="en-US"/>
              <a:t>Materialize.css by Google</a:t>
            </a:r>
            <a:endParaRPr/>
          </a:p>
          <a:p>
            <a:pPr indent="-285750" lvl="0" marL="285750" rtl="0" algn="l">
              <a:spcBef>
                <a:spcPts val="1000"/>
              </a:spcBef>
              <a:spcAft>
                <a:spcPts val="0"/>
              </a:spcAft>
              <a:buSzPts val="1600"/>
              <a:buFont typeface="Noto Sans Symbols"/>
              <a:buChar char="❑"/>
            </a:pPr>
            <a:r>
              <a:rPr lang="en-US"/>
              <a:t>Firebase Authentication</a:t>
            </a:r>
            <a:endParaRPr/>
          </a:p>
          <a:p>
            <a:pPr indent="-184150" lvl="0" marL="285750" rtl="0" algn="l">
              <a:spcBef>
                <a:spcPts val="1000"/>
              </a:spcBef>
              <a:spcAft>
                <a:spcPts val="0"/>
              </a:spcAft>
              <a:buSzPts val="1600"/>
              <a:buFont typeface="Noto Sans Symbols"/>
              <a:buNone/>
            </a:pPr>
            <a:r>
              <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sp>
        <p:nvSpPr>
          <p:cNvPr id="264" name="Google Shape;264;p3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184150" lvl="0" marL="285750" rtl="0" algn="l">
              <a:spcBef>
                <a:spcPts val="0"/>
              </a:spcBef>
              <a:spcAft>
                <a:spcPts val="0"/>
              </a:spcAft>
              <a:buSzPts val="1600"/>
              <a:buNone/>
            </a:pPr>
            <a:r>
              <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sp>
        <p:nvSpPr>
          <p:cNvPr id="271" name="Google Shape;271;p3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184150" lvl="0" marL="285750" rtl="0" algn="l">
              <a:spcBef>
                <a:spcPts val="0"/>
              </a:spcBef>
              <a:spcAft>
                <a:spcPts val="0"/>
              </a:spcAft>
              <a:buSzPts val="1600"/>
              <a:buNone/>
            </a:pPr>
            <a:r>
              <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rgbClr val="FAFAFA"/>
            </a:gs>
            <a:gs pos="100000">
              <a:srgbClr val="CECECE"/>
            </a:gs>
          </a:gsLst>
          <a:lin ang="5400000" scaled="0"/>
        </a:gradFill>
      </p:bgPr>
    </p:bg>
    <p:spTree>
      <p:nvGrpSpPr>
        <p:cNvPr id="170" name="Shape 170"/>
        <p:cNvGrpSpPr/>
        <p:nvPr/>
      </p:nvGrpSpPr>
      <p:grpSpPr>
        <a:xfrm>
          <a:off x="0" y="0"/>
          <a:ext cx="0" cy="0"/>
          <a:chOff x="0" y="0"/>
          <a:chExt cx="0" cy="0"/>
        </a:xfrm>
      </p:grpSpPr>
      <p:pic>
        <p:nvPicPr>
          <p:cNvPr descr="A picture containing photo, text&#10;&#10;Description automatically generated" id="171" name="Google Shape;171;p22"/>
          <p:cNvPicPr preferRelativeResize="0"/>
          <p:nvPr/>
        </p:nvPicPr>
        <p:blipFill rotWithShape="1">
          <a:blip r:embed="rId3">
            <a:alphaModFix/>
          </a:blip>
          <a:srcRect b="28367" l="0" r="1" t="23466"/>
          <a:stretch/>
        </p:blipFill>
        <p:spPr>
          <a:xfrm rot="-120000">
            <a:off x="937052" y="1046802"/>
            <a:ext cx="9916327" cy="4764396"/>
          </a:xfrm>
          <a:prstGeom prst="rect">
            <a:avLst/>
          </a:prstGeom>
          <a:solidFill>
            <a:schemeClr val="accent2"/>
          </a:solidFill>
          <a:ln cap="flat" cmpd="sng" w="9525">
            <a:solidFill>
              <a:srgbClr val="FF0000"/>
            </a:solidFill>
            <a:prstDash val="solid"/>
            <a:round/>
            <a:headEnd len="sm" w="sm" type="none"/>
            <a:tailEnd len="sm" w="sm" type="none"/>
          </a:ln>
        </p:spPr>
      </p:pic>
      <p:sp>
        <p:nvSpPr>
          <p:cNvPr id="172" name="Google Shape;172;p22"/>
          <p:cNvSpPr txBox="1"/>
          <p:nvPr/>
        </p:nvSpPr>
        <p:spPr>
          <a:xfrm>
            <a:off x="9884958" y="6657945"/>
            <a:ext cx="2307042" cy="20005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700" u="sng">
                <a:solidFill>
                  <a:schemeClr val="hlink"/>
                </a:solidFill>
                <a:latin typeface="Century Gothic"/>
                <a:ea typeface="Century Gothic"/>
                <a:cs typeface="Century Gothic"/>
                <a:sym typeface="Century Gothic"/>
                <a:hlinkClick r:id="rId4"/>
              </a:rPr>
              <a:t>This Photo</a:t>
            </a:r>
            <a:r>
              <a:rPr lang="en-US" sz="700">
                <a:solidFill>
                  <a:srgbClr val="FFFFFF"/>
                </a:solidFill>
                <a:latin typeface="Century Gothic"/>
                <a:ea typeface="Century Gothic"/>
                <a:cs typeface="Century Gothic"/>
                <a:sym typeface="Century Gothic"/>
              </a:rPr>
              <a:t> by Unknown Author is licensed under </a:t>
            </a:r>
            <a:r>
              <a:rPr lang="en-US" sz="700" u="sng">
                <a:solidFill>
                  <a:schemeClr val="hlink"/>
                </a:solidFill>
                <a:latin typeface="Century Gothic"/>
                <a:ea typeface="Century Gothic"/>
                <a:cs typeface="Century Gothic"/>
                <a:sym typeface="Century Gothic"/>
                <a:hlinkClick r:id="rId5"/>
              </a:rPr>
              <a:t>CC BY-SA</a:t>
            </a:r>
            <a:endParaRPr sz="700">
              <a:solidFill>
                <a:srgbClr val="FFFFFF"/>
              </a:solidFill>
              <a:latin typeface="Century Gothic"/>
              <a:ea typeface="Century Gothic"/>
              <a:cs typeface="Century Gothic"/>
              <a:sym typeface="Century Gothic"/>
            </a:endParaRPr>
          </a:p>
        </p:txBody>
      </p:sp>
      <p:sp>
        <p:nvSpPr>
          <p:cNvPr id="173" name="Google Shape;173;p22"/>
          <p:cNvSpPr/>
          <p:nvPr/>
        </p:nvSpPr>
        <p:spPr>
          <a:xfrm>
            <a:off x="3680594" y="1612231"/>
            <a:ext cx="5357706" cy="764571"/>
          </a:xfrm>
          <a:prstGeom prst="rect">
            <a:avLst/>
          </a:prstGeom>
        </p:spPr>
        <p:txBody>
          <a:bodyPr>
            <a:prstTxWarp prst="textPlain"/>
          </a:bodyPr>
          <a:lstStyle/>
          <a:p>
            <a:pPr lvl="0" algn="ctr"/>
            <a:r>
              <a:rPr b="1" i="0">
                <a:ln cap="flat" cmpd="sng" w="22225">
                  <a:solidFill>
                    <a:srgbClr val="FFC000"/>
                  </a:solidFill>
                  <a:prstDash val="solid"/>
                  <a:round/>
                  <a:headEnd len="sm" w="sm" type="none"/>
                  <a:tailEnd len="sm" w="sm" type="none"/>
                </a:ln>
                <a:solidFill>
                  <a:srgbClr val="FF0000"/>
                </a:solidFill>
                <a:latin typeface="Century Gothic"/>
              </a:rPr>
              <a:t>MOVIES -GIFS</a:t>
            </a:r>
          </a:p>
        </p:txBody>
      </p:sp>
      <p:sp>
        <p:nvSpPr>
          <p:cNvPr id="174" name="Google Shape;174;p22"/>
          <p:cNvSpPr/>
          <p:nvPr/>
        </p:nvSpPr>
        <p:spPr>
          <a:xfrm>
            <a:off x="4959504" y="2964427"/>
            <a:ext cx="3374369" cy="901720"/>
          </a:xfrm>
          <a:prstGeom prst="rect">
            <a:avLst/>
          </a:prstGeom>
        </p:spPr>
        <p:txBody>
          <a:bodyPr>
            <a:prstTxWarp prst="textPlain"/>
          </a:bodyPr>
          <a:lstStyle/>
          <a:p>
            <a:pPr lvl="0" algn="ctr"/>
            <a:r>
              <a:rPr b="1" i="0">
                <a:ln cap="flat" cmpd="sng" w="22225">
                  <a:solidFill>
                    <a:srgbClr val="FFFF00"/>
                  </a:solidFill>
                  <a:prstDash val="solid"/>
                  <a:round/>
                  <a:headEnd len="sm" w="sm" type="none"/>
                  <a:tailEnd len="sm" w="sm" type="none"/>
                </a:ln>
                <a:solidFill>
                  <a:srgbClr val="FF0000"/>
                </a:solidFill>
                <a:latin typeface="Century Gothic"/>
              </a:rPr>
              <a:t>SEARCH</a:t>
            </a:r>
          </a:p>
        </p:txBody>
      </p:sp>
      <p:sp>
        <p:nvSpPr>
          <p:cNvPr id="175" name="Google Shape;175;p22"/>
          <p:cNvSpPr/>
          <p:nvPr/>
        </p:nvSpPr>
        <p:spPr>
          <a:xfrm>
            <a:off x="684212" y="4630367"/>
            <a:ext cx="2610222" cy="1128408"/>
          </a:xfrm>
          <a:prstGeom prst="rect">
            <a:avLst/>
          </a:prstGeom>
        </p:spPr>
        <p:txBody>
          <a:bodyPr>
            <a:prstTxWarp prst="textPlain"/>
          </a:bodyPr>
          <a:lstStyle/>
          <a:p>
            <a:pPr lvl="0" algn="l"/>
            <a:r>
              <a:rPr b="1" i="0">
                <a:ln cap="flat" cmpd="sng" w="9525">
                  <a:solidFill>
                    <a:schemeClr val="accent2"/>
                  </a:solidFill>
                  <a:prstDash val="solid"/>
                  <a:round/>
                  <a:headEnd len="sm" w="sm" type="none"/>
                  <a:tailEnd len="sm" w="sm" type="none"/>
                </a:ln>
                <a:solidFill>
                  <a:srgbClr val="FFFFFF"/>
                </a:solidFill>
                <a:latin typeface="Century Gothic"/>
              </a:rPr>
              <a:t>Andrey</a:t>
            </a:r>
          </a:p>
        </p:txBody>
      </p:sp>
      <p:sp>
        <p:nvSpPr>
          <p:cNvPr id="176" name="Google Shape;176;p22"/>
          <p:cNvSpPr txBox="1"/>
          <p:nvPr>
            <p:ph idx="1" type="body"/>
          </p:nvPr>
        </p:nvSpPr>
        <p:spPr>
          <a:xfrm>
            <a:off x="891736" y="577305"/>
            <a:ext cx="8534400" cy="3615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t/>
            </a:r>
            <a:endParaRPr/>
          </a:p>
        </p:txBody>
      </p:sp>
      <p:sp>
        <p:nvSpPr>
          <p:cNvPr id="177" name="Google Shape;177;p22"/>
          <p:cNvSpPr/>
          <p:nvPr/>
        </p:nvSpPr>
        <p:spPr>
          <a:xfrm>
            <a:off x="3865123" y="4835445"/>
            <a:ext cx="4060187" cy="923330"/>
          </a:xfrm>
          <a:prstGeom prst="rect">
            <a:avLst/>
          </a:prstGeom>
        </p:spPr>
        <p:txBody>
          <a:bodyPr>
            <a:prstTxWarp prst="textPlain"/>
          </a:bodyPr>
          <a:lstStyle/>
          <a:p>
            <a:pPr lvl="0" algn="ctr"/>
            <a:r>
              <a:rPr b="1" i="0">
                <a:ln cap="flat" cmpd="sng" w="9525">
                  <a:solidFill>
                    <a:srgbClr val="FF0000"/>
                  </a:solidFill>
                  <a:prstDash val="solid"/>
                  <a:round/>
                  <a:headEnd len="sm" w="sm" type="none"/>
                  <a:tailEnd len="sm" w="sm" type="none"/>
                </a:ln>
                <a:solidFill>
                  <a:srgbClr val="00B0F0"/>
                </a:solidFill>
                <a:latin typeface="Century Gothic"/>
              </a:rPr>
              <a:t>Fernando</a:t>
            </a:r>
          </a:p>
        </p:txBody>
      </p:sp>
      <p:sp>
        <p:nvSpPr>
          <p:cNvPr id="178" name="Google Shape;178;p22"/>
          <p:cNvSpPr/>
          <p:nvPr/>
        </p:nvSpPr>
        <p:spPr>
          <a:xfrm>
            <a:off x="5933872" y="4195479"/>
            <a:ext cx="5034427" cy="639965"/>
          </a:xfrm>
          <a:prstGeom prst="rect">
            <a:avLst/>
          </a:prstGeom>
        </p:spPr>
        <p:txBody>
          <a:bodyPr>
            <a:prstTxWarp prst="textPlain"/>
          </a:bodyPr>
          <a:lstStyle/>
          <a:p>
            <a:pPr lvl="0" algn="ctr"/>
            <a:r>
              <a:rPr b="1" i="0">
                <a:ln>
                  <a:noFill/>
                </a:ln>
                <a:solidFill>
                  <a:srgbClr val="49A8E6"/>
                </a:solidFill>
                <a:latin typeface="Century Gothic"/>
              </a:rPr>
              <a:t>Orlando</a:t>
            </a: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pic>
        <p:nvPicPr>
          <p:cNvPr descr="A screenshot of a cell phone&#10;&#10;Description automatically generated" id="184" name="Google Shape;184;p23"/>
          <p:cNvPicPr preferRelativeResize="0"/>
          <p:nvPr>
            <p:ph idx="1" type="body"/>
          </p:nvPr>
        </p:nvPicPr>
        <p:blipFill rotWithShape="1">
          <a:blip r:embed="rId3">
            <a:alphaModFix/>
          </a:blip>
          <a:srcRect b="0" l="0" r="0" t="0"/>
          <a:stretch/>
        </p:blipFill>
        <p:spPr>
          <a:xfrm>
            <a:off x="1402080" y="579120"/>
            <a:ext cx="8231691" cy="4413504"/>
          </a:xfrm>
          <a:prstGeom prst="rect">
            <a:avLst/>
          </a:prstGeom>
          <a:noFill/>
          <a:ln>
            <a:noFill/>
          </a:ln>
        </p:spPr>
      </p:pic>
    </p:spTree>
  </p:cSld>
  <p:clrMapOvr>
    <a:masterClrMapping/>
  </p:clrMapOvr>
  <mc:AlternateContent>
    <mc:Choice Requires="p14">
      <p:transition spd="slow" p14:dur="4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085012" y="685800"/>
            <a:ext cx="3657600" cy="56680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400"/>
              <a:buFont typeface="Century Gothic"/>
              <a:buNone/>
            </a:pPr>
            <a:r>
              <a:rPr lang="en-US"/>
              <a:t>CONTENTS</a:t>
            </a:r>
            <a:endParaRPr/>
          </a:p>
        </p:txBody>
      </p:sp>
      <p:sp>
        <p:nvSpPr>
          <p:cNvPr id="191" name="Google Shape;191;p24"/>
          <p:cNvSpPr txBox="1"/>
          <p:nvPr>
            <p:ph idx="2" type="body"/>
          </p:nvPr>
        </p:nvSpPr>
        <p:spPr>
          <a:xfrm>
            <a:off x="7085012" y="1252603"/>
            <a:ext cx="3784026" cy="4288661"/>
          </a:xfrm>
          <a:prstGeom prst="rect">
            <a:avLst/>
          </a:prstGeom>
          <a:noFill/>
          <a:ln>
            <a:noFill/>
          </a:ln>
        </p:spPr>
        <p:txBody>
          <a:bodyPr anchorCtr="0" anchor="t" bIns="45700" lIns="91425" spcFirstLastPara="1" rIns="91425" wrap="square" tIns="45700">
            <a:noAutofit/>
          </a:bodyPr>
          <a:lstStyle/>
          <a:p>
            <a:pPr indent="-400050" lvl="0" marL="400050" rtl="0" algn="l">
              <a:spcBef>
                <a:spcPts val="0"/>
              </a:spcBef>
              <a:spcAft>
                <a:spcPts val="0"/>
              </a:spcAft>
              <a:buSzPts val="800"/>
              <a:buFont typeface="Century Gothic"/>
              <a:buAutoNum type="romanUcPeriod"/>
            </a:pPr>
            <a:r>
              <a:rPr lang="en-US" sz="1000"/>
              <a:t>INTRODUCTION</a:t>
            </a:r>
            <a:endParaRPr/>
          </a:p>
          <a:p>
            <a:pPr indent="-400050" lvl="0" marL="400050" rtl="0" algn="l">
              <a:spcBef>
                <a:spcPts val="800"/>
              </a:spcBef>
              <a:spcAft>
                <a:spcPts val="0"/>
              </a:spcAft>
              <a:buSzPts val="800"/>
              <a:buFont typeface="Century Gothic"/>
              <a:buAutoNum type="romanUcPeriod"/>
            </a:pPr>
            <a:r>
              <a:rPr lang="en-US" sz="1000"/>
              <a:t>DESCRIBING THE TECHNICAL PROJECT</a:t>
            </a:r>
            <a:endParaRPr/>
          </a:p>
          <a:p>
            <a:pPr indent="-400050" lvl="1" marL="857250" rtl="0" algn="l">
              <a:spcBef>
                <a:spcPts val="800"/>
              </a:spcBef>
              <a:spcAft>
                <a:spcPts val="0"/>
              </a:spcAft>
              <a:buSzPts val="800"/>
              <a:buFont typeface="Arial"/>
              <a:buChar char="•"/>
            </a:pPr>
            <a:r>
              <a:rPr lang="en-US" sz="1000"/>
              <a:t>DESCRIPTION</a:t>
            </a:r>
            <a:endParaRPr/>
          </a:p>
          <a:p>
            <a:pPr indent="-400050" lvl="1" marL="857250" rtl="0" algn="l">
              <a:spcBef>
                <a:spcPts val="800"/>
              </a:spcBef>
              <a:spcAft>
                <a:spcPts val="0"/>
              </a:spcAft>
              <a:buSzPts val="800"/>
              <a:buFont typeface="Arial"/>
              <a:buChar char="•"/>
            </a:pPr>
            <a:r>
              <a:rPr lang="en-US" sz="1000"/>
              <a:t>MOTIVATION</a:t>
            </a:r>
            <a:endParaRPr/>
          </a:p>
          <a:p>
            <a:pPr indent="-400050" lvl="1" marL="857250" rtl="0" algn="l">
              <a:spcBef>
                <a:spcPts val="800"/>
              </a:spcBef>
              <a:spcAft>
                <a:spcPts val="0"/>
              </a:spcAft>
              <a:buSzPts val="800"/>
              <a:buFont typeface="Arial"/>
              <a:buChar char="•"/>
            </a:pPr>
            <a:r>
              <a:rPr lang="en-US" sz="1000"/>
              <a:t>RESULTS</a:t>
            </a:r>
            <a:endParaRPr/>
          </a:p>
          <a:p>
            <a:pPr indent="-400050" lvl="1" marL="857250" rtl="0" algn="l">
              <a:spcBef>
                <a:spcPts val="800"/>
              </a:spcBef>
              <a:spcAft>
                <a:spcPts val="0"/>
              </a:spcAft>
              <a:buSzPts val="800"/>
              <a:buFont typeface="Arial"/>
              <a:buChar char="•"/>
            </a:pPr>
            <a:r>
              <a:rPr lang="en-US" sz="1000"/>
              <a:t>TEAM EFFORTS</a:t>
            </a:r>
            <a:endParaRPr/>
          </a:p>
          <a:p>
            <a:pPr indent="-400050" lvl="1" marL="857250" rtl="0" algn="l">
              <a:spcBef>
                <a:spcPts val="800"/>
              </a:spcBef>
              <a:spcAft>
                <a:spcPts val="0"/>
              </a:spcAft>
              <a:buSzPts val="800"/>
              <a:buFont typeface="Arial"/>
              <a:buChar char="•"/>
            </a:pPr>
            <a:r>
              <a:rPr lang="en-US" sz="1000"/>
              <a:t>INDIVIDUAL RESPONSIBILITIES</a:t>
            </a:r>
            <a:endParaRPr/>
          </a:p>
          <a:p>
            <a:pPr indent="-400050" lvl="1" marL="857250" rtl="0" algn="l">
              <a:spcBef>
                <a:spcPts val="800"/>
              </a:spcBef>
              <a:spcAft>
                <a:spcPts val="0"/>
              </a:spcAft>
              <a:buSzPts val="800"/>
              <a:buFont typeface="Arial"/>
              <a:buChar char="•"/>
            </a:pPr>
            <a:r>
              <a:rPr lang="en-US" sz="1000"/>
              <a:t>CHALLENGES</a:t>
            </a:r>
            <a:endParaRPr/>
          </a:p>
          <a:p>
            <a:pPr indent="-400050" lvl="1" marL="857250" rtl="0" algn="l">
              <a:spcBef>
                <a:spcPts val="800"/>
              </a:spcBef>
              <a:spcAft>
                <a:spcPts val="0"/>
              </a:spcAft>
              <a:buSzPts val="800"/>
              <a:buFont typeface="Arial"/>
              <a:buChar char="•"/>
            </a:pPr>
            <a:r>
              <a:rPr lang="en-US" sz="1000"/>
              <a:t>IMPROVEMENTS</a:t>
            </a:r>
            <a:endParaRPr/>
          </a:p>
          <a:p>
            <a:pPr indent="0" lvl="0" marL="0" rtl="0" algn="l">
              <a:spcBef>
                <a:spcPts val="800"/>
              </a:spcBef>
              <a:spcAft>
                <a:spcPts val="0"/>
              </a:spcAft>
              <a:buSzPts val="800"/>
              <a:buNone/>
            </a:pPr>
            <a:r>
              <a:rPr lang="en-US" sz="1000"/>
              <a:t>	PART 2  DEMONSTRATION</a:t>
            </a:r>
            <a:endParaRPr/>
          </a:p>
          <a:p>
            <a:pPr indent="0" lvl="0" marL="0" rtl="0" algn="l">
              <a:spcBef>
                <a:spcPts val="800"/>
              </a:spcBef>
              <a:spcAft>
                <a:spcPts val="0"/>
              </a:spcAft>
              <a:buSzPts val="800"/>
              <a:buNone/>
            </a:pPr>
            <a:r>
              <a:t/>
            </a:r>
            <a:endParaRPr sz="1000"/>
          </a:p>
          <a:p>
            <a:pPr indent="-400050" lvl="0" marL="400050" rtl="0" algn="l">
              <a:spcBef>
                <a:spcPts val="800"/>
              </a:spcBef>
              <a:spcAft>
                <a:spcPts val="0"/>
              </a:spcAft>
              <a:buSzPts val="800"/>
              <a:buFont typeface="Century Gothic"/>
              <a:buAutoNum type="romanUcPeriod"/>
            </a:pPr>
            <a:r>
              <a:rPr lang="en-US" sz="1000"/>
              <a:t>MOVIE SEARCH</a:t>
            </a:r>
            <a:endParaRPr/>
          </a:p>
          <a:p>
            <a:pPr indent="-400050" lvl="0" marL="400050" rtl="0" algn="l">
              <a:spcBef>
                <a:spcPts val="800"/>
              </a:spcBef>
              <a:spcAft>
                <a:spcPts val="0"/>
              </a:spcAft>
              <a:buSzPts val="800"/>
              <a:buFont typeface="Century Gothic"/>
              <a:buAutoNum type="romanUcPeriod"/>
            </a:pPr>
            <a:r>
              <a:rPr lang="en-US" sz="1000"/>
              <a:t>GIFS SEARCH</a:t>
            </a:r>
            <a:endParaRPr/>
          </a:p>
          <a:p>
            <a:pPr indent="-400050" lvl="0" marL="400050" rtl="0" algn="l">
              <a:spcBef>
                <a:spcPts val="800"/>
              </a:spcBef>
              <a:spcAft>
                <a:spcPts val="0"/>
              </a:spcAft>
              <a:buSzPts val="800"/>
              <a:buFont typeface="Century Gothic"/>
              <a:buAutoNum type="romanUcPeriod"/>
            </a:pPr>
            <a:r>
              <a:rPr lang="en-US" sz="1000"/>
              <a:t>YOUTUBE</a:t>
            </a:r>
            <a:endParaRPr/>
          </a:p>
          <a:p>
            <a:pPr indent="-400050" lvl="0" marL="400050" rtl="0" algn="l">
              <a:spcBef>
                <a:spcPts val="800"/>
              </a:spcBef>
              <a:spcAft>
                <a:spcPts val="0"/>
              </a:spcAft>
              <a:buSzPts val="800"/>
              <a:buFont typeface="Century Gothic"/>
              <a:buAutoNum type="romanUcPeriod"/>
            </a:pPr>
            <a:r>
              <a:rPr lang="en-US" sz="1000"/>
              <a:t>SIGN UP FORM</a:t>
            </a:r>
            <a:endParaRPr/>
          </a:p>
          <a:p>
            <a:pPr indent="-400050" lvl="0" marL="400050" rtl="0" algn="l">
              <a:spcBef>
                <a:spcPts val="800"/>
              </a:spcBef>
              <a:spcAft>
                <a:spcPts val="0"/>
              </a:spcAft>
              <a:buSzPts val="800"/>
              <a:buFont typeface="Century Gothic"/>
              <a:buAutoNum type="romanUcPeriod"/>
            </a:pPr>
            <a:r>
              <a:rPr lang="en-US" sz="1000"/>
              <a:t>CONCLUSION</a:t>
            </a:r>
            <a:endParaRPr/>
          </a:p>
        </p:txBody>
      </p:sp>
      <p:pic>
        <p:nvPicPr>
          <p:cNvPr descr="A screenshot of a video game&#10;&#10;Description automatically generated" id="192" name="Google Shape;192;p24"/>
          <p:cNvPicPr preferRelativeResize="0"/>
          <p:nvPr>
            <p:ph idx="1" type="body"/>
          </p:nvPr>
        </p:nvPicPr>
        <p:blipFill rotWithShape="1">
          <a:blip r:embed="rId3">
            <a:alphaModFix/>
          </a:blip>
          <a:srcRect b="0" l="0" r="0" t="0"/>
          <a:stretch/>
        </p:blipFill>
        <p:spPr>
          <a:xfrm>
            <a:off x="938785" y="573962"/>
            <a:ext cx="5650991" cy="4967302"/>
          </a:xfrm>
          <a:prstGeom prst="rect">
            <a:avLst/>
          </a:prstGeom>
          <a:noFill/>
          <a:ln>
            <a:noFill/>
          </a:ln>
        </p:spPr>
      </p:pic>
    </p:spTree>
  </p:cSld>
  <p:clrMapOvr>
    <a:masterClrMapping/>
  </p:clrMapOvr>
  <mc:AlternateContent>
    <mc:Choice Requires="p14">
      <p:transition spd="slow" p14:dur="4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684212" y="5337243"/>
            <a:ext cx="9354733" cy="12062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DESCRIBING THE TECHNICAL PROJECT</a:t>
            </a:r>
            <a:endParaRPr/>
          </a:p>
        </p:txBody>
      </p:sp>
      <p:sp>
        <p:nvSpPr>
          <p:cNvPr id="199" name="Google Shape;199;p25"/>
          <p:cNvSpPr txBox="1"/>
          <p:nvPr>
            <p:ph idx="1" type="body"/>
          </p:nvPr>
        </p:nvSpPr>
        <p:spPr>
          <a:xfrm>
            <a:off x="745787" y="1433208"/>
            <a:ext cx="8767864" cy="3904035"/>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1700"/>
              <a:buChar char="▶"/>
            </a:pPr>
            <a:r>
              <a:rPr lang="en-US" sz="2125"/>
              <a:t>DESCRIPTION</a:t>
            </a:r>
            <a:endParaRPr/>
          </a:p>
          <a:p>
            <a:pPr indent="-285750" lvl="1" marL="742950" rtl="0" algn="l">
              <a:lnSpc>
                <a:spcPct val="80000"/>
              </a:lnSpc>
              <a:spcBef>
                <a:spcPts val="872"/>
              </a:spcBef>
              <a:spcAft>
                <a:spcPts val="0"/>
              </a:spcAft>
              <a:buSzPts val="1088"/>
              <a:buFont typeface="Noto Sans Symbols"/>
              <a:buChar char="❑"/>
            </a:pPr>
            <a:r>
              <a:rPr lang="en-US" sz="1360"/>
              <a:t>Our application benefits movie enthusiasts(users)and general public to search movies by name   and watch  the results: previews and gifs for free.</a:t>
            </a:r>
            <a:endParaRPr/>
          </a:p>
          <a:p>
            <a:pPr indent="-285750" lvl="0" marL="285750" rtl="0" algn="l">
              <a:lnSpc>
                <a:spcPct val="80000"/>
              </a:lnSpc>
              <a:spcBef>
                <a:spcPts val="1025"/>
              </a:spcBef>
              <a:spcAft>
                <a:spcPts val="0"/>
              </a:spcAft>
              <a:buSzPts val="1700"/>
              <a:buChar char="▶"/>
            </a:pPr>
            <a:r>
              <a:rPr lang="en-US" sz="2125"/>
              <a:t>MOTIVATION</a:t>
            </a:r>
            <a:endParaRPr/>
          </a:p>
          <a:p>
            <a:pPr indent="-285750" lvl="1" marL="742950" rtl="0" algn="l">
              <a:lnSpc>
                <a:spcPct val="80000"/>
              </a:lnSpc>
              <a:spcBef>
                <a:spcPts val="872"/>
              </a:spcBef>
              <a:spcAft>
                <a:spcPts val="0"/>
              </a:spcAft>
              <a:buSzPts val="1088"/>
              <a:buFont typeface="Noto Sans Symbols"/>
              <a:buChar char="❑"/>
            </a:pPr>
            <a:r>
              <a:rPr lang="en-US" sz="1360"/>
              <a:t>Our idea is how can we deliver to movie goers and the general public a free and ease of searching movie previews, gifs and information of their favorite movie.</a:t>
            </a:r>
            <a:endParaRPr sz="1530"/>
          </a:p>
          <a:p>
            <a:pPr indent="-285750" lvl="0" marL="285750" rtl="0" algn="l">
              <a:lnSpc>
                <a:spcPct val="80000"/>
              </a:lnSpc>
              <a:spcBef>
                <a:spcPts val="1025"/>
              </a:spcBef>
              <a:spcAft>
                <a:spcPts val="0"/>
              </a:spcAft>
              <a:buSzPts val="1700"/>
              <a:buChar char="▶"/>
            </a:pPr>
            <a:r>
              <a:rPr lang="en-US" sz="2125"/>
              <a:t>RESULTS</a:t>
            </a:r>
            <a:endParaRPr/>
          </a:p>
          <a:p>
            <a:pPr indent="-285750" lvl="1" marL="742950" rtl="0" algn="l">
              <a:lnSpc>
                <a:spcPct val="80000"/>
              </a:lnSpc>
              <a:spcBef>
                <a:spcPts val="923"/>
              </a:spcBef>
              <a:spcAft>
                <a:spcPts val="0"/>
              </a:spcAft>
              <a:buSzPts val="1292"/>
              <a:buFont typeface="Noto Sans Symbols"/>
              <a:buChar char="❑"/>
            </a:pPr>
            <a:r>
              <a:rPr lang="en-US" sz="1615"/>
              <a:t>Integrating the four(4) API’s: OMDB, TMDB, YouTube , Giphy and Firebase Cloud Firestore Database were able to build an apps that benefits users for free.</a:t>
            </a:r>
            <a:endParaRPr/>
          </a:p>
          <a:p>
            <a:pPr indent="-285750" lvl="0" marL="285750" rtl="0" algn="l">
              <a:lnSpc>
                <a:spcPct val="80000"/>
              </a:lnSpc>
              <a:spcBef>
                <a:spcPts val="1025"/>
              </a:spcBef>
              <a:spcAft>
                <a:spcPts val="0"/>
              </a:spcAft>
              <a:buSzPts val="1700"/>
              <a:buChar char="▶"/>
            </a:pPr>
            <a:r>
              <a:rPr lang="en-US" sz="2125"/>
              <a:t>TEAM EFFORTS</a:t>
            </a:r>
            <a:endParaRPr/>
          </a:p>
          <a:p>
            <a:pPr indent="-285750" lvl="1" marL="742950" rtl="0" algn="l">
              <a:lnSpc>
                <a:spcPct val="80000"/>
              </a:lnSpc>
              <a:spcBef>
                <a:spcPts val="906"/>
              </a:spcBef>
              <a:spcAft>
                <a:spcPts val="0"/>
              </a:spcAft>
              <a:buSzPts val="1224"/>
              <a:buFont typeface="Noto Sans Symbols"/>
              <a:buChar char="❑"/>
            </a:pPr>
            <a:r>
              <a:rPr lang="en-US" sz="1530"/>
              <a:t>Andrey was responsible for writing the database codes and checking  code errors to make sure that the functionality is working. Fernando was responsible for the styling using the materialize.css. I was responsible for technical writing and building the MVP. Fernando and I were responsible for coding the Firebase authentication.</a:t>
            </a:r>
            <a:endParaRPr/>
          </a:p>
          <a:p>
            <a:pPr indent="-208026" lvl="1" marL="742950" rtl="0" algn="l">
              <a:lnSpc>
                <a:spcPct val="80000"/>
              </a:lnSpc>
              <a:spcBef>
                <a:spcPts val="906"/>
              </a:spcBef>
              <a:spcAft>
                <a:spcPts val="0"/>
              </a:spcAft>
              <a:buSzPts val="1224"/>
              <a:buFont typeface="Noto Sans Symbols"/>
              <a:buNone/>
            </a:pPr>
            <a:r>
              <a:t/>
            </a:r>
            <a:endParaRPr sz="1530"/>
          </a:p>
          <a:p>
            <a:pPr indent="-208026" lvl="1" marL="742950" rtl="0" algn="l">
              <a:lnSpc>
                <a:spcPct val="80000"/>
              </a:lnSpc>
              <a:spcBef>
                <a:spcPts val="906"/>
              </a:spcBef>
              <a:spcAft>
                <a:spcPts val="0"/>
              </a:spcAft>
              <a:buSzPts val="1224"/>
              <a:buFont typeface="Noto Sans Symbols"/>
              <a:buNone/>
            </a:pPr>
            <a:r>
              <a:t/>
            </a:r>
            <a:endParaRPr sz="1530"/>
          </a:p>
          <a:p>
            <a:pPr indent="-208026" lvl="1" marL="742950" rtl="0" algn="l">
              <a:lnSpc>
                <a:spcPct val="80000"/>
              </a:lnSpc>
              <a:spcBef>
                <a:spcPts val="906"/>
              </a:spcBef>
              <a:spcAft>
                <a:spcPts val="0"/>
              </a:spcAft>
              <a:buSzPts val="1224"/>
              <a:buFont typeface="Noto Sans Symbols"/>
              <a:buNone/>
            </a:pPr>
            <a:r>
              <a:t/>
            </a:r>
            <a:endParaRPr sz="1530"/>
          </a:p>
          <a:p>
            <a:pPr indent="-199390" lvl="0" marL="285750" rtl="0" algn="l">
              <a:lnSpc>
                <a:spcPct val="80000"/>
              </a:lnSpc>
              <a:spcBef>
                <a:spcPts val="940"/>
              </a:spcBef>
              <a:spcAft>
                <a:spcPts val="0"/>
              </a:spcAft>
              <a:buSzPts val="1360"/>
              <a:buNone/>
            </a:pPr>
            <a:r>
              <a:t/>
            </a:r>
            <a:endParaRPr sz="1700"/>
          </a:p>
          <a:p>
            <a:pPr indent="0" lvl="0" marL="0" rtl="0" algn="l">
              <a:lnSpc>
                <a:spcPct val="80000"/>
              </a:lnSpc>
              <a:spcBef>
                <a:spcPts val="940"/>
              </a:spcBef>
              <a:spcAft>
                <a:spcPts val="0"/>
              </a:spcAft>
              <a:buSzPts val="1360"/>
              <a:buNone/>
            </a:pPr>
            <a:r>
              <a:t/>
            </a:r>
            <a:endParaRPr sz="1700"/>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DESCRIBING THE TECHNICAL PROJECT</a:t>
            </a:r>
            <a:endParaRPr/>
          </a:p>
        </p:txBody>
      </p:sp>
      <p:sp>
        <p:nvSpPr>
          <p:cNvPr id="205" name="Google Shape;205;p2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Individual Responsibilities</a:t>
            </a:r>
            <a:endParaRPr/>
          </a:p>
          <a:p>
            <a:pPr indent="-285750" lvl="0" marL="285750" rtl="0" algn="l">
              <a:spcBef>
                <a:spcPts val="1000"/>
              </a:spcBef>
              <a:spcAft>
                <a:spcPts val="0"/>
              </a:spcAft>
              <a:buSzPts val="1600"/>
              <a:buChar char="▶"/>
            </a:pPr>
            <a:r>
              <a:rPr lang="en-US"/>
              <a:t>Challenges</a:t>
            </a:r>
            <a:endParaRPr/>
          </a:p>
          <a:p>
            <a:pPr indent="-285750" lvl="1" marL="742950" rtl="0" algn="l">
              <a:spcBef>
                <a:spcPts val="960"/>
              </a:spcBef>
              <a:spcAft>
                <a:spcPts val="0"/>
              </a:spcAft>
              <a:buSzPts val="1440"/>
              <a:buFont typeface="Noto Sans Symbols"/>
              <a:buChar char="❑"/>
            </a:pPr>
            <a:r>
              <a:rPr lang="en-US"/>
              <a:t>We realized that using Firebase Realtime Database parallel with Cloud Firestore Database will give us errors when running the application. Using materialize.css was a struggle for us that it affects our styling, so we combined bootstrap.</a:t>
            </a:r>
            <a:endParaRPr/>
          </a:p>
          <a:p>
            <a:pPr indent="-285750" lvl="0" marL="285750" rtl="0" algn="l">
              <a:spcBef>
                <a:spcPts val="1000"/>
              </a:spcBef>
              <a:spcAft>
                <a:spcPts val="0"/>
              </a:spcAft>
              <a:buSzPts val="1600"/>
              <a:buChar char="▶"/>
            </a:pPr>
            <a:r>
              <a:rPr lang="en-US"/>
              <a:t>Improvements</a:t>
            </a:r>
            <a:endParaRPr/>
          </a:p>
          <a:p>
            <a:pPr indent="-285750" lvl="1" marL="742950" rtl="0" algn="l">
              <a:spcBef>
                <a:spcPts val="960"/>
              </a:spcBef>
              <a:spcAft>
                <a:spcPts val="0"/>
              </a:spcAft>
              <a:buSzPts val="1440"/>
              <a:buFont typeface="Noto Sans Symbols"/>
              <a:buChar char="❑"/>
            </a:pPr>
            <a:r>
              <a:rPr lang="en-US"/>
              <a:t>In the future,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MINIMUM VIABLE PRODUCT</a:t>
            </a:r>
            <a:endParaRPr/>
          </a:p>
        </p:txBody>
      </p:sp>
      <p:sp>
        <p:nvSpPr>
          <p:cNvPr id="212" name="Google Shape;212;p2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1360"/>
              <a:buChar char="▶"/>
            </a:pPr>
            <a:r>
              <a:rPr lang="en-US" sz="1700"/>
              <a:t>Market Research</a:t>
            </a:r>
            <a:endParaRPr/>
          </a:p>
          <a:p>
            <a:pPr indent="-285750" lvl="1" marL="742950" rtl="0" algn="l">
              <a:lnSpc>
                <a:spcPct val="80000"/>
              </a:lnSpc>
              <a:spcBef>
                <a:spcPts val="906"/>
              </a:spcBef>
              <a:spcAft>
                <a:spcPts val="0"/>
              </a:spcAft>
              <a:buSzPts val="1224"/>
              <a:buFont typeface="Noto Sans Symbols"/>
              <a:buChar char="▪"/>
            </a:pPr>
            <a:r>
              <a:rPr lang="en-US" sz="1530"/>
              <a:t>Is there a need of this product?</a:t>
            </a:r>
            <a:endParaRPr/>
          </a:p>
          <a:p>
            <a:pPr indent="-285750" lvl="1" marL="742950" rtl="0" algn="l">
              <a:lnSpc>
                <a:spcPct val="80000"/>
              </a:lnSpc>
              <a:spcBef>
                <a:spcPts val="906"/>
              </a:spcBef>
              <a:spcAft>
                <a:spcPts val="0"/>
              </a:spcAft>
              <a:buSzPts val="1224"/>
              <a:buFont typeface="Noto Sans Symbols"/>
              <a:buChar char="▪"/>
            </a:pPr>
            <a:r>
              <a:rPr lang="en-US" sz="1530"/>
              <a:t>How can we make this product stand out with our competitors?</a:t>
            </a:r>
            <a:endParaRPr/>
          </a:p>
          <a:p>
            <a:pPr indent="-285750" lvl="1" marL="742950" rtl="0" algn="l">
              <a:lnSpc>
                <a:spcPct val="80000"/>
              </a:lnSpc>
              <a:spcBef>
                <a:spcPts val="906"/>
              </a:spcBef>
              <a:spcAft>
                <a:spcPts val="0"/>
              </a:spcAft>
              <a:buSzPts val="1224"/>
              <a:buFont typeface="Noto Sans Symbols"/>
              <a:buChar char="▪"/>
            </a:pPr>
            <a:r>
              <a:rPr lang="en-US" sz="1530"/>
              <a:t>Long-Term goals	</a:t>
            </a:r>
            <a:endParaRPr/>
          </a:p>
          <a:p>
            <a:pPr indent="-285750" lvl="0" marL="285750" rtl="0" algn="l">
              <a:lnSpc>
                <a:spcPct val="80000"/>
              </a:lnSpc>
              <a:spcBef>
                <a:spcPts val="940"/>
              </a:spcBef>
              <a:spcAft>
                <a:spcPts val="0"/>
              </a:spcAft>
              <a:buSzPts val="1360"/>
              <a:buChar char="▶"/>
            </a:pPr>
            <a:r>
              <a:rPr lang="en-US" sz="1700"/>
              <a:t>Map Out Users Journey</a:t>
            </a:r>
            <a:endParaRPr/>
          </a:p>
          <a:p>
            <a:pPr indent="-285750" lvl="1" marL="742950" rtl="0" algn="l">
              <a:lnSpc>
                <a:spcPct val="80000"/>
              </a:lnSpc>
              <a:spcBef>
                <a:spcPts val="906"/>
              </a:spcBef>
              <a:spcAft>
                <a:spcPts val="0"/>
              </a:spcAft>
              <a:buSzPts val="1224"/>
              <a:buFont typeface="Noto Sans Symbols"/>
              <a:buChar char="▪"/>
            </a:pPr>
            <a:r>
              <a:rPr lang="en-US" sz="1530"/>
              <a:t>Identify users</a:t>
            </a:r>
            <a:endParaRPr/>
          </a:p>
          <a:p>
            <a:pPr indent="-285750" lvl="1" marL="742950" rtl="0" algn="l">
              <a:lnSpc>
                <a:spcPct val="80000"/>
              </a:lnSpc>
              <a:spcBef>
                <a:spcPts val="906"/>
              </a:spcBef>
              <a:spcAft>
                <a:spcPts val="0"/>
              </a:spcAft>
              <a:buSzPts val="1224"/>
              <a:buFont typeface="Noto Sans Symbols"/>
              <a:buChar char="▪"/>
            </a:pPr>
            <a:r>
              <a:rPr lang="en-US" sz="1530"/>
              <a:t>Identify the Actions</a:t>
            </a:r>
            <a:endParaRPr/>
          </a:p>
          <a:p>
            <a:pPr indent="-285750" lvl="1" marL="742950" rtl="0" algn="l">
              <a:lnSpc>
                <a:spcPct val="80000"/>
              </a:lnSpc>
              <a:spcBef>
                <a:spcPts val="906"/>
              </a:spcBef>
              <a:spcAft>
                <a:spcPts val="0"/>
              </a:spcAft>
              <a:buSzPts val="1224"/>
              <a:buFont typeface="Noto Sans Symbols"/>
              <a:buChar char="▪"/>
            </a:pPr>
            <a:r>
              <a:rPr lang="en-US" sz="1530"/>
              <a:t>Identify the Story Endings</a:t>
            </a:r>
            <a:endParaRPr/>
          </a:p>
          <a:p>
            <a:pPr indent="-285750" lvl="0" marL="285750" rtl="0" algn="l">
              <a:lnSpc>
                <a:spcPct val="80000"/>
              </a:lnSpc>
              <a:spcBef>
                <a:spcPts val="940"/>
              </a:spcBef>
              <a:spcAft>
                <a:spcPts val="0"/>
              </a:spcAft>
              <a:buSzPts val="1360"/>
              <a:buChar char="▶"/>
            </a:pPr>
            <a:r>
              <a:rPr lang="en-US" sz="1700"/>
              <a:t>Pain and Gain Map</a:t>
            </a:r>
            <a:endParaRPr/>
          </a:p>
          <a:p>
            <a:pPr indent="-199390" lvl="0" marL="285750" rtl="0" algn="l">
              <a:lnSpc>
                <a:spcPct val="80000"/>
              </a:lnSpc>
              <a:spcBef>
                <a:spcPts val="940"/>
              </a:spcBef>
              <a:spcAft>
                <a:spcPts val="0"/>
              </a:spcAft>
              <a:buSzPts val="1360"/>
              <a:buNone/>
            </a:pPr>
            <a:r>
              <a:t/>
            </a:r>
            <a:endParaRPr sz="1700"/>
          </a:p>
          <a:p>
            <a:pPr indent="-285750" lvl="0" marL="285750" rtl="0" algn="l">
              <a:lnSpc>
                <a:spcPct val="80000"/>
              </a:lnSpc>
              <a:spcBef>
                <a:spcPts val="940"/>
              </a:spcBef>
              <a:spcAft>
                <a:spcPts val="0"/>
              </a:spcAft>
              <a:buSzPts val="1360"/>
              <a:buChar char="▶"/>
            </a:pPr>
            <a:r>
              <a:rPr lang="en-US" sz="1700"/>
              <a:t>Decide What Features to Build</a:t>
            </a:r>
            <a:endParaRPr/>
          </a:p>
          <a:p>
            <a:pPr indent="-199390" lvl="0" marL="285750" rtl="0" algn="l">
              <a:lnSpc>
                <a:spcPct val="80000"/>
              </a:lnSpc>
              <a:spcBef>
                <a:spcPts val="940"/>
              </a:spcBef>
              <a:spcAft>
                <a:spcPts val="0"/>
              </a:spcAft>
              <a:buSzPts val="1360"/>
              <a:buNone/>
            </a:pPr>
            <a:r>
              <a:t/>
            </a:r>
            <a:endParaRPr sz="1700"/>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MINIMUM VIABLE PRODUCT</a:t>
            </a:r>
            <a:endParaRPr/>
          </a:p>
        </p:txBody>
      </p:sp>
      <p:graphicFrame>
        <p:nvGraphicFramePr>
          <p:cNvPr id="219" name="Google Shape;219;p28"/>
          <p:cNvGraphicFramePr/>
          <p:nvPr/>
        </p:nvGraphicFramePr>
        <p:xfrm>
          <a:off x="684212" y="685799"/>
          <a:ext cx="3000000" cy="3000000"/>
        </p:xfrm>
        <a:graphic>
          <a:graphicData uri="http://schemas.openxmlformats.org/drawingml/2006/table">
            <a:tbl>
              <a:tblPr bandRow="1" firstRow="1">
                <a:noFill/>
                <a:tableStyleId>{55DE5319-E4F1-4CF7-A46A-959223C78669}</a:tableStyleId>
              </a:tblPr>
              <a:tblGrid>
                <a:gridCol w="3158600"/>
                <a:gridCol w="3158600"/>
                <a:gridCol w="3158600"/>
              </a:tblGrid>
              <a:tr h="382450">
                <a:tc>
                  <a:txBody>
                    <a:bodyPr>
                      <a:noAutofit/>
                    </a:bodyPr>
                    <a:lstStyle/>
                    <a:p>
                      <a:pPr indent="0" lvl="0" marL="0" marR="0" rtl="0" algn="l">
                        <a:spcBef>
                          <a:spcPts val="0"/>
                        </a:spcBef>
                        <a:spcAft>
                          <a:spcPts val="0"/>
                        </a:spcAft>
                        <a:buNone/>
                      </a:pPr>
                      <a:r>
                        <a:rPr lang="en-US" sz="1800" u="none" cap="none" strike="noStrike"/>
                        <a:t>Users(actors)</a:t>
                      </a:r>
                      <a:endParaRPr/>
                    </a:p>
                  </a:txBody>
                  <a:tcPr marT="45725" marB="45725" marR="91450" marL="91450"/>
                </a:tc>
                <a:tc>
                  <a:txBody>
                    <a:bodyPr>
                      <a:noAutofit/>
                    </a:bodyPr>
                    <a:lstStyle/>
                    <a:p>
                      <a:pPr indent="0" lvl="0" marL="0" marR="0" rtl="0" algn="l">
                        <a:spcBef>
                          <a:spcPts val="0"/>
                        </a:spcBef>
                        <a:spcAft>
                          <a:spcPts val="0"/>
                        </a:spcAft>
                        <a:buNone/>
                      </a:pPr>
                      <a:r>
                        <a:rPr lang="en-US" sz="1800"/>
                        <a:t>Actions(jobs)</a:t>
                      </a:r>
                      <a:endParaRPr/>
                    </a:p>
                  </a:txBody>
                  <a:tcPr marT="45725" marB="45725" marR="91450" marL="91450"/>
                </a:tc>
                <a:tc>
                  <a:txBody>
                    <a:bodyPr>
                      <a:noAutofit/>
                    </a:bodyPr>
                    <a:lstStyle/>
                    <a:p>
                      <a:pPr indent="0" lvl="0" marL="0" marR="0" rtl="0" algn="l">
                        <a:spcBef>
                          <a:spcPts val="0"/>
                        </a:spcBef>
                        <a:spcAft>
                          <a:spcPts val="0"/>
                        </a:spcAft>
                        <a:buNone/>
                      </a:pPr>
                      <a:r>
                        <a:rPr lang="en-US" sz="1800"/>
                        <a:t>Story Ending</a:t>
                      </a:r>
                      <a:endParaRPr/>
                    </a:p>
                  </a:txBody>
                  <a:tcPr marT="45725" marB="45725" marR="91450" marL="91450"/>
                </a:tc>
              </a:tr>
              <a:tr h="660125">
                <a:tc>
                  <a:txBody>
                    <a:bodyPr>
                      <a:noAutofit/>
                    </a:bodyPr>
                    <a:lstStyle/>
                    <a:p>
                      <a:pPr indent="0" lvl="0" marL="0" marR="0" rtl="0" algn="l">
                        <a:spcBef>
                          <a:spcPts val="0"/>
                        </a:spcBef>
                        <a:spcAft>
                          <a:spcPts val="0"/>
                        </a:spcAft>
                        <a:buNone/>
                      </a:pPr>
                      <a:r>
                        <a:rPr lang="en-US" sz="1800"/>
                        <a:t>Viewers</a:t>
                      </a:r>
                      <a:endParaRPr/>
                    </a:p>
                  </a:txBody>
                  <a:tcPr marT="45725" marB="45725" marR="91450" marL="91450"/>
                </a:tc>
                <a:tc>
                  <a:txBody>
                    <a:bodyPr>
                      <a:noAutofit/>
                    </a:bodyPr>
                    <a:lstStyle/>
                    <a:p>
                      <a:pPr indent="0" lvl="0" marL="0" marR="0" rtl="0" algn="l">
                        <a:spcBef>
                          <a:spcPts val="0"/>
                        </a:spcBef>
                        <a:spcAft>
                          <a:spcPts val="0"/>
                        </a:spcAft>
                        <a:buNone/>
                      </a:pPr>
                      <a:r>
                        <a:rPr lang="en-US" sz="1800"/>
                        <a:t>Sign up</a:t>
                      </a:r>
                      <a:endParaRPr/>
                    </a:p>
                  </a:txBody>
                  <a:tcPr marT="45725" marB="45725" marR="91450" marL="91450"/>
                </a:tc>
                <a:tc>
                  <a:txBody>
                    <a:bodyPr>
                      <a:noAutofit/>
                    </a:bodyPr>
                    <a:lstStyle/>
                    <a:p>
                      <a:pPr indent="0" lvl="0" marL="0" marR="0" rtl="0" algn="l">
                        <a:spcBef>
                          <a:spcPts val="0"/>
                        </a:spcBef>
                        <a:spcAft>
                          <a:spcPts val="0"/>
                        </a:spcAft>
                        <a:buNone/>
                      </a:pPr>
                      <a:r>
                        <a:rPr lang="en-US" sz="1800"/>
                        <a:t>Watch picked movies/gifs</a:t>
                      </a:r>
                      <a:endParaRPr/>
                    </a:p>
                  </a:txBody>
                  <a:tcPr marT="45725" marB="45725" marR="91450" marL="91450"/>
                </a:tc>
              </a:tr>
              <a:tr h="3824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n-US" sz="1800"/>
                        <a:t>Search movies/gifs</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37720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n-US" sz="1800"/>
                        <a:t>Pick movies/gifs</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20" name="Google Shape;220;p28"/>
          <p:cNvGraphicFramePr/>
          <p:nvPr/>
        </p:nvGraphicFramePr>
        <p:xfrm>
          <a:off x="684212" y="3331535"/>
          <a:ext cx="3000000" cy="3000000"/>
        </p:xfrm>
        <a:graphic>
          <a:graphicData uri="http://schemas.openxmlformats.org/drawingml/2006/table">
            <a:tbl>
              <a:tblPr bandRow="1" firstRow="1">
                <a:noFill/>
                <a:tableStyleId>{55DE5319-E4F1-4CF7-A46A-959223C78669}</a:tableStyleId>
              </a:tblPr>
              <a:tblGrid>
                <a:gridCol w="3152300"/>
                <a:gridCol w="3152300"/>
                <a:gridCol w="3171175"/>
              </a:tblGrid>
              <a:tr h="519825">
                <a:tc>
                  <a:txBody>
                    <a:bodyPr>
                      <a:noAutofit/>
                    </a:bodyPr>
                    <a:lstStyle/>
                    <a:p>
                      <a:pPr indent="0" lvl="0" marL="0" marR="0" rtl="0" algn="l">
                        <a:spcBef>
                          <a:spcPts val="0"/>
                        </a:spcBef>
                        <a:spcAft>
                          <a:spcPts val="0"/>
                        </a:spcAft>
                        <a:buNone/>
                      </a:pPr>
                      <a:r>
                        <a:rPr lang="en-US" sz="1800"/>
                        <a:t>Pains</a:t>
                      </a:r>
                      <a:endParaRPr/>
                    </a:p>
                  </a:txBody>
                  <a:tcPr marT="45725" marB="45725" marR="91450" marL="91450"/>
                </a:tc>
                <a:tc>
                  <a:txBody>
                    <a:bodyPr>
                      <a:noAutofit/>
                    </a:bodyPr>
                    <a:lstStyle/>
                    <a:p>
                      <a:pPr indent="0" lvl="0" marL="0" marR="0" rtl="0" algn="l">
                        <a:spcBef>
                          <a:spcPts val="0"/>
                        </a:spcBef>
                        <a:spcAft>
                          <a:spcPts val="0"/>
                        </a:spcAft>
                        <a:buNone/>
                      </a:pPr>
                      <a:r>
                        <a:rPr lang="en-US" sz="1800"/>
                        <a:t>Actions</a:t>
                      </a:r>
                      <a:endParaRPr/>
                    </a:p>
                  </a:txBody>
                  <a:tcPr marT="45725" marB="45725" marR="91450" marL="91450"/>
                </a:tc>
                <a:tc>
                  <a:txBody>
                    <a:bodyPr>
                      <a:noAutofit/>
                    </a:bodyPr>
                    <a:lstStyle/>
                    <a:p>
                      <a:pPr indent="0" lvl="0" marL="0" marR="0" rtl="0" algn="l">
                        <a:spcBef>
                          <a:spcPts val="0"/>
                        </a:spcBef>
                        <a:spcAft>
                          <a:spcPts val="0"/>
                        </a:spcAft>
                        <a:buNone/>
                      </a:pPr>
                      <a:r>
                        <a:rPr lang="en-US" sz="1800"/>
                        <a:t>Gains</a:t>
                      </a:r>
                      <a:endParaRPr/>
                    </a:p>
                  </a:txBody>
                  <a:tcPr marT="45725" marB="45725" marR="91450" marL="91450"/>
                </a:tc>
              </a:tr>
              <a:tr h="519825">
                <a:tc>
                  <a:txBody>
                    <a:bodyPr>
                      <a:noAutofit/>
                    </a:bodyPr>
                    <a:lstStyle/>
                    <a:p>
                      <a:pPr indent="0" lvl="0" marL="0" marR="0" rtl="0" algn="l">
                        <a:spcBef>
                          <a:spcPts val="0"/>
                        </a:spcBef>
                        <a:spcAft>
                          <a:spcPts val="0"/>
                        </a:spcAft>
                        <a:buNone/>
                      </a:pPr>
                      <a:r>
                        <a:rPr lang="en-US" sz="1800"/>
                        <a:t>Trouble searching movies</a:t>
                      </a:r>
                      <a:endParaRPr/>
                    </a:p>
                  </a:txBody>
                  <a:tcPr marT="45725" marB="45725" marR="91450" marL="91450"/>
                </a:tc>
                <a:tc>
                  <a:txBody>
                    <a:bodyPr>
                      <a:noAutofit/>
                    </a:bodyPr>
                    <a:lstStyle/>
                    <a:p>
                      <a:pPr indent="0" lvl="0" marL="0" marR="0" rtl="0" algn="l">
                        <a:spcBef>
                          <a:spcPts val="0"/>
                        </a:spcBef>
                        <a:spcAft>
                          <a:spcPts val="0"/>
                        </a:spcAft>
                        <a:buNone/>
                      </a:pPr>
                      <a:r>
                        <a:rPr lang="en-US" sz="1800"/>
                        <a:t>Search and Watch</a:t>
                      </a:r>
                      <a:endParaRPr/>
                    </a:p>
                  </a:txBody>
                  <a:tcPr marT="45725" marB="45725" marR="91450" marL="91450"/>
                </a:tc>
                <a:tc>
                  <a:txBody>
                    <a:bodyPr>
                      <a:noAutofit/>
                    </a:bodyPr>
                    <a:lstStyle/>
                    <a:p>
                      <a:pPr indent="0" lvl="0" marL="0" marR="0" rtl="0" algn="l">
                        <a:spcBef>
                          <a:spcPts val="0"/>
                        </a:spcBef>
                        <a:spcAft>
                          <a:spcPts val="0"/>
                        </a:spcAft>
                        <a:buNone/>
                      </a:pPr>
                      <a:r>
                        <a:rPr lang="en-US" sz="1800"/>
                        <a:t>Searching movies and watch</a:t>
                      </a:r>
                      <a:endParaRPr/>
                    </a:p>
                  </a:txBody>
                  <a:tcPr marT="45725" marB="45725" marR="91450" marL="91450"/>
                </a:tc>
              </a:tr>
              <a:tr h="519825">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21" name="Google Shape;221;p28"/>
          <p:cNvSpPr txBox="1"/>
          <p:nvPr/>
        </p:nvSpPr>
        <p:spPr>
          <a:xfrm>
            <a:off x="684213" y="202857"/>
            <a:ext cx="3129332" cy="369332"/>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Map of users journey</a:t>
            </a:r>
            <a:endParaRPr/>
          </a:p>
        </p:txBody>
      </p:sp>
      <p:sp>
        <p:nvSpPr>
          <p:cNvPr id="222" name="Google Shape;222;p28"/>
          <p:cNvSpPr txBox="1"/>
          <p:nvPr/>
        </p:nvSpPr>
        <p:spPr>
          <a:xfrm>
            <a:off x="684212" y="2792819"/>
            <a:ext cx="3129333" cy="369332"/>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Pain and Gain Map</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592776" y="5032744"/>
            <a:ext cx="8318019" cy="9616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MINIMUM VIABLE PRODUCT</a:t>
            </a:r>
            <a:endParaRPr/>
          </a:p>
        </p:txBody>
      </p:sp>
      <p:grpSp>
        <p:nvGrpSpPr>
          <p:cNvPr id="228" name="Google Shape;228;p29"/>
          <p:cNvGrpSpPr/>
          <p:nvPr/>
        </p:nvGrpSpPr>
        <p:grpSpPr>
          <a:xfrm>
            <a:off x="3266060" y="985284"/>
            <a:ext cx="3154325" cy="3154325"/>
            <a:chOff x="2581847" y="0"/>
            <a:chExt cx="3154325" cy="3154325"/>
          </a:xfrm>
        </p:grpSpPr>
        <p:sp>
          <p:nvSpPr>
            <p:cNvPr id="229" name="Google Shape;229;p29"/>
            <p:cNvSpPr/>
            <p:nvPr/>
          </p:nvSpPr>
          <p:spPr>
            <a:xfrm>
              <a:off x="2581847" y="0"/>
              <a:ext cx="3154325" cy="3154325"/>
            </a:xfrm>
            <a:prstGeom prst="quadArrow">
              <a:avLst>
                <a:gd fmla="val 2000" name="adj1"/>
                <a:gd fmla="val 4000" name="adj2"/>
                <a:gd fmla="val 5000" name="adj3"/>
              </a:avLst>
            </a:prstGeom>
            <a:solidFill>
              <a:srgbClr val="C9C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2786878" y="205031"/>
              <a:ext cx="1261730" cy="1261730"/>
            </a:xfrm>
            <a:prstGeom prst="roundRect">
              <a:avLst>
                <a:gd fmla="val 16667" name="adj"/>
              </a:avLst>
            </a:prstGeom>
            <a:solidFill>
              <a:srgbClr val="022F6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nvSpPr>
          <p:spPr>
            <a:xfrm>
              <a:off x="2848471" y="266624"/>
              <a:ext cx="1138544" cy="1138544"/>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entury Gothic"/>
                <a:buNone/>
              </a:pPr>
              <a:r>
                <a:t/>
              </a:r>
              <a:endParaRPr sz="2800">
                <a:solidFill>
                  <a:schemeClr val="lt1"/>
                </a:solidFill>
                <a:latin typeface="Century Gothic"/>
                <a:ea typeface="Century Gothic"/>
                <a:cs typeface="Century Gothic"/>
                <a:sym typeface="Century Gothic"/>
              </a:endParaRPr>
            </a:p>
          </p:txBody>
        </p:sp>
        <p:sp>
          <p:nvSpPr>
            <p:cNvPr id="232" name="Google Shape;232;p29"/>
            <p:cNvSpPr/>
            <p:nvPr/>
          </p:nvSpPr>
          <p:spPr>
            <a:xfrm>
              <a:off x="4269411" y="205031"/>
              <a:ext cx="1261730" cy="1261730"/>
            </a:xfrm>
            <a:prstGeom prst="roundRect">
              <a:avLst>
                <a:gd fmla="val 16667" name="adj"/>
              </a:avLst>
            </a:prstGeom>
            <a:solidFill>
              <a:srgbClr val="022F6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nvSpPr>
          <p:spPr>
            <a:xfrm>
              <a:off x="4331004" y="266624"/>
              <a:ext cx="1138544" cy="1138544"/>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entury Gothic"/>
                <a:buNone/>
              </a:pPr>
              <a:r>
                <a:t/>
              </a:r>
              <a:endParaRPr sz="2800">
                <a:solidFill>
                  <a:schemeClr val="lt1"/>
                </a:solidFill>
                <a:latin typeface="Century Gothic"/>
                <a:ea typeface="Century Gothic"/>
                <a:cs typeface="Century Gothic"/>
                <a:sym typeface="Century Gothic"/>
              </a:endParaRPr>
            </a:p>
          </p:txBody>
        </p:sp>
        <p:sp>
          <p:nvSpPr>
            <p:cNvPr id="234" name="Google Shape;234;p29"/>
            <p:cNvSpPr/>
            <p:nvPr/>
          </p:nvSpPr>
          <p:spPr>
            <a:xfrm>
              <a:off x="2786878" y="1687563"/>
              <a:ext cx="1261730" cy="1261730"/>
            </a:xfrm>
            <a:prstGeom prst="roundRect">
              <a:avLst>
                <a:gd fmla="val 16667" name="adj"/>
              </a:avLst>
            </a:prstGeom>
            <a:solidFill>
              <a:srgbClr val="022F6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2848471" y="1749156"/>
              <a:ext cx="1138544" cy="1138544"/>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entury Gothic"/>
                <a:buNone/>
              </a:pPr>
              <a:r>
                <a:t/>
              </a:r>
              <a:endParaRPr sz="2800">
                <a:solidFill>
                  <a:schemeClr val="lt1"/>
                </a:solidFill>
                <a:latin typeface="Century Gothic"/>
                <a:ea typeface="Century Gothic"/>
                <a:cs typeface="Century Gothic"/>
                <a:sym typeface="Century Gothic"/>
              </a:endParaRPr>
            </a:p>
          </p:txBody>
        </p:sp>
        <p:sp>
          <p:nvSpPr>
            <p:cNvPr id="236" name="Google Shape;236;p29"/>
            <p:cNvSpPr/>
            <p:nvPr/>
          </p:nvSpPr>
          <p:spPr>
            <a:xfrm>
              <a:off x="4269411" y="1687563"/>
              <a:ext cx="1261730" cy="1261730"/>
            </a:xfrm>
            <a:prstGeom prst="roundRect">
              <a:avLst>
                <a:gd fmla="val 16667" name="adj"/>
              </a:avLst>
            </a:prstGeom>
            <a:solidFill>
              <a:srgbClr val="022F6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nvSpPr>
          <p:spPr>
            <a:xfrm>
              <a:off x="4331004" y="1749156"/>
              <a:ext cx="1138544" cy="1138544"/>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Century Gothic"/>
                <a:buNone/>
              </a:pPr>
              <a:r>
                <a:t/>
              </a:r>
              <a:endParaRPr sz="2800">
                <a:solidFill>
                  <a:schemeClr val="lt1"/>
                </a:solidFill>
                <a:latin typeface="Century Gothic"/>
                <a:ea typeface="Century Gothic"/>
                <a:cs typeface="Century Gothic"/>
                <a:sym typeface="Century Gothic"/>
              </a:endParaRPr>
            </a:p>
          </p:txBody>
        </p:sp>
      </p:grpSp>
      <p:sp>
        <p:nvSpPr>
          <p:cNvPr id="238" name="Google Shape;238;p29"/>
          <p:cNvSpPr txBox="1"/>
          <p:nvPr/>
        </p:nvSpPr>
        <p:spPr>
          <a:xfrm>
            <a:off x="4106964" y="664734"/>
            <a:ext cx="147251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High Impact</a:t>
            </a:r>
            <a:endParaRPr/>
          </a:p>
        </p:txBody>
      </p:sp>
      <p:sp>
        <p:nvSpPr>
          <p:cNvPr id="239" name="Google Shape;239;p29"/>
          <p:cNvSpPr txBox="1"/>
          <p:nvPr/>
        </p:nvSpPr>
        <p:spPr>
          <a:xfrm>
            <a:off x="6478772" y="655732"/>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Include in MVP</a:t>
            </a:r>
            <a:endParaRPr/>
          </a:p>
        </p:txBody>
      </p:sp>
      <p:sp>
        <p:nvSpPr>
          <p:cNvPr id="240" name="Google Shape;240;p29"/>
          <p:cNvSpPr txBox="1"/>
          <p:nvPr/>
        </p:nvSpPr>
        <p:spPr>
          <a:xfrm>
            <a:off x="2154865" y="664734"/>
            <a:ext cx="116622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Debate</a:t>
            </a:r>
            <a:endParaRPr/>
          </a:p>
        </p:txBody>
      </p:sp>
      <p:sp>
        <p:nvSpPr>
          <p:cNvPr id="241" name="Google Shape;241;p29"/>
          <p:cNvSpPr txBox="1"/>
          <p:nvPr/>
        </p:nvSpPr>
        <p:spPr>
          <a:xfrm>
            <a:off x="4040371" y="4139609"/>
            <a:ext cx="15391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Low Impact</a:t>
            </a:r>
            <a:endParaRPr/>
          </a:p>
        </p:txBody>
      </p:sp>
      <p:sp>
        <p:nvSpPr>
          <p:cNvPr id="242" name="Google Shape;242;p29"/>
          <p:cNvSpPr txBox="1"/>
          <p:nvPr/>
        </p:nvSpPr>
        <p:spPr>
          <a:xfrm>
            <a:off x="6569992" y="4170387"/>
            <a:ext cx="99237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Revisit</a:t>
            </a:r>
            <a:endParaRPr/>
          </a:p>
        </p:txBody>
      </p:sp>
      <p:sp>
        <p:nvSpPr>
          <p:cNvPr id="243" name="Google Shape;243;p29"/>
          <p:cNvSpPr txBox="1"/>
          <p:nvPr/>
        </p:nvSpPr>
        <p:spPr>
          <a:xfrm>
            <a:off x="3303181" y="244237"/>
            <a:ext cx="2792819" cy="369332"/>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Prioritization Matrix</a:t>
            </a:r>
            <a:endParaRPr/>
          </a:p>
        </p:txBody>
      </p:sp>
      <p:sp>
        <p:nvSpPr>
          <p:cNvPr id="244" name="Google Shape;244;p29"/>
          <p:cNvSpPr txBox="1"/>
          <p:nvPr/>
        </p:nvSpPr>
        <p:spPr>
          <a:xfrm>
            <a:off x="1744494" y="2393169"/>
            <a:ext cx="149825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Low Urgency</a:t>
            </a:r>
            <a:endParaRPr/>
          </a:p>
        </p:txBody>
      </p:sp>
      <p:sp>
        <p:nvSpPr>
          <p:cNvPr id="245" name="Google Shape;245;p29"/>
          <p:cNvSpPr txBox="1"/>
          <p:nvPr/>
        </p:nvSpPr>
        <p:spPr>
          <a:xfrm>
            <a:off x="6569992" y="2393169"/>
            <a:ext cx="15558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High Urgency</a:t>
            </a:r>
            <a:endParaRPr/>
          </a:p>
        </p:txBody>
      </p:sp>
      <p:sp>
        <p:nvSpPr>
          <p:cNvPr id="246" name="Google Shape;246;p29"/>
          <p:cNvSpPr txBox="1"/>
          <p:nvPr/>
        </p:nvSpPr>
        <p:spPr>
          <a:xfrm>
            <a:off x="979251" y="4139608"/>
            <a:ext cx="234183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Don’t Include in MVP</a:t>
            </a:r>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