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5"/>
  </p:sldMasterIdLst>
  <p:sldIdLst>
    <p:sldId id="256" r:id="rId6"/>
    <p:sldId id="261" r:id="rId7"/>
    <p:sldId id="257" r:id="rId8"/>
    <p:sldId id="258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riam Lamontagne" initials="ML" lastIdx="1" clrIdx="0">
    <p:extLst>
      <p:ext uri="{19B8F6BF-5375-455C-9EA6-DF929625EA0E}">
        <p15:presenceInfo xmlns:p15="http://schemas.microsoft.com/office/powerpoint/2012/main" userId="S-1-5-21-4226757787-2080697864-660606538-150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5186" autoAdjust="0"/>
  </p:normalViewPr>
  <p:slideViewPr>
    <p:cSldViewPr snapToGrid="0">
      <p:cViewPr varScale="1">
        <p:scale>
          <a:sx n="87" d="100"/>
          <a:sy n="87" d="100"/>
        </p:scale>
        <p:origin x="120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9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64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0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7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87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9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8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1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Canadian </a:t>
            </a:r>
            <a:r>
              <a:rPr lang="fr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fr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endParaRPr lang="fr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060" y="4737867"/>
            <a:ext cx="8144134" cy="1117687"/>
          </a:xfrm>
        </p:spPr>
        <p:txBody>
          <a:bodyPr>
            <a:normAutofit/>
          </a:bodyPr>
          <a:lstStyle/>
          <a:p>
            <a:r>
              <a:rPr lang="fr-CA" sz="3200" dirty="0" smtClean="0"/>
              <a:t>Canada </a:t>
            </a:r>
            <a:r>
              <a:rPr lang="fr-CA" sz="3200" dirty="0" err="1"/>
              <a:t>S</a:t>
            </a:r>
            <a:r>
              <a:rPr lang="fr-CA" sz="3200" dirty="0" err="1" smtClean="0"/>
              <a:t>chool</a:t>
            </a:r>
            <a:r>
              <a:rPr lang="fr-CA" sz="3200" dirty="0" smtClean="0"/>
              <a:t> of public service</a:t>
            </a:r>
            <a:endParaRPr lang="fr-CA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81" t="16857" r="2535" b="1"/>
          <a:stretch/>
        </p:blipFill>
        <p:spPr>
          <a:xfrm>
            <a:off x="3717" y="-151709"/>
            <a:ext cx="12188283" cy="4545748"/>
          </a:xfrm>
          <a:prstGeom prst="rect">
            <a:avLst/>
          </a:prstGeom>
        </p:spPr>
      </p:pic>
      <p:sp>
        <p:nvSpPr>
          <p:cNvPr id="6" name="Action Button: Forward or Next 5">
            <a:hlinkClick r:id="" action="ppaction://hlinkshowjump?jump=nextslide" highlightClick="1"/>
          </p:cNvPr>
          <p:cNvSpPr/>
          <p:nvPr/>
        </p:nvSpPr>
        <p:spPr>
          <a:xfrm>
            <a:off x="10928195" y="6077415"/>
            <a:ext cx="1059366" cy="57986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TextBox 6"/>
          <p:cNvSpPr txBox="1"/>
          <p:nvPr/>
        </p:nvSpPr>
        <p:spPr>
          <a:xfrm>
            <a:off x="215823" y="6199382"/>
            <a:ext cx="5360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dirty="0" err="1" smtClean="0"/>
              <a:t>Activate</a:t>
            </a:r>
            <a:r>
              <a:rPr lang="fr-CA" sz="2000" dirty="0" smtClean="0"/>
              <a:t> the </a:t>
            </a:r>
            <a:r>
              <a:rPr lang="fr-CA" sz="2000" dirty="0" err="1" smtClean="0"/>
              <a:t>blue</a:t>
            </a:r>
            <a:r>
              <a:rPr lang="fr-CA" sz="2000" dirty="0" smtClean="0"/>
              <a:t> </a:t>
            </a:r>
            <a:r>
              <a:rPr lang="fr-CA" sz="2000" dirty="0" err="1" smtClean="0"/>
              <a:t>button</a:t>
            </a:r>
            <a:r>
              <a:rPr lang="fr-CA" sz="2000" dirty="0" smtClean="0"/>
              <a:t> to </a:t>
            </a:r>
            <a:r>
              <a:rPr lang="fr-CA" sz="2000" dirty="0" err="1" smtClean="0"/>
              <a:t>start</a:t>
            </a:r>
            <a:r>
              <a:rPr lang="fr-CA" sz="2000" dirty="0" smtClean="0"/>
              <a:t> the course</a:t>
            </a:r>
            <a:r>
              <a:rPr lang="fr-CA" sz="3000" dirty="0" smtClean="0"/>
              <a:t>.</a:t>
            </a:r>
            <a:endParaRPr lang="fr-CA" sz="3000" dirty="0"/>
          </a:p>
        </p:txBody>
      </p:sp>
    </p:spTree>
    <p:extLst>
      <p:ext uri="{BB962C8B-B14F-4D97-AF65-F5344CB8AC3E}">
        <p14:creationId xmlns:p14="http://schemas.microsoft.com/office/powerpoint/2010/main" val="13957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>
                <a:cs typeface="Times New Roman" panose="02020603050405020304" pitchFamily="18" charset="0"/>
              </a:rPr>
              <a:t>Modules</a:t>
            </a:r>
            <a:endParaRPr lang="fr-CA" dirty="0"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93427" y="6479243"/>
            <a:ext cx="405148" cy="191003"/>
          </a:xfrm>
        </p:spPr>
        <p:txBody>
          <a:bodyPr/>
          <a:lstStyle/>
          <a:p>
            <a:fld id="{7088BEF1-D3AD-E34F-A3B9-A73E884A7AB2}" type="slidenum">
              <a:rPr lang="en-CA" sz="2000"/>
              <a:t>2</a:t>
            </a:fld>
            <a:endParaRPr lang="en-CA" sz="2000" dirty="0"/>
          </a:p>
        </p:txBody>
      </p:sp>
      <p:sp>
        <p:nvSpPr>
          <p:cNvPr id="4" name="Freeform: Shape 77">
            <a:extLst>
              <a:ext uri="{FF2B5EF4-FFF2-40B4-BE49-F238E27FC236}">
                <a16:creationId xmlns:a16="http://schemas.microsoft.com/office/drawing/2014/main" id="{BC9639A0-7697-45A4-8637-151429D7CC3B}"/>
              </a:ext>
            </a:extLst>
          </p:cNvPr>
          <p:cNvSpPr/>
          <p:nvPr/>
        </p:nvSpPr>
        <p:spPr>
          <a:xfrm rot="14400000">
            <a:off x="2053654" y="3648565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5" name="Freeform: Shape 78">
            <a:extLst>
              <a:ext uri="{FF2B5EF4-FFF2-40B4-BE49-F238E27FC236}">
                <a16:creationId xmlns:a16="http://schemas.microsoft.com/office/drawing/2014/main" id="{52E45423-485B-4965-A48F-30B61CEEF140}"/>
              </a:ext>
            </a:extLst>
          </p:cNvPr>
          <p:cNvSpPr/>
          <p:nvPr/>
        </p:nvSpPr>
        <p:spPr>
          <a:xfrm rot="18000000">
            <a:off x="4380877" y="3658778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6" name="Freeform: Shape 79">
            <a:extLst>
              <a:ext uri="{FF2B5EF4-FFF2-40B4-BE49-F238E27FC236}">
                <a16:creationId xmlns:a16="http://schemas.microsoft.com/office/drawing/2014/main" id="{7620851F-6B86-4B98-BC47-DAB6FD9D31A7}"/>
              </a:ext>
            </a:extLst>
          </p:cNvPr>
          <p:cNvSpPr/>
          <p:nvPr/>
        </p:nvSpPr>
        <p:spPr>
          <a:xfrm rot="14400000">
            <a:off x="6708100" y="3642892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7" name="Freeform: Shape 80">
            <a:extLst>
              <a:ext uri="{FF2B5EF4-FFF2-40B4-BE49-F238E27FC236}">
                <a16:creationId xmlns:a16="http://schemas.microsoft.com/office/drawing/2014/main" id="{31673A02-7656-49E3-B337-86D0FFD7E9EB}"/>
              </a:ext>
            </a:extLst>
          </p:cNvPr>
          <p:cNvSpPr/>
          <p:nvPr/>
        </p:nvSpPr>
        <p:spPr>
          <a:xfrm rot="18000000">
            <a:off x="9035323" y="3663315"/>
            <a:ext cx="1067752" cy="1362075"/>
          </a:xfrm>
          <a:custGeom>
            <a:avLst/>
            <a:gdLst>
              <a:gd name="connsiteX0" fmla="*/ 1 w 1067752"/>
              <a:gd name="connsiteY0" fmla="*/ 0 h 1362075"/>
              <a:gd name="connsiteX1" fmla="*/ 1067750 w 1067752"/>
              <a:gd name="connsiteY1" fmla="*/ 0 h 1362075"/>
              <a:gd name="connsiteX2" fmla="*/ 1041659 w 1067752"/>
              <a:gd name="connsiteY2" fmla="*/ 21527 h 1362075"/>
              <a:gd name="connsiteX3" fmla="*/ 768481 w 1067752"/>
              <a:gd name="connsiteY3" fmla="*/ 681037 h 1362075"/>
              <a:gd name="connsiteX4" fmla="*/ 1041659 w 1067752"/>
              <a:gd name="connsiteY4" fmla="*/ 1340547 h 1362075"/>
              <a:gd name="connsiteX5" fmla="*/ 1067752 w 1067752"/>
              <a:gd name="connsiteY5" fmla="*/ 1362075 h 1362075"/>
              <a:gd name="connsiteX6" fmla="*/ 0 w 1067752"/>
              <a:gd name="connsiteY6" fmla="*/ 1362075 h 1362075"/>
              <a:gd name="connsiteX7" fmla="*/ 26092 w 1067752"/>
              <a:gd name="connsiteY7" fmla="*/ 1340547 h 1362075"/>
              <a:gd name="connsiteX8" fmla="*/ 299270 w 1067752"/>
              <a:gd name="connsiteY8" fmla="*/ 681037 h 1362075"/>
              <a:gd name="connsiteX9" fmla="*/ 26092 w 1067752"/>
              <a:gd name="connsiteY9" fmla="*/ 21527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752" h="1362075">
                <a:moveTo>
                  <a:pt x="1" y="0"/>
                </a:moveTo>
                <a:lnTo>
                  <a:pt x="1067750" y="0"/>
                </a:lnTo>
                <a:lnTo>
                  <a:pt x="1041659" y="21527"/>
                </a:lnTo>
                <a:cubicBezTo>
                  <a:pt x="872876" y="190311"/>
                  <a:pt x="768481" y="423483"/>
                  <a:pt x="768481" y="681037"/>
                </a:cubicBezTo>
                <a:cubicBezTo>
                  <a:pt x="768481" y="938592"/>
                  <a:pt x="872876" y="1171764"/>
                  <a:pt x="1041659" y="1340547"/>
                </a:cubicBezTo>
                <a:lnTo>
                  <a:pt x="1067752" y="1362075"/>
                </a:lnTo>
                <a:lnTo>
                  <a:pt x="0" y="1362075"/>
                </a:lnTo>
                <a:lnTo>
                  <a:pt x="26092" y="1340547"/>
                </a:lnTo>
                <a:cubicBezTo>
                  <a:pt x="194875" y="1171764"/>
                  <a:pt x="299270" y="938592"/>
                  <a:pt x="299270" y="681037"/>
                </a:cubicBezTo>
                <a:cubicBezTo>
                  <a:pt x="299270" y="423483"/>
                  <a:pt x="194875" y="190311"/>
                  <a:pt x="26092" y="21527"/>
                </a:cubicBezTo>
                <a:close/>
              </a:path>
            </a:pathLst>
          </a:cu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DE8E0-F401-4C58-AF5B-4000611EB414}"/>
              </a:ext>
            </a:extLst>
          </p:cNvPr>
          <p:cNvGrpSpPr/>
          <p:nvPr/>
        </p:nvGrpSpPr>
        <p:grpSpPr>
          <a:xfrm>
            <a:off x="9720053" y="4078093"/>
            <a:ext cx="1865376" cy="1865376"/>
            <a:chOff x="1198486" y="2455403"/>
            <a:chExt cx="1660124" cy="16601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52C4F5-24B2-43BB-9476-0BCFC8CD1184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AAEAAD-099C-4567-9676-6AF36E9761BE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4D6F89-5F1D-4C0D-8131-D4B55339CC39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959595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7447373" y="2730219"/>
            <a:ext cx="1865376" cy="1865376"/>
            <a:chOff x="1198486" y="2455403"/>
            <a:chExt cx="1660124" cy="1660124"/>
          </a:xfrm>
          <a:solidFill>
            <a:srgbClr val="0070C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685228" y="4078093"/>
            <a:ext cx="1865376" cy="1865376"/>
            <a:chOff x="1198486" y="2455403"/>
            <a:chExt cx="1660124" cy="1660124"/>
          </a:xfrm>
          <a:solidFill>
            <a:schemeClr val="bg2">
              <a:lumMod val="7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5064220" y="4078093"/>
            <a:ext cx="1865376" cy="1865376"/>
            <a:chOff x="1198486" y="2455403"/>
            <a:chExt cx="1660124" cy="1660124"/>
          </a:xfrm>
          <a:solidFill>
            <a:schemeClr val="accent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6756C1-1B12-4FD1-B396-7B857EFFDBB5}"/>
              </a:ext>
            </a:extLst>
          </p:cNvPr>
          <p:cNvGrpSpPr/>
          <p:nvPr/>
        </p:nvGrpSpPr>
        <p:grpSpPr>
          <a:xfrm>
            <a:off x="2841019" y="2730219"/>
            <a:ext cx="1865376" cy="1865376"/>
            <a:chOff x="1198486" y="2455403"/>
            <a:chExt cx="1660124" cy="1660124"/>
          </a:xfrm>
          <a:solidFill>
            <a:schemeClr val="accent4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6306E7-1FF0-48F2-A658-9CFEFAA62EDF}"/>
                </a:ext>
              </a:extLst>
            </p:cNvPr>
            <p:cNvSpPr/>
            <p:nvPr/>
          </p:nvSpPr>
          <p:spPr>
            <a:xfrm>
              <a:off x="1198486" y="2455403"/>
              <a:ext cx="1660124" cy="16601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220FA0-0C64-4DD1-A096-8B1C57790435}"/>
                </a:ext>
              </a:extLst>
            </p:cNvPr>
            <p:cNvSpPr/>
            <p:nvPr/>
          </p:nvSpPr>
          <p:spPr>
            <a:xfrm>
              <a:off x="1586521" y="2843438"/>
              <a:ext cx="884054" cy="88405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BDAEE7-589C-4255-B6C1-CE26C1A5F9D1}"/>
                </a:ext>
              </a:extLst>
            </p:cNvPr>
            <p:cNvSpPr/>
            <p:nvPr/>
          </p:nvSpPr>
          <p:spPr>
            <a:xfrm>
              <a:off x="1700639" y="2957556"/>
              <a:ext cx="655817" cy="6558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01020" y="2838650"/>
            <a:ext cx="199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Setting the Stage for Results</a:t>
            </a:r>
            <a:endParaRPr lang="en-CA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951450" y="4738681"/>
            <a:ext cx="164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Meeting the Players</a:t>
            </a:r>
            <a:endParaRPr lang="en-CA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04287" y="3142080"/>
            <a:ext cx="1516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Setting the Agenda</a:t>
            </a:r>
            <a:endParaRPr lang="en-CA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9208304" y="3113824"/>
            <a:ext cx="2887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Implementing the Agenda</a:t>
            </a:r>
            <a:endParaRPr lang="en-CA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440396" y="4814590"/>
            <a:ext cx="1996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Advancing</a:t>
            </a:r>
            <a:r>
              <a:rPr lang="en-US" sz="2000" dirty="0" smtClean="0"/>
              <a:t> the Agenda</a:t>
            </a:r>
            <a:endParaRPr lang="en-CA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005" y="4601212"/>
            <a:ext cx="819985" cy="818042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01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32" y="3244561"/>
            <a:ext cx="819985" cy="818042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019" y="4601212"/>
            <a:ext cx="819985" cy="818042"/>
          </a:xfrm>
          <a:prstGeom prst="ellipse">
            <a:avLst/>
          </a:pr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37911-80B2-433B-BAF2-22770F61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98" y="3244561"/>
            <a:ext cx="819985" cy="818042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93EB55D-F516-4C43-B1F8-603B98546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048" y="4523626"/>
            <a:ext cx="924065" cy="921875"/>
          </a:xfrm>
          <a:prstGeom prst="ellipse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959595"/>
                </a:solidFill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7672" y="2066692"/>
            <a:ext cx="10334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700" dirty="0" smtClean="0">
                <a:solidFill>
                  <a:schemeClr val="bg1"/>
                </a:solidFill>
              </a:rPr>
              <a:t>This course is divided in 5 modules :</a:t>
            </a:r>
            <a:endParaRPr lang="en-CA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cs typeface="Times New Roman" panose="02020603050405020304" pitchFamily="18" charset="0"/>
              </a:rPr>
              <a:t>How Things Work</a:t>
            </a:r>
            <a:endParaRPr lang="en-CA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07461"/>
            <a:ext cx="9613861" cy="2263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The government makes decisions on what is in the public interest and acts on them.</a:t>
            </a:r>
          </a:p>
          <a:p>
            <a:pPr marL="0" indent="0">
              <a:buNone/>
            </a:pPr>
            <a:r>
              <a:rPr lang="en-CA" sz="2000" dirty="0" smtClean="0"/>
              <a:t>One way to understand the system we work in is by examining the relationships involved in the delegation of responsibility.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0321" y="4360126"/>
            <a:ext cx="2787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Take Action</a:t>
            </a:r>
          </a:p>
          <a:p>
            <a:r>
              <a:rPr lang="en-CA" sz="2000" dirty="0" smtClean="0"/>
              <a:t>Responsibility implies an authority to take action.</a:t>
            </a:r>
            <a:endParaRPr lang="en-C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25070" y="4360126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Held to Account</a:t>
            </a:r>
          </a:p>
          <a:p>
            <a:r>
              <a:rPr lang="en-CA" sz="2000" dirty="0" smtClean="0"/>
              <a:t>Individuals with responsibility will be held to account by those who delegated the responsibility to them.</a:t>
            </a:r>
          </a:p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7782414" y="4360126"/>
            <a:ext cx="40581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Judge</a:t>
            </a:r>
          </a:p>
          <a:p>
            <a:r>
              <a:rPr lang="en-CA" sz="2000" dirty="0" smtClean="0"/>
              <a:t>Those to whom we are accountable, judge how we carry out our responsibilities based on information about our actions.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767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cs typeface="Times New Roman" panose="02020603050405020304" pitchFamily="18" charset="0"/>
              </a:rPr>
              <a:t>Members of Parliament</a:t>
            </a:r>
            <a:endParaRPr lang="en-CA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What this means is that there is a chain of delegated responsibility coupled with direct accountability.</a:t>
            </a:r>
          </a:p>
          <a:p>
            <a:r>
              <a:rPr lang="en-CA" sz="2000" b="1" dirty="0" smtClean="0"/>
              <a:t>Canadian citizens</a:t>
            </a:r>
            <a:r>
              <a:rPr lang="en-CA" sz="2000" dirty="0" smtClean="0"/>
              <a:t> vote in </a:t>
            </a:r>
            <a:r>
              <a:rPr lang="en-CA" sz="2000" b="1" dirty="0" smtClean="0"/>
              <a:t>Members of Parliament</a:t>
            </a:r>
            <a:r>
              <a:rPr lang="en-CA" sz="2000" dirty="0" smtClean="0"/>
              <a:t> and give them the responsibility to represent citizens. This is done through a federal election.</a:t>
            </a:r>
          </a:p>
          <a:p>
            <a:r>
              <a:rPr lang="en-CA" sz="2000" dirty="0" smtClean="0"/>
              <a:t>Members of Parliament are accountable to the citizens.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087351" y="5681884"/>
            <a:ext cx="7002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To </a:t>
            </a:r>
            <a:r>
              <a:rPr lang="fr-CA" sz="2000" dirty="0" err="1" smtClean="0"/>
              <a:t>see</a:t>
            </a:r>
            <a:r>
              <a:rPr lang="fr-CA" sz="2000" dirty="0" smtClean="0"/>
              <a:t> the </a:t>
            </a:r>
            <a:r>
              <a:rPr lang="fr-CA" sz="2000" dirty="0" err="1" smtClean="0"/>
              <a:t>current</a:t>
            </a:r>
            <a:r>
              <a:rPr lang="fr-CA" sz="2000" dirty="0" smtClean="0"/>
              <a:t> </a:t>
            </a:r>
            <a:r>
              <a:rPr lang="fr-CA" sz="2000" dirty="0" err="1" smtClean="0"/>
              <a:t>list</a:t>
            </a:r>
            <a:r>
              <a:rPr lang="fr-CA" sz="2000" dirty="0" smtClean="0"/>
              <a:t> of </a:t>
            </a:r>
            <a:r>
              <a:rPr lang="fr-CA" sz="2000" dirty="0" err="1" smtClean="0"/>
              <a:t>Members</a:t>
            </a:r>
            <a:r>
              <a:rPr lang="fr-CA" sz="2000" dirty="0" smtClean="0"/>
              <a:t> of </a:t>
            </a:r>
            <a:r>
              <a:rPr lang="fr-CA" sz="2000" dirty="0" err="1" smtClean="0"/>
              <a:t>Parliament</a:t>
            </a:r>
            <a:r>
              <a:rPr lang="fr-CA" sz="2000" dirty="0" smtClean="0"/>
              <a:t>, </a:t>
            </a:r>
            <a:r>
              <a:rPr lang="fr-CA" sz="2000" dirty="0" err="1" smtClean="0"/>
              <a:t>activate</a:t>
            </a:r>
            <a:r>
              <a:rPr lang="fr-CA" sz="2000" dirty="0"/>
              <a:t> </a:t>
            </a:r>
            <a:r>
              <a:rPr lang="fr-CA" sz="2000" dirty="0" err="1" smtClean="0"/>
              <a:t>this</a:t>
            </a:r>
            <a:r>
              <a:rPr lang="fr-CA" sz="2000" dirty="0" smtClean="0"/>
              <a:t> </a:t>
            </a:r>
            <a:r>
              <a:rPr lang="fr-CA" sz="2000" dirty="0" err="1" smtClean="0"/>
              <a:t>link</a:t>
            </a:r>
            <a:r>
              <a:rPr lang="fr-CA" sz="2000" dirty="0"/>
              <a:t>: </a:t>
            </a:r>
            <a:r>
              <a:rPr lang="fr-CA" sz="2000" dirty="0">
                <a:solidFill>
                  <a:srgbClr val="FF0000"/>
                </a:solidFill>
              </a:rPr>
              <a:t>https://</a:t>
            </a:r>
            <a:r>
              <a:rPr lang="fr-CA" sz="2000" dirty="0" smtClean="0">
                <a:solidFill>
                  <a:srgbClr val="FF0000"/>
                </a:solidFill>
              </a:rPr>
              <a:t>www.ourcommons.ca/members/en/search</a:t>
            </a:r>
            <a:endParaRPr lang="fr-CA" sz="20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Members of Parliament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88" y="2475571"/>
            <a:ext cx="6189693" cy="3072740"/>
          </a:xfrm>
        </p:spPr>
      </p:pic>
    </p:spTree>
    <p:extLst>
      <p:ext uri="{BB962C8B-B14F-4D97-AF65-F5344CB8AC3E}">
        <p14:creationId xmlns:p14="http://schemas.microsoft.com/office/powerpoint/2010/main" val="4134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663" y="211873"/>
            <a:ext cx="59882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3200" b="1" dirty="0" err="1" smtClean="0">
                <a:latin typeface="+mj-lt"/>
                <a:cs typeface="Times New Roman" panose="02020603050405020304" pitchFamily="18" charset="0"/>
              </a:rPr>
              <a:t>Separating</a:t>
            </a:r>
            <a:r>
              <a:rPr lang="fr-CA" sz="3200" b="1" dirty="0" smtClean="0">
                <a:latin typeface="+mj-lt"/>
                <a:cs typeface="Times New Roman" panose="02020603050405020304" pitchFamily="18" charset="0"/>
              </a:rPr>
              <a:t> Power</a:t>
            </a:r>
            <a:endParaRPr lang="fr-CA" sz="3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 descr="M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5" y="1"/>
            <a:ext cx="2771775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84644"/>
              </p:ext>
            </p:extLst>
          </p:nvPr>
        </p:nvGraphicFramePr>
        <p:xfrm>
          <a:off x="595086" y="1667506"/>
          <a:ext cx="8087360" cy="3409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360">
                  <a:extLst>
                    <a:ext uri="{9D8B030D-6E8A-4147-A177-3AD203B41FA5}">
                      <a16:colId xmlns:a16="http://schemas.microsoft.com/office/drawing/2014/main" val="909785979"/>
                    </a:ext>
                  </a:extLst>
                </a:gridCol>
              </a:tblGrid>
              <a:tr h="3044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noProof="0" dirty="0" smtClean="0"/>
                        <a:t>An important feature of our system is the </a:t>
                      </a:r>
                      <a:r>
                        <a:rPr lang="en-CA" sz="2000" b="1" noProof="0" dirty="0" smtClean="0"/>
                        <a:t>separation and independence of powers</a:t>
                      </a:r>
                      <a:r>
                        <a:rPr lang="en-CA" sz="2000" noProof="0" dirty="0" smtClean="0"/>
                        <a:t> among three branches of government: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noProof="0" dirty="0" smtClean="0"/>
                        <a:t>-the Legislative Branch,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noProof="0" dirty="0" smtClean="0"/>
                        <a:t>-the Executive Branch, 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noProof="0" dirty="0" smtClean="0"/>
                        <a:t>-the Judicial Branch.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286342"/>
                  </a:ext>
                </a:extLst>
              </a:tr>
              <a:tr h="364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9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smtClean="0">
                <a:cs typeface="Times New Roman" panose="02020603050405020304" pitchFamily="18" charset="0"/>
              </a:rPr>
              <a:t>Central </a:t>
            </a:r>
            <a:r>
              <a:rPr lang="fr-CA" sz="3200" dirty="0" err="1" smtClean="0">
                <a:cs typeface="Times New Roman" panose="02020603050405020304" pitchFamily="18" charset="0"/>
              </a:rPr>
              <a:t>Agencies</a:t>
            </a:r>
            <a:endParaRPr lang="fr-CA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4"/>
            <a:ext cx="9613861" cy="76337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>
                <a:cs typeface="Arial" panose="020B0604020202020204" pitchFamily="34" charset="0"/>
              </a:rPr>
              <a:t>Among departments, Central Agencies are unique in that they assist ministers in fulfilling their collective responsibilities. For example:</a:t>
            </a:r>
          </a:p>
          <a:p>
            <a:pPr marL="0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321" y="3259841"/>
            <a:ext cx="3060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Department of Finances</a:t>
            </a:r>
            <a:endParaRPr lang="en-CA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53535" y="3250623"/>
            <a:ext cx="8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TBS</a:t>
            </a:r>
            <a:endParaRPr lang="fr-CA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72722" y="3219845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smtClean="0"/>
              <a:t>PCO</a:t>
            </a:r>
            <a:endParaRPr lang="fr-CA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321" y="3676651"/>
            <a:ext cx="3901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 </a:t>
            </a:r>
            <a:r>
              <a:rPr lang="en-CA" sz="2000" b="1" dirty="0" smtClean="0"/>
              <a:t>Department of Finance Canada</a:t>
            </a:r>
            <a:r>
              <a:rPr lang="en-CA" sz="2000" dirty="0" smtClean="0"/>
              <a:t> helps allocate resources to allow ministers to implement their agendas collectively.</a:t>
            </a:r>
          </a:p>
          <a:p>
            <a:r>
              <a:rPr lang="en-CA" sz="2000" dirty="0" smtClean="0"/>
              <a:t>The </a:t>
            </a:r>
            <a:r>
              <a:rPr lang="en-CA" sz="2000" b="1" dirty="0" smtClean="0"/>
              <a:t>Department of Finance Canada</a:t>
            </a:r>
            <a:r>
              <a:rPr lang="en-CA" sz="2000" dirty="0" smtClean="0"/>
              <a:t> helps allocate resources to allow ministers to implement their agendas collectively.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53535" y="3687297"/>
            <a:ext cx="3536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The TBS supports Treasury Board by proposing and implementing management policies.</a:t>
            </a:r>
          </a:p>
          <a:p>
            <a:r>
              <a:rPr lang="en-CA" sz="2000" dirty="0" smtClean="0"/>
              <a:t>The </a:t>
            </a:r>
            <a:r>
              <a:rPr lang="en-CA" sz="2000" b="1" dirty="0" smtClean="0"/>
              <a:t>Treasury Board of Canada Secretariat</a:t>
            </a:r>
            <a:r>
              <a:rPr lang="en-CA" sz="2000" dirty="0" smtClean="0"/>
              <a:t> supports Treasury Board by proposing and implementing management policies.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772722" y="3687297"/>
            <a:ext cx="3764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The </a:t>
            </a:r>
            <a:r>
              <a:rPr lang="en-CA" sz="2000" dirty="0" smtClean="0"/>
              <a:t>PCO helps coordinate implementation of the agenda and strives for coherence in Cabinet decisions.</a:t>
            </a:r>
          </a:p>
          <a:p>
            <a:r>
              <a:rPr lang="en-CA" sz="2000" b="1" dirty="0" smtClean="0"/>
              <a:t>The Privy Council Office</a:t>
            </a:r>
            <a:r>
              <a:rPr lang="en-CA" sz="2000" dirty="0" smtClean="0"/>
              <a:t> helps coordinate implementation of the agenda and strives for coherence in Cabinet decisions.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471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36873"/>
            <a:ext cx="4472327" cy="693135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Majority</a:t>
            </a:r>
            <a:r>
              <a:rPr lang="fr-CA" sz="2000" dirty="0" smtClean="0"/>
              <a:t> </a:t>
            </a:r>
            <a:r>
              <a:rPr lang="fr-CA" sz="2000" dirty="0" err="1" smtClean="0"/>
              <a:t>government</a:t>
            </a:r>
            <a:endParaRPr lang="fr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In a majority government, the term (about four years) is more predictable because the governing party’s members of Parliament will usually vote to support their party staying in power.</a:t>
            </a:r>
            <a:endParaRPr lang="en-CA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42152"/>
            <a:ext cx="4474028" cy="692076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Minority</a:t>
            </a:r>
            <a:r>
              <a:rPr lang="fr-CA" sz="2000" dirty="0" smtClean="0"/>
              <a:t> </a:t>
            </a:r>
            <a:r>
              <a:rPr lang="fr-CA" sz="2000" dirty="0" err="1" smtClean="0"/>
              <a:t>government</a:t>
            </a:r>
            <a:endParaRPr lang="fr-CA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 err="1" smtClean="0">
                <a:cs typeface="Times New Roman" panose="02020603050405020304" pitchFamily="18" charset="0"/>
              </a:rPr>
              <a:t>Majority</a:t>
            </a:r>
            <a:r>
              <a:rPr lang="fr-CA" sz="3200" dirty="0" smtClean="0">
                <a:cs typeface="Times New Roman" panose="02020603050405020304" pitchFamily="18" charset="0"/>
              </a:rPr>
              <a:t> vs </a:t>
            </a:r>
            <a:r>
              <a:rPr lang="fr-CA" sz="3200" dirty="0" err="1" smtClean="0">
                <a:cs typeface="Times New Roman" panose="02020603050405020304" pitchFamily="18" charset="0"/>
              </a:rPr>
              <a:t>Minority</a:t>
            </a:r>
            <a:r>
              <a:rPr lang="fr-CA" sz="3200" dirty="0" smtClean="0">
                <a:cs typeface="Times New Roman" panose="02020603050405020304" pitchFamily="18" charset="0"/>
              </a:rPr>
              <a:t> </a:t>
            </a:r>
            <a:r>
              <a:rPr lang="fr-CA" sz="3200" dirty="0" err="1" smtClean="0">
                <a:cs typeface="Times New Roman" panose="02020603050405020304" pitchFamily="18" charset="0"/>
              </a:rPr>
              <a:t>government</a:t>
            </a:r>
            <a:endParaRPr lang="fr-CA" sz="3200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In a minority government, there is uncertainty with respect to the length of the term, because opposition parties may collectively out-vote the governing party on matters of “confidence.”</a:t>
            </a:r>
          </a:p>
        </p:txBody>
      </p:sp>
    </p:spTree>
    <p:extLst>
      <p:ext uri="{BB962C8B-B14F-4D97-AF65-F5344CB8AC3E}">
        <p14:creationId xmlns:p14="http://schemas.microsoft.com/office/powerpoint/2010/main" val="16738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cs typeface="Times New Roman" panose="02020603050405020304" pitchFamily="18" charset="0"/>
              </a:rPr>
              <a:t>Map of the Canadian federal election 2019</a:t>
            </a:r>
            <a:endParaRPr lang="en-CA" dirty="0"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map of Canad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497" y="2208097"/>
            <a:ext cx="5651217" cy="43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60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02B4B3BCB6A438EBAF91DE4B6F890" ma:contentTypeVersion="23" ma:contentTypeDescription="Create a new document." ma:contentTypeScope="" ma:versionID="0dcc03a1e2976c3d475599ac92d0ee04">
  <xsd:schema xmlns:xsd="http://www.w3.org/2001/XMLSchema" xmlns:xs="http://www.w3.org/2001/XMLSchema" xmlns:p="http://schemas.microsoft.com/office/2006/metadata/properties" xmlns:ns2="13a99587-b27c-4278-bf76-39632ec58394" xmlns:ns3="b604265f-bd31-4bf8-9ddc-2aeba1ed1831" xmlns:ns4="http://schemas.microsoft.com/sharepoint/v4" targetNamespace="http://schemas.microsoft.com/office/2006/metadata/properties" ma:root="true" ma:fieldsID="c72b1393b6309ade196aeb9b07920381" ns2:_="" ns3:_="" ns4:_="">
    <xsd:import namespace="13a99587-b27c-4278-bf76-39632ec58394"/>
    <xsd:import namespace="b604265f-bd31-4bf8-9ddc-2aeba1ed183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ection" minOccurs="0"/>
                <xsd:element ref="ns2:Document_x0020_Category" minOccurs="0"/>
                <xsd:element ref="ns2:Description0" minOccurs="0"/>
                <xsd:element ref="ns2:Date" minOccurs="0"/>
                <xsd:element ref="ns2:Languag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a99587-b27c-4278-bf76-39632ec58394" elementFormDefault="qualified">
    <xsd:import namespace="http://schemas.microsoft.com/office/2006/documentManagement/types"/>
    <xsd:import namespace="http://schemas.microsoft.com/office/infopath/2007/PartnerControls"/>
    <xsd:element name="Section" ma:index="1" nillable="true" ma:displayName="Section" ma:format="Dropdown" ma:internalName="Section">
      <xsd:simpleType>
        <xsd:restriction base="dms:Choice">
          <xsd:enumeration value="Initiatives"/>
          <xsd:enumeration value="TBD"/>
          <xsd:enumeration value="Management"/>
          <xsd:enumeration value="Meetings"/>
          <xsd:enumeration value="Management Reports"/>
          <xsd:enumeration value="Service Catalogue"/>
          <xsd:enumeration value="Strategy"/>
          <xsd:enumeration value="Team"/>
          <xsd:enumeration value="Intake Process"/>
          <xsd:enumeration value="Presentation (Temporary)"/>
          <xsd:enumeration value="Support Library ( Temporary)"/>
          <xsd:enumeration value="Awareness Library (Temporary)"/>
        </xsd:restriction>
      </xsd:simpleType>
    </xsd:element>
    <xsd:element name="Document_x0020_Category" ma:index="2" nillable="true" ma:displayName="Document Category" ma:list="{106ce732-8036-413f-b605-8fc05e1788ff}" ma:internalName="Document_x0020_Category" ma:readOnly="false" ma:showField="Title">
      <xsd:simpleType>
        <xsd:restriction base="dms:Lookup"/>
      </xsd:simpleType>
    </xsd:element>
    <xsd:element name="Description0" ma:index="3" nillable="true" ma:displayName="Description" ma:description="Choose Subject of information." ma:hidden="true" ma:internalName="Description0" ma:readOnly="false">
      <xsd:simpleType>
        <xsd:restriction base="dms:Note"/>
      </xsd:simpleType>
    </xsd:element>
    <xsd:element name="Date" ma:index="4" nillable="true" ma:displayName="Date Created" ma:format="DateOnly" ma:hidden="true" ma:internalName="Date" ma:readOnly="false">
      <xsd:simpleType>
        <xsd:restriction base="dms:DateTime"/>
      </xsd:simpleType>
    </xsd:element>
    <xsd:element name="Language" ma:index="5" nillable="true" ma:displayName="Language" ma:default="English" ma:description="Choose Language.  Choose Language.  Default is English." ma:format="Dropdown" ma:internalName="Language" ma:readOnly="false">
      <xsd:simpleType>
        <xsd:restriction base="dms:Choice">
          <xsd:enumeration value="Bilingual"/>
          <xsd:enumeration value="English"/>
          <xsd:enumeration value="Fren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4265f-bd31-4bf8-9ddc-2aeba1ed18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tion xmlns="13a99587-b27c-4278-bf76-39632ec58394" xsi:nil="true"/>
    <Language xmlns="13a99587-b27c-4278-bf76-39632ec58394">English</Language>
    <IconOverlay xmlns="http://schemas.microsoft.com/sharepoint/v4" xsi:nil="true"/>
    <Date xmlns="13a99587-b27c-4278-bf76-39632ec58394" xsi:nil="true"/>
    <Description0 xmlns="13a99587-b27c-4278-bf76-39632ec58394" xsi:nil="true"/>
    <Document_x0020_Category xmlns="13a99587-b27c-4278-bf76-39632ec58394" xsi:nil="true"/>
    <_dlc_DocId xmlns="b604265f-bd31-4bf8-9ddc-2aeba1ed1831">QK4V2QTRKY7A-1811179854-1674</_dlc_DocId>
    <_dlc_DocIdUrl xmlns="b604265f-bd31-4bf8-9ddc-2aeba1ed1831">
      <Url>https://dialogue/grp/BU6206833/_layouts/DocIdRedir.aspx?ID=QK4V2QTRKY7A-1811179854-1674</Url>
      <Description>QK4V2QTRKY7A-1811179854-1674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891A6A-C588-49EC-8872-D9237AD0A96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B6B7F31-08DC-40BA-BEA8-81A5615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a99587-b27c-4278-bf76-39632ec58394"/>
    <ds:schemaRef ds:uri="b604265f-bd31-4bf8-9ddc-2aeba1ed183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EBD98B-1C75-489F-AAD2-BE7C5281086D}">
  <ds:schemaRefs>
    <ds:schemaRef ds:uri="http://purl.org/dc/elements/1.1/"/>
    <ds:schemaRef ds:uri="http://schemas.microsoft.com/office/2006/metadata/properties"/>
    <ds:schemaRef ds:uri="13a99587-b27c-4278-bf76-39632ec58394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b604265f-bd31-4bf8-9ddc-2aeba1ed1831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7FF5A7E-92F6-40A7-9A30-41DC3EF857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24299</TotalTime>
  <Words>474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Berlin</vt:lpstr>
      <vt:lpstr>How the Canadian Government Works</vt:lpstr>
      <vt:lpstr>Modules</vt:lpstr>
      <vt:lpstr>How Things Work</vt:lpstr>
      <vt:lpstr>Members of Parliament</vt:lpstr>
      <vt:lpstr>Présentation PowerPoint</vt:lpstr>
      <vt:lpstr>Central Agencies</vt:lpstr>
      <vt:lpstr>Majority vs Minority government</vt:lpstr>
      <vt:lpstr>Map of the Canadian federal election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</dc:title>
  <dc:creator/>
  <cp:lastModifiedBy>Gilbert-Laurendeau, Delphine D [NC]</cp:lastModifiedBy>
  <cp:revision>48</cp:revision>
  <dcterms:created xsi:type="dcterms:W3CDTF">2021-06-30T13:20:20Z</dcterms:created>
  <dcterms:modified xsi:type="dcterms:W3CDTF">2021-11-29T21:32:06Z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0x01010049202B4B3BCB6A438EBAF91DE4B6F890</vt:lpwstr>
  </property>
  <property fmtid="{D5CDD505-2E9C-101B-9397-08002B2CF9AE}" pid="3" name="_AdHocReviewCycleID">
    <vt:i4>-472814757</vt:i4>
  </property>
  <property fmtid="{D5CDD505-2E9C-101B-9397-08002B2CF9AE}" pid="4" name="_NewReviewCycle">
    <vt:lpwstr/>
  </property>
  <property fmtid="{D5CDD505-2E9C-101B-9397-08002B2CF9AE}" pid="5" name="_EmailSubject">
    <vt:lpwstr>RFP sample product: PowerPoint</vt:lpwstr>
  </property>
  <property fmtid="{D5CDD505-2E9C-101B-9397-08002B2CF9AE}" pid="6" name="_AuthorEmail">
    <vt:lpwstr>Melissa.Tremblay@csps-efpc.gc.ca</vt:lpwstr>
  </property>
  <property fmtid="{D5CDD505-2E9C-101B-9397-08002B2CF9AE}" pid="7" name="_AuthorEmailDisplayName">
    <vt:lpwstr>Melissa Tremblay</vt:lpwstr>
  </property>
  <property fmtid="{D5CDD505-2E9C-101B-9397-08002B2CF9AE}" pid="8" name="_dlc_DocIdItemGuid">
    <vt:lpwstr>8d004d63-1931-4db8-9239-fc25b2502a61</vt:lpwstr>
  </property>
</Properties>
</file>