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5"/>
  </p:sldMasterIdLst>
  <p:sldIdLst>
    <p:sldId id="256" r:id="rId6"/>
    <p:sldId id="261" r:id="rId7"/>
    <p:sldId id="257" r:id="rId8"/>
    <p:sldId id="258" r:id="rId9"/>
    <p:sldId id="259" r:id="rId10"/>
    <p:sldId id="262" r:id="rId11"/>
    <p:sldId id="263" r:id="rId12"/>
    <p:sldId id="264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riam Lamontagne" initials="ML" lastIdx="1" clrIdx="0">
    <p:extLst>
      <p:ext uri="{19B8F6BF-5375-455C-9EA6-DF929625EA0E}">
        <p15:presenceInfo xmlns:p15="http://schemas.microsoft.com/office/powerpoint/2012/main" userId="S-1-5-21-4226757787-2080697864-660606538-150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64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0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8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rouages du gouvernement du Canada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823" y="4795483"/>
            <a:ext cx="8144134" cy="1117687"/>
          </a:xfrm>
        </p:spPr>
        <p:txBody>
          <a:bodyPr/>
          <a:lstStyle/>
          <a:p>
            <a:r>
              <a:rPr lang="en-CA" dirty="0" err="1" smtClean="0"/>
              <a:t>École</a:t>
            </a:r>
            <a:r>
              <a:rPr lang="en-CA" dirty="0" smtClean="0"/>
              <a:t> de la </a:t>
            </a:r>
            <a:r>
              <a:rPr lang="en-CA" dirty="0" err="1" smtClean="0"/>
              <a:t>fonction</a:t>
            </a:r>
            <a:r>
              <a:rPr lang="en-CA" dirty="0" smtClean="0"/>
              <a:t> </a:t>
            </a:r>
            <a:r>
              <a:rPr lang="en-CA" dirty="0" err="1" smtClean="0"/>
              <a:t>publique</a:t>
            </a:r>
            <a:r>
              <a:rPr lang="en-CA" dirty="0" smtClean="0"/>
              <a:t> du Canada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E26F0-0A76-4CCD-A21B-73BEE453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65286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10928195" y="6077415"/>
            <a:ext cx="1059366" cy="5798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215823" y="619938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Activez</a:t>
            </a:r>
            <a:r>
              <a:rPr lang="en-CA" dirty="0" smtClean="0"/>
              <a:t> le </a:t>
            </a:r>
            <a:r>
              <a:rPr lang="en-CA" dirty="0" err="1" smtClean="0"/>
              <a:t>bouton</a:t>
            </a:r>
            <a:r>
              <a:rPr lang="en-CA" dirty="0" smtClean="0"/>
              <a:t> bleu pour commencer le </a:t>
            </a:r>
            <a:r>
              <a:rPr lang="en-CA" dirty="0" err="1" smtClean="0"/>
              <a:t>cours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79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cs typeface="Times New Roman" panose="02020603050405020304" pitchFamily="18" charset="0"/>
              </a:rPr>
              <a:t>Modules</a:t>
            </a:r>
            <a:endParaRPr lang="en-CA" dirty="0"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93427" y="6479243"/>
            <a:ext cx="405148" cy="191003"/>
          </a:xfrm>
        </p:spPr>
        <p:txBody>
          <a:bodyPr/>
          <a:lstStyle/>
          <a:p>
            <a:fld id="{7088BEF1-D3AD-E34F-A3B9-A73E884A7AB2}" type="slidenum">
              <a:rPr lang="en-CA" sz="2000"/>
              <a:t>2</a:t>
            </a:fld>
            <a:endParaRPr lang="en-CA" sz="2000" dirty="0"/>
          </a:p>
        </p:txBody>
      </p:sp>
      <p:sp>
        <p:nvSpPr>
          <p:cNvPr id="4" name="Freeform: Shape 77">
            <a:extLst>
              <a:ext uri="{FF2B5EF4-FFF2-40B4-BE49-F238E27FC236}">
                <a16:creationId xmlns:a16="http://schemas.microsoft.com/office/drawing/2014/main" id="{BC9639A0-7697-45A4-8637-151429D7CC3B}"/>
              </a:ext>
            </a:extLst>
          </p:cNvPr>
          <p:cNvSpPr/>
          <p:nvPr/>
        </p:nvSpPr>
        <p:spPr>
          <a:xfrm rot="14400000">
            <a:off x="2053654" y="3648565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5" name="Freeform: Shape 78">
            <a:extLst>
              <a:ext uri="{FF2B5EF4-FFF2-40B4-BE49-F238E27FC236}">
                <a16:creationId xmlns:a16="http://schemas.microsoft.com/office/drawing/2014/main" id="{52E45423-485B-4965-A48F-30B61CEEF140}"/>
              </a:ext>
            </a:extLst>
          </p:cNvPr>
          <p:cNvSpPr/>
          <p:nvPr/>
        </p:nvSpPr>
        <p:spPr>
          <a:xfrm rot="18000000">
            <a:off x="4380877" y="3658778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6" name="Freeform: Shape 79">
            <a:extLst>
              <a:ext uri="{FF2B5EF4-FFF2-40B4-BE49-F238E27FC236}">
                <a16:creationId xmlns:a16="http://schemas.microsoft.com/office/drawing/2014/main" id="{7620851F-6B86-4B98-BC47-DAB6FD9D31A7}"/>
              </a:ext>
            </a:extLst>
          </p:cNvPr>
          <p:cNvSpPr/>
          <p:nvPr/>
        </p:nvSpPr>
        <p:spPr>
          <a:xfrm rot="14400000">
            <a:off x="6708100" y="3642892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7" name="Freeform: Shape 80">
            <a:extLst>
              <a:ext uri="{FF2B5EF4-FFF2-40B4-BE49-F238E27FC236}">
                <a16:creationId xmlns:a16="http://schemas.microsoft.com/office/drawing/2014/main" id="{31673A02-7656-49E3-B337-86D0FFD7E9EB}"/>
              </a:ext>
            </a:extLst>
          </p:cNvPr>
          <p:cNvSpPr/>
          <p:nvPr/>
        </p:nvSpPr>
        <p:spPr>
          <a:xfrm rot="18000000">
            <a:off x="9035323" y="3663315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DE8E0-F401-4C58-AF5B-4000611EB414}"/>
              </a:ext>
            </a:extLst>
          </p:cNvPr>
          <p:cNvGrpSpPr/>
          <p:nvPr/>
        </p:nvGrpSpPr>
        <p:grpSpPr>
          <a:xfrm>
            <a:off x="9720053" y="4078093"/>
            <a:ext cx="1865376" cy="1865376"/>
            <a:chOff x="1198486" y="2455403"/>
            <a:chExt cx="1660124" cy="16601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52C4F5-24B2-43BB-9476-0BCFC8CD1184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AAEAAD-099C-4567-9676-6AF36E9761BE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4D6F89-5F1D-4C0D-8131-D4B55339CC39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959595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7447373" y="2730219"/>
            <a:ext cx="1865376" cy="1865376"/>
            <a:chOff x="1198486" y="2455403"/>
            <a:chExt cx="1660124" cy="1660124"/>
          </a:xfrm>
          <a:solidFill>
            <a:srgbClr val="0070C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685228" y="4078093"/>
            <a:ext cx="1865376" cy="1865376"/>
            <a:chOff x="1198486" y="2455403"/>
            <a:chExt cx="1660124" cy="1660124"/>
          </a:xfrm>
          <a:solidFill>
            <a:schemeClr val="bg2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5064220" y="4078093"/>
            <a:ext cx="1865376" cy="1865376"/>
            <a:chOff x="1198486" y="2455403"/>
            <a:chExt cx="1660124" cy="1660124"/>
          </a:xfrm>
          <a:solidFill>
            <a:schemeClr val="accent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2841019" y="2730219"/>
            <a:ext cx="1865376" cy="1865376"/>
            <a:chOff x="1198486" y="2455403"/>
            <a:chExt cx="1660124" cy="1660124"/>
          </a:xfrm>
          <a:solidFill>
            <a:schemeClr val="accent4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65352" y="2844425"/>
            <a:ext cx="199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/>
              <a:t>Orchestrer la mise en place des résultats</a:t>
            </a:r>
            <a:endParaRPr lang="fr-CA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06964" y="4827870"/>
            <a:ext cx="15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/>
              <a:t>Identifier les joueurs</a:t>
            </a:r>
            <a:endParaRPr lang="fr-CA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07046" y="2797590"/>
            <a:ext cx="1516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/>
              <a:t>Identifier les priorités</a:t>
            </a:r>
            <a:endParaRPr lang="fr-CA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9926504" y="2854666"/>
            <a:ext cx="1516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/>
              <a:t>Mettre en </a:t>
            </a:r>
            <a:r>
              <a:rPr lang="fr-CA" sz="2000" dirty="0" smtClean="0"/>
              <a:t>œuvre </a:t>
            </a:r>
            <a:r>
              <a:rPr lang="fr-CA" sz="2000" dirty="0" smtClean="0"/>
              <a:t>les priorités</a:t>
            </a:r>
            <a:endParaRPr lang="fr-CA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403846" y="4788742"/>
            <a:ext cx="199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/>
              <a:t>Faire </a:t>
            </a:r>
            <a:r>
              <a:rPr lang="fr-CA" sz="2000" dirty="0" smtClean="0"/>
              <a:t>avancer </a:t>
            </a:r>
            <a:r>
              <a:rPr lang="fr-CA" sz="2000" dirty="0" smtClean="0"/>
              <a:t>les priorités</a:t>
            </a:r>
            <a:endParaRPr lang="fr-CA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05" y="4601212"/>
            <a:ext cx="819985" cy="818042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32" y="3244561"/>
            <a:ext cx="819985" cy="818042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19" y="4601212"/>
            <a:ext cx="819985" cy="818042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98" y="3244561"/>
            <a:ext cx="819985" cy="818042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3EB55D-F516-4C43-B1F8-603B9854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8" y="4523626"/>
            <a:ext cx="924065" cy="921875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959595"/>
                </a:solidFill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4306" y="2079302"/>
            <a:ext cx="10334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smtClean="0">
                <a:solidFill>
                  <a:schemeClr val="bg1"/>
                </a:solidFill>
              </a:rPr>
              <a:t>Ce cours est divisé en 5 modules :</a:t>
            </a:r>
            <a:endParaRPr lang="fr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8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>
                <a:cs typeface="Times New Roman" panose="02020603050405020304" pitchFamily="18" charset="0"/>
              </a:rPr>
              <a:t>Fonctionnement</a:t>
            </a:r>
            <a:endParaRPr lang="fr-CA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77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000" dirty="0" smtClean="0"/>
              <a:t>Le gouvernement prend des décisions sur ce qui est dans l’intérêt public et agit en conséquence.</a:t>
            </a:r>
          </a:p>
          <a:p>
            <a:pPr marL="0" indent="0">
              <a:buNone/>
            </a:pPr>
            <a:endParaRPr lang="fr-CA" sz="2000" dirty="0" smtClean="0"/>
          </a:p>
          <a:p>
            <a:pPr marL="0" indent="0">
              <a:buNone/>
            </a:pPr>
            <a:r>
              <a:rPr lang="fr-CA" sz="2000" dirty="0" smtClean="0"/>
              <a:t>Une façon de comprendre le système dans lequel nous travaillons est d’examiner les relations en cause dans la délégation de responsabilités.</a:t>
            </a:r>
            <a:endParaRPr lang="fr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4416785"/>
            <a:ext cx="278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Passer à l’action</a:t>
            </a:r>
          </a:p>
          <a:p>
            <a:r>
              <a:rPr lang="fr-CA" sz="2000" dirty="0" smtClean="0"/>
              <a:t>La responsabilité exige qu’une autorité passe à l’action.</a:t>
            </a:r>
            <a:endParaRPr lang="fr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65029" y="4356070"/>
            <a:ext cx="320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Rendre compte</a:t>
            </a:r>
          </a:p>
          <a:p>
            <a:r>
              <a:rPr lang="fr-CA" sz="2000" dirty="0" smtClean="0"/>
              <a:t>Les personnes qui exercent des responsabilités sont tenues de </a:t>
            </a:r>
            <a:r>
              <a:rPr lang="fr-CA" sz="2000" dirty="0" smtClean="0"/>
              <a:t>rendre </a:t>
            </a:r>
            <a:r>
              <a:rPr lang="fr-CA" sz="2000" dirty="0" smtClean="0"/>
              <a:t>compte à ceux qui leur ont confié ces responsabilités.</a:t>
            </a:r>
          </a:p>
          <a:p>
            <a:endParaRPr lang="fr-CA" dirty="0"/>
          </a:p>
        </p:txBody>
      </p:sp>
      <p:sp>
        <p:nvSpPr>
          <p:cNvPr id="6" name="TextBox 5"/>
          <p:cNvSpPr txBox="1"/>
          <p:nvPr/>
        </p:nvSpPr>
        <p:spPr>
          <a:xfrm>
            <a:off x="8062332" y="4360126"/>
            <a:ext cx="3126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Juger</a:t>
            </a:r>
          </a:p>
          <a:p>
            <a:r>
              <a:rPr lang="fr-CA" sz="2000" dirty="0" smtClean="0"/>
              <a:t>Ceux à qui nous devons </a:t>
            </a:r>
            <a:r>
              <a:rPr lang="fr-CA" sz="2000" dirty="0" smtClean="0"/>
              <a:t>rendre </a:t>
            </a:r>
            <a:r>
              <a:rPr lang="fr-CA" sz="2000" dirty="0" smtClean="0"/>
              <a:t>compte jugent notre manière d’exercer nos responsabilités en se fondant sur l’information relative à nos actions.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7767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>
                <a:cs typeface="Times New Roman" panose="02020603050405020304" pitchFamily="18" charset="0"/>
              </a:rPr>
              <a:t>Députés</a:t>
            </a:r>
            <a:endParaRPr lang="fr-CA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Cela signifie qu’il existe une chaîne de responsabilités déléguées couplée à une obligation directe de rendre compte.</a:t>
            </a:r>
          </a:p>
          <a:p>
            <a:r>
              <a:rPr lang="fr-CA" sz="2000" dirty="0" smtClean="0"/>
              <a:t>Les citoyens canadiens confient aux députés la responsabilité de les représenter. Cela se produit à l’occasion d’une élection fédérale.</a:t>
            </a:r>
          </a:p>
          <a:p>
            <a:r>
              <a:rPr lang="fr-CA" sz="2000" dirty="0" smtClean="0"/>
              <a:t>Les députés sont tenus de rendre compte aux citoyens.</a:t>
            </a:r>
            <a:endParaRPr lang="fr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78678" y="5582246"/>
            <a:ext cx="661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Pour </a:t>
            </a:r>
            <a:r>
              <a:rPr lang="en-CA" sz="2000" dirty="0" err="1" smtClean="0"/>
              <a:t>voir</a:t>
            </a:r>
            <a:r>
              <a:rPr lang="en-CA" sz="2000" dirty="0" smtClean="0"/>
              <a:t> la </a:t>
            </a:r>
            <a:r>
              <a:rPr lang="en-CA" sz="2000" dirty="0" err="1" smtClean="0"/>
              <a:t>liste</a:t>
            </a:r>
            <a:r>
              <a:rPr lang="en-CA" sz="2000" dirty="0" smtClean="0"/>
              <a:t> </a:t>
            </a:r>
            <a:r>
              <a:rPr lang="en-CA" sz="2000" dirty="0" err="1" smtClean="0"/>
              <a:t>actuelle</a:t>
            </a:r>
            <a:r>
              <a:rPr lang="en-CA" sz="2000" dirty="0" smtClean="0"/>
              <a:t> des </a:t>
            </a:r>
            <a:r>
              <a:rPr lang="en-CA" sz="2000" dirty="0" err="1" smtClean="0"/>
              <a:t>députés</a:t>
            </a:r>
            <a:r>
              <a:rPr lang="en-CA" sz="2000" dirty="0" smtClean="0"/>
              <a:t>, </a:t>
            </a:r>
            <a:r>
              <a:rPr lang="en-CA" sz="2000" dirty="0" err="1" smtClean="0"/>
              <a:t>activez</a:t>
            </a:r>
            <a:r>
              <a:rPr lang="en-CA" sz="2000" dirty="0" smtClean="0"/>
              <a:t> </a:t>
            </a:r>
            <a:r>
              <a:rPr lang="en-CA" sz="2000" dirty="0" err="1" smtClean="0"/>
              <a:t>ce</a:t>
            </a:r>
            <a:r>
              <a:rPr lang="en-CA" sz="2000" dirty="0" smtClean="0"/>
              <a:t> lien :</a:t>
            </a:r>
            <a:endParaRPr lang="en-CA" sz="2000" dirty="0" smtClean="0">
              <a:solidFill>
                <a:srgbClr val="FF0000"/>
              </a:solidFill>
            </a:endParaRPr>
          </a:p>
          <a:p>
            <a:r>
              <a:rPr lang="en-CA" sz="2000" dirty="0" smtClean="0">
                <a:solidFill>
                  <a:srgbClr val="FF0000"/>
                </a:solidFill>
              </a:rPr>
              <a:t>https://www.noscommunes.ca/members/fr/search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3" name="Content Placeholder 12" descr="Députés">
            <a:extLst>
              <a:ext uri="{FF2B5EF4-FFF2-40B4-BE49-F238E27FC236}">
                <a16:creationId xmlns:a16="http://schemas.microsoft.com/office/drawing/2014/main" id="{61E26662-9A30-4CFA-96B5-BDAC5821A6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1309" y="2399539"/>
            <a:ext cx="4700588" cy="2680000"/>
          </a:xfrm>
        </p:spPr>
      </p:pic>
    </p:spTree>
    <p:extLst>
      <p:ext uri="{BB962C8B-B14F-4D97-AF65-F5344CB8AC3E}">
        <p14:creationId xmlns:p14="http://schemas.microsoft.com/office/powerpoint/2010/main" val="41348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" y="211873"/>
            <a:ext cx="59882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3200" b="1" dirty="0" err="1" smtClean="0">
                <a:latin typeface="+mj-lt"/>
                <a:cs typeface="Times New Roman" panose="02020603050405020304" pitchFamily="18" charset="0"/>
              </a:rPr>
              <a:t>Séparation</a:t>
            </a:r>
            <a:r>
              <a:rPr lang="en-CA" sz="3200" b="1" dirty="0" smtClean="0">
                <a:latin typeface="+mj-lt"/>
                <a:cs typeface="Times New Roman" panose="02020603050405020304" pitchFamily="18" charset="0"/>
              </a:rPr>
              <a:t> des </a:t>
            </a:r>
            <a:r>
              <a:rPr lang="en-CA" sz="3200" b="1" dirty="0" err="1" smtClean="0">
                <a:latin typeface="+mj-lt"/>
                <a:cs typeface="Times New Roman" panose="02020603050405020304" pitchFamily="18" charset="0"/>
              </a:rPr>
              <a:t>pouvoirs</a:t>
            </a:r>
            <a:endParaRPr lang="en-CA" sz="3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Hom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5" y="1"/>
            <a:ext cx="2771775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18467"/>
              </p:ext>
            </p:extLst>
          </p:nvPr>
        </p:nvGraphicFramePr>
        <p:xfrm>
          <a:off x="595086" y="1667506"/>
          <a:ext cx="8087360" cy="340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360">
                  <a:extLst>
                    <a:ext uri="{9D8B030D-6E8A-4147-A177-3AD203B41FA5}">
                      <a16:colId xmlns:a16="http://schemas.microsoft.com/office/drawing/2014/main" val="909785979"/>
                    </a:ext>
                  </a:extLst>
                </a:gridCol>
              </a:tblGrid>
              <a:tr h="3044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000" noProof="0" dirty="0" smtClean="0"/>
                        <a:t>Une caractéristique importante de notre système réside dans la séparation et l’indépendance des pouvoirs entre trois fonctions gouvernementales 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000" noProof="0" dirty="0" smtClean="0"/>
                        <a:t>-le pouvoir législatif,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000" noProof="0" dirty="0" smtClean="0"/>
                        <a:t>-le pouvoir exécutif 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000" noProof="0" dirty="0" smtClean="0"/>
                        <a:t>-le pouvoir judiciaire.</a:t>
                      </a:r>
                      <a:endParaRPr lang="fr-CA" sz="2000" noProof="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86342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9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>
                <a:cs typeface="Times New Roman" panose="02020603050405020304" pitchFamily="18" charset="0"/>
              </a:rPr>
              <a:t>Organismes</a:t>
            </a:r>
            <a:r>
              <a:rPr lang="en-CA" dirty="0" smtClean="0">
                <a:cs typeface="Times New Roman" panose="02020603050405020304" pitchFamily="18" charset="0"/>
              </a:rPr>
              <a:t> </a:t>
            </a:r>
            <a:r>
              <a:rPr lang="en-CA" dirty="0" err="1" smtClean="0">
                <a:cs typeface="Times New Roman" panose="02020603050405020304" pitchFamily="18" charset="0"/>
              </a:rPr>
              <a:t>centraux</a:t>
            </a:r>
            <a:endParaRPr lang="en-CA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2121230"/>
            <a:ext cx="11762509" cy="9790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sz="2600" dirty="0" smtClean="0">
                <a:cs typeface="Arial" panose="020B0604020202020204" pitchFamily="34" charset="0"/>
              </a:rPr>
              <a:t>Les organismes centraux occupent une place unique parmi les ministères du fait qu’ils aident les ministres à s’acquitter de leurs responsabilités collectives. Par exemple :</a:t>
            </a:r>
          </a:p>
          <a:p>
            <a:pPr marL="0" indent="0">
              <a:buNone/>
            </a:pP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454" y="3100252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Ministère des finances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84211" y="3109202"/>
            <a:ext cx="8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SCT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9228" y="31124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BCP</a:t>
            </a:r>
            <a:endParaRPr lang="en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7055" y="3617031"/>
            <a:ext cx="2984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Le ministère des Finances du Canada </a:t>
            </a:r>
            <a:r>
              <a:rPr lang="fr-CA" sz="2000" dirty="0" smtClean="0"/>
              <a:t>intervient dans l’affectation des ressources afin de permettre aux ministres de mettre en œuvre collectivement leurs programmes.</a:t>
            </a:r>
            <a:endParaRPr lang="fr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80677" y="3613082"/>
            <a:ext cx="3901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Le SCT du Canada appuie le Conseil du Trésor en proposant et en mettant en œuvre des politiques de gestion.</a:t>
            </a:r>
          </a:p>
          <a:p>
            <a:r>
              <a:rPr lang="fr-CA" sz="2000" dirty="0" smtClean="0"/>
              <a:t>Le </a:t>
            </a:r>
            <a:r>
              <a:rPr lang="fr-CA" sz="2000" b="1" dirty="0" smtClean="0"/>
              <a:t>Secrétariat du Conseil du Trésor du Canada </a:t>
            </a:r>
            <a:r>
              <a:rPr lang="fr-CA" sz="2000" dirty="0" smtClean="0"/>
              <a:t>appuie le Conseil du Trésor en proposant et en mettant en œuvre des politiques de gestion.</a:t>
            </a:r>
          </a:p>
          <a:p>
            <a:endParaRPr lang="fr-CA" dirty="0"/>
          </a:p>
        </p:txBody>
      </p:sp>
      <p:sp>
        <p:nvSpPr>
          <p:cNvPr id="9" name="TextBox 8"/>
          <p:cNvSpPr txBox="1"/>
          <p:nvPr/>
        </p:nvSpPr>
        <p:spPr>
          <a:xfrm>
            <a:off x="3574474" y="3613082"/>
            <a:ext cx="4297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Le BCP contribue à la coordination de la mise en œuvre du programme et veille à la cohérence des décisions du Cabinet.</a:t>
            </a:r>
          </a:p>
          <a:p>
            <a:r>
              <a:rPr lang="fr-CA" sz="2000" dirty="0" smtClean="0"/>
              <a:t>Le </a:t>
            </a:r>
            <a:r>
              <a:rPr lang="fr-CA" sz="2000" b="1" dirty="0" smtClean="0"/>
              <a:t>Bureau du Conseil privé </a:t>
            </a:r>
            <a:r>
              <a:rPr lang="fr-CA" sz="2000" dirty="0" smtClean="0"/>
              <a:t>contribue à la coordination de la mise en œuvre du programme et veille à la cohérence des décisions du Cabinet</a:t>
            </a:r>
            <a:r>
              <a:rPr lang="fr-CA" dirty="0" smtClean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471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28498"/>
            <a:ext cx="4472327" cy="693135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Gouvernement</a:t>
            </a:r>
            <a:r>
              <a:rPr lang="en-CA" sz="2000" dirty="0" smtClean="0"/>
              <a:t> </a:t>
            </a:r>
            <a:r>
              <a:rPr lang="en-CA" sz="2000" dirty="0" err="1" smtClean="0"/>
              <a:t>majoritaire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CA" sz="2000" dirty="0" smtClean="0"/>
              <a:t>La durée du mandat d’un gouvernement majoritaire (environ quatre ans) est assez prévisible, car les députés du parti au gouvernement voteront généralement de manière à aider leur parti à conserver le pouvoir.</a:t>
            </a:r>
            <a:endParaRPr lang="fr-CA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28498"/>
            <a:ext cx="4474028" cy="692076"/>
          </a:xfrm>
        </p:spPr>
        <p:txBody>
          <a:bodyPr>
            <a:normAutofit/>
          </a:bodyPr>
          <a:lstStyle/>
          <a:p>
            <a:r>
              <a:rPr lang="en-CA" sz="2000" dirty="0" err="1" smtClean="0"/>
              <a:t>Gouvernement</a:t>
            </a:r>
            <a:r>
              <a:rPr lang="en-CA" sz="2000" dirty="0" smtClean="0"/>
              <a:t> </a:t>
            </a:r>
            <a:r>
              <a:rPr lang="en-CA" sz="2000" dirty="0" err="1" smtClean="0"/>
              <a:t>minoritaire</a:t>
            </a:r>
            <a:endParaRPr lang="en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cs typeface="Times New Roman" panose="02020603050405020304" pitchFamily="18" charset="0"/>
              </a:rPr>
              <a:t>Majorité</a:t>
            </a:r>
            <a:r>
              <a:rPr lang="en-CA" dirty="0" smtClean="0">
                <a:cs typeface="Times New Roman" panose="02020603050405020304" pitchFamily="18" charset="0"/>
              </a:rPr>
              <a:t> et </a:t>
            </a:r>
            <a:r>
              <a:rPr lang="en-CA" dirty="0" err="1" smtClean="0">
                <a:cs typeface="Times New Roman" panose="02020603050405020304" pitchFamily="18" charset="0"/>
              </a:rPr>
              <a:t>minorité</a:t>
            </a:r>
            <a:endParaRPr lang="en-CA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 smtClean="0"/>
              <a:t>Dans un gouvernement minoritaire, la durée du mandat est plus incertaine, car les partis d’opposition peuvent l’emporter par la majorité des votes sur le parti au gouvernement sur des « questions de confiance ».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6738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34" y="786479"/>
            <a:ext cx="10117912" cy="1080938"/>
          </a:xfrm>
        </p:spPr>
        <p:txBody>
          <a:bodyPr/>
          <a:lstStyle/>
          <a:p>
            <a:r>
              <a:rPr lang="fr-CA" dirty="0">
                <a:cs typeface="Times New Roman" panose="02020603050405020304" pitchFamily="18" charset="0"/>
              </a:rPr>
              <a:t>Carte des élections fédérales canadiennes 2019</a:t>
            </a:r>
          </a:p>
        </p:txBody>
      </p:sp>
      <p:pic>
        <p:nvPicPr>
          <p:cNvPr id="5" name="Picture 4" descr="carte du Canada">
            <a:extLst>
              <a:ext uri="{FF2B5EF4-FFF2-40B4-BE49-F238E27FC236}">
                <a16:creationId xmlns:a16="http://schemas.microsoft.com/office/drawing/2014/main" id="{330297B2-50BE-45DF-8360-048FDA86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15" y="2160434"/>
            <a:ext cx="5827369" cy="44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0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615473524243393c0411177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02B4B3BCB6A438EBAF91DE4B6F890" ma:contentTypeVersion="23" ma:contentTypeDescription="Create a new document." ma:contentTypeScope="" ma:versionID="0dcc03a1e2976c3d475599ac92d0ee04">
  <xsd:schema xmlns:xsd="http://www.w3.org/2001/XMLSchema" xmlns:xs="http://www.w3.org/2001/XMLSchema" xmlns:p="http://schemas.microsoft.com/office/2006/metadata/properties" xmlns:ns2="13a99587-b27c-4278-bf76-39632ec58394" xmlns:ns3="b604265f-bd31-4bf8-9ddc-2aeba1ed1831" xmlns:ns4="http://schemas.microsoft.com/sharepoint/v4" targetNamespace="http://schemas.microsoft.com/office/2006/metadata/properties" ma:root="true" ma:fieldsID="c72b1393b6309ade196aeb9b07920381" ns2:_="" ns3:_="" ns4:_="">
    <xsd:import namespace="13a99587-b27c-4278-bf76-39632ec58394"/>
    <xsd:import namespace="b604265f-bd31-4bf8-9ddc-2aeba1ed183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ection" minOccurs="0"/>
                <xsd:element ref="ns2:Document_x0020_Category" minOccurs="0"/>
                <xsd:element ref="ns2:Description0" minOccurs="0"/>
                <xsd:element ref="ns2:Date" minOccurs="0"/>
                <xsd:element ref="ns2:Languag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99587-b27c-4278-bf76-39632ec58394" elementFormDefault="qualified">
    <xsd:import namespace="http://schemas.microsoft.com/office/2006/documentManagement/types"/>
    <xsd:import namespace="http://schemas.microsoft.com/office/infopath/2007/PartnerControls"/>
    <xsd:element name="Section" ma:index="1" nillable="true" ma:displayName="Section" ma:format="Dropdown" ma:internalName="Section">
      <xsd:simpleType>
        <xsd:restriction base="dms:Choice">
          <xsd:enumeration value="Initiatives"/>
          <xsd:enumeration value="TBD"/>
          <xsd:enumeration value="Management"/>
          <xsd:enumeration value="Meetings"/>
          <xsd:enumeration value="Management Reports"/>
          <xsd:enumeration value="Service Catalogue"/>
          <xsd:enumeration value="Strategy"/>
          <xsd:enumeration value="Team"/>
          <xsd:enumeration value="Intake Process"/>
          <xsd:enumeration value="Presentation (Temporary)"/>
          <xsd:enumeration value="Support Library ( Temporary)"/>
          <xsd:enumeration value="Awareness Library (Temporary)"/>
        </xsd:restriction>
      </xsd:simpleType>
    </xsd:element>
    <xsd:element name="Document_x0020_Category" ma:index="2" nillable="true" ma:displayName="Document Category" ma:list="{106ce732-8036-413f-b605-8fc05e1788ff}" ma:internalName="Document_x0020_Category" ma:readOnly="false" ma:showField="Title">
      <xsd:simpleType>
        <xsd:restriction base="dms:Lookup"/>
      </xsd:simpleType>
    </xsd:element>
    <xsd:element name="Description0" ma:index="3" nillable="true" ma:displayName="Description" ma:description="Choose Subject of information." ma:hidden="true" ma:internalName="Description0" ma:readOnly="false">
      <xsd:simpleType>
        <xsd:restriction base="dms:Note"/>
      </xsd:simpleType>
    </xsd:element>
    <xsd:element name="Date" ma:index="4" nillable="true" ma:displayName="Date Created" ma:format="DateOnly" ma:hidden="true" ma:internalName="Date" ma:readOnly="false">
      <xsd:simpleType>
        <xsd:restriction base="dms:DateTime"/>
      </xsd:simpleType>
    </xsd:element>
    <xsd:element name="Language" ma:index="5" nillable="true" ma:displayName="Language" ma:default="English" ma:description="Choose Language.  Choose Language.  Default is English." ma:format="Dropdown" ma:internalName="Language" ma:readOnly="false">
      <xsd:simpleType>
        <xsd:restriction base="dms:Choice">
          <xsd:enumeration value="Bilingual"/>
          <xsd:enumeration value="English"/>
          <xsd:enumeration value="Fren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4265f-bd31-4bf8-9ddc-2aeba1ed18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tion xmlns="13a99587-b27c-4278-bf76-39632ec58394" xsi:nil="true"/>
    <Language xmlns="13a99587-b27c-4278-bf76-39632ec58394">English</Language>
    <IconOverlay xmlns="http://schemas.microsoft.com/sharepoint/v4" xsi:nil="true"/>
    <Date xmlns="13a99587-b27c-4278-bf76-39632ec58394" xsi:nil="true"/>
    <Description0 xmlns="13a99587-b27c-4278-bf76-39632ec58394" xsi:nil="true"/>
    <Document_x0020_Category xmlns="13a99587-b27c-4278-bf76-39632ec58394" xsi:nil="true"/>
    <_dlc_DocId xmlns="b604265f-bd31-4bf8-9ddc-2aeba1ed1831">QK4V2QTRKY7A-1811179854-1673</_dlc_DocId>
    <_dlc_DocIdUrl xmlns="b604265f-bd31-4bf8-9ddc-2aeba1ed1831">
      <Url>https://dialogue/grp/BU6206833/_layouts/DocIdRedir.aspx?ID=QK4V2QTRKY7A-1811179854-1673</Url>
      <Description>QK4V2QTRKY7A-1811179854-1673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C60895E-EF3E-46F2-99D1-38C0BB9C51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a99587-b27c-4278-bf76-39632ec58394"/>
    <ds:schemaRef ds:uri="b604265f-bd31-4bf8-9ddc-2aeba1ed183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BAFD4-C306-49D2-9BF9-E099004324B1}">
  <ds:schemaRefs>
    <ds:schemaRef ds:uri="http://purl.org/dc/dcmitype/"/>
    <ds:schemaRef ds:uri="http://schemas.microsoft.com/office/2006/documentManagement/types"/>
    <ds:schemaRef ds:uri="http://schemas.microsoft.com/sharepoint/v4"/>
    <ds:schemaRef ds:uri="http://purl.org/dc/elements/1.1/"/>
    <ds:schemaRef ds:uri="http://schemas.microsoft.com/office/2006/metadata/properties"/>
    <ds:schemaRef ds:uri="b604265f-bd31-4bf8-9ddc-2aeba1ed183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3a99587-b27c-4278-bf76-39632ec5839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E46255-4B97-466B-885E-C10EAAD1398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24FAD91-FDB6-46BF-93DC-E5A9B82A3D0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13797</TotalTime>
  <Words>501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Les rouages du gouvernement du Canada</vt:lpstr>
      <vt:lpstr>Modules</vt:lpstr>
      <vt:lpstr>Fonctionnement</vt:lpstr>
      <vt:lpstr>Députés</vt:lpstr>
      <vt:lpstr>Présentation PowerPoint</vt:lpstr>
      <vt:lpstr>Organismes centraux</vt:lpstr>
      <vt:lpstr>Majorité et minorité</vt:lpstr>
      <vt:lpstr>Carte des élections fédérales canadiennes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</dc:title>
  <dc:creator>Gilbert-Laurendeau, Delphine D [NC]</dc:creator>
  <cp:lastModifiedBy>Gilbert-Laurendeau, Delphine D [NC]</cp:lastModifiedBy>
  <cp:revision>54</cp:revision>
  <dcterms:created xsi:type="dcterms:W3CDTF">2021-06-30T13:20:20Z</dcterms:created>
  <dcterms:modified xsi:type="dcterms:W3CDTF">2021-12-03T19:23:45Z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0x01010049202B4B3BCB6A438EBAF91DE4B6F890</vt:lpwstr>
  </property>
  <property fmtid="{D5CDD505-2E9C-101B-9397-08002B2CF9AE}" pid="3" name="_AdHocReviewCycleID">
    <vt:i4>1197681395</vt:i4>
  </property>
  <property fmtid="{D5CDD505-2E9C-101B-9397-08002B2CF9AE}" pid="4" name="_NewReviewCycle">
    <vt:lpwstr/>
  </property>
  <property fmtid="{D5CDD505-2E9C-101B-9397-08002B2CF9AE}" pid="5" name="_EmailSubject">
    <vt:lpwstr>RFP sample product: PowerPoint</vt:lpwstr>
  </property>
  <property fmtid="{D5CDD505-2E9C-101B-9397-08002B2CF9AE}" pid="6" name="_AuthorEmail">
    <vt:lpwstr>Melissa.Tremblay@csps-efpc.gc.ca</vt:lpwstr>
  </property>
  <property fmtid="{D5CDD505-2E9C-101B-9397-08002B2CF9AE}" pid="7" name="_AuthorEmailDisplayName">
    <vt:lpwstr>Melissa Tremblay</vt:lpwstr>
  </property>
  <property fmtid="{D5CDD505-2E9C-101B-9397-08002B2CF9AE}" pid="8" name="_dlc_DocIdItemGuid">
    <vt:lpwstr>362d8633-60ba-4a47-b9fe-4eb8e1b8bc02</vt:lpwstr>
  </property>
</Properties>
</file>