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nwq" initials="a" lastIdx="8" clrIdx="0">
    <p:extLst>
      <p:ext uri="{19B8F6BF-5375-455C-9EA6-DF929625EA0E}">
        <p15:presenceInfo xmlns:p15="http://schemas.microsoft.com/office/powerpoint/2012/main" userId="andrewnwq"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6T00:25:59.266"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6T01:05:50.365" idx="6">
    <p:pos x="10" y="10"/>
    <p:text>Blink Outdoor HD Camera has the highest sales in total of $41,582.
Reason:
a)Rise in burglaries over the pandemic period due to unemployment or being retrenched. Camera provides security and vision to house owners both indoor and outdoor.
b)Product is cheaper than its competitor averaging $46 with customes opting to buy more than 1.
c)compatibility with Alexa
d)high camera resolution
Apple ipad comes in 2nd (128gb)-$32,784
Reason:
a)Consumers perfer 128GB over the 32 GB as the is no external memory.Hence consumers opt for a higher memory.
b)Featuring new Bionic A12 chip 
c)Better camera and Retina display</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26T01:49:39.805" idx="8">
    <p:pos x="10" y="10"/>
    <p:text>From the graph , we are able to determine than both Blink Outdoor wireless and 2020 Apple Macbook Pro 256gb has a high price range.
Retailers are able to utilize this data to set the prices on the products by comparing the prices the consumers are willing to pay.</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26T01:14:58.517" idx="7">
    <p:pos x="10" y="10"/>
    <p:text>How to increase frequency
a)Extending coupons
b)Thank you email after purchase
c)Discounts</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B875-EB53-4971-A2AD-B68A5F70F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13425023-2382-4B27-9985-3E4A4338B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0ABFBC56-9E59-4BCA-93EE-2B816EA79B92}"/>
              </a:ext>
            </a:extLst>
          </p:cNvPr>
          <p:cNvSpPr>
            <a:spLocks noGrp="1"/>
          </p:cNvSpPr>
          <p:nvPr>
            <p:ph type="dt" sz="half" idx="10"/>
          </p:nvPr>
        </p:nvSpPr>
        <p:spPr/>
        <p:txBody>
          <a:bodyPr/>
          <a:lstStyle/>
          <a:p>
            <a:fld id="{EA0C0817-A112-4847-8014-A94B7D2A4EA3}" type="datetime1">
              <a:rPr lang="en-US" smtClean="0"/>
              <a:t>9/26/2021</a:t>
            </a:fld>
            <a:endParaRPr lang="en-US" dirty="0"/>
          </a:p>
        </p:txBody>
      </p:sp>
      <p:sp>
        <p:nvSpPr>
          <p:cNvPr id="5" name="Footer Placeholder 4">
            <a:extLst>
              <a:ext uri="{FF2B5EF4-FFF2-40B4-BE49-F238E27FC236}">
                <a16:creationId xmlns:a16="http://schemas.microsoft.com/office/drawing/2014/main" id="{7425045F-BFB4-4D46-8678-C0A8275BDF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652FB3-D900-4231-AAB5-C170EF81FA8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6457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F304-625A-4A28-8F1F-FE97541CC05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1CE60C3-FEC8-40F2-ABDF-C7D2A4DFD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E165612-D976-412A-9AFC-4C46C7312CFF}"/>
              </a:ext>
            </a:extLst>
          </p:cNvPr>
          <p:cNvSpPr>
            <a:spLocks noGrp="1"/>
          </p:cNvSpPr>
          <p:nvPr>
            <p:ph type="dt" sz="half" idx="10"/>
          </p:nvPr>
        </p:nvSpPr>
        <p:spPr/>
        <p:txBody>
          <a:bodyPr/>
          <a:lstStyle/>
          <a:p>
            <a:fld id="{134F40B7-36AB-4376-BE14-EF7004D79BB9}" type="datetime1">
              <a:rPr lang="en-US" smtClean="0"/>
              <a:t>9/26/2021</a:t>
            </a:fld>
            <a:endParaRPr lang="en-US"/>
          </a:p>
        </p:txBody>
      </p:sp>
      <p:sp>
        <p:nvSpPr>
          <p:cNvPr id="5" name="Footer Placeholder 4">
            <a:extLst>
              <a:ext uri="{FF2B5EF4-FFF2-40B4-BE49-F238E27FC236}">
                <a16:creationId xmlns:a16="http://schemas.microsoft.com/office/drawing/2014/main" id="{5C41297E-A310-4FDE-9A15-A8B5A7D17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4F86D-3438-4792-B1E1-5FD43682FE3F}"/>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5980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A6B2B-6423-4BBA-9C09-2A200D093C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CEFE3B4-6AC2-4117-9787-7AEA52138C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047E267-2BD9-4C51-8B79-7D80349BACDE}"/>
              </a:ext>
            </a:extLst>
          </p:cNvPr>
          <p:cNvSpPr>
            <a:spLocks noGrp="1"/>
          </p:cNvSpPr>
          <p:nvPr>
            <p:ph type="dt" sz="half" idx="10"/>
          </p:nvPr>
        </p:nvSpPr>
        <p:spPr/>
        <p:txBody>
          <a:bodyPr/>
          <a:lstStyle/>
          <a:p>
            <a:fld id="{FF87CAB8-DCAE-46A5-AADA-B3FAD11A54E0}" type="datetime1">
              <a:rPr lang="en-US" smtClean="0"/>
              <a:t>9/26/2021</a:t>
            </a:fld>
            <a:endParaRPr lang="en-US"/>
          </a:p>
        </p:txBody>
      </p:sp>
      <p:sp>
        <p:nvSpPr>
          <p:cNvPr id="5" name="Footer Placeholder 4">
            <a:extLst>
              <a:ext uri="{FF2B5EF4-FFF2-40B4-BE49-F238E27FC236}">
                <a16:creationId xmlns:a16="http://schemas.microsoft.com/office/drawing/2014/main" id="{1C33499A-449C-4484-9537-88419FD44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5DD72-C58D-4E13-801A-AF627BB39A1D}"/>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0180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CD7C-2B63-4723-9C7F-47E5792669E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87701C4-B681-43C3-A13F-93D5F357D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8A87B42-26C5-4665-B02A-6DCDE5932CD0}"/>
              </a:ext>
            </a:extLst>
          </p:cNvPr>
          <p:cNvSpPr>
            <a:spLocks noGrp="1"/>
          </p:cNvSpPr>
          <p:nvPr>
            <p:ph type="dt" sz="half" idx="10"/>
          </p:nvPr>
        </p:nvSpPr>
        <p:spPr/>
        <p:txBody>
          <a:bodyPr/>
          <a:lstStyle/>
          <a:p>
            <a:fld id="{7332B432-ACDA-4023-A761-2BAB76577B62}" type="datetime1">
              <a:rPr lang="en-US" smtClean="0"/>
              <a:t>9/26/2021</a:t>
            </a:fld>
            <a:endParaRPr lang="en-US"/>
          </a:p>
        </p:txBody>
      </p:sp>
      <p:sp>
        <p:nvSpPr>
          <p:cNvPr id="5" name="Footer Placeholder 4">
            <a:extLst>
              <a:ext uri="{FF2B5EF4-FFF2-40B4-BE49-F238E27FC236}">
                <a16:creationId xmlns:a16="http://schemas.microsoft.com/office/drawing/2014/main" id="{756EE930-DBF9-48DF-AEB2-C3F8D0FB4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C8524-F726-453B-AF95-76B44737E039}"/>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74153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5BF7-B526-4DD9-8A93-588BBF769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CDC31FF-C73F-45DC-A782-EF7916E12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2066ED-D31F-4B33-A7F4-AC0DD37BA3E3}"/>
              </a:ext>
            </a:extLst>
          </p:cNvPr>
          <p:cNvSpPr>
            <a:spLocks noGrp="1"/>
          </p:cNvSpPr>
          <p:nvPr>
            <p:ph type="dt" sz="half" idx="10"/>
          </p:nvPr>
        </p:nvSpPr>
        <p:spPr/>
        <p:txBody>
          <a:bodyPr/>
          <a:lstStyle/>
          <a:p>
            <a:fld id="{D9C646AA-F36E-4540-911D-FFFC0A0EF24A}" type="datetime1">
              <a:rPr lang="en-US" smtClean="0"/>
              <a:t>9/26/2021</a:t>
            </a:fld>
            <a:endParaRPr lang="en-US" dirty="0"/>
          </a:p>
        </p:txBody>
      </p:sp>
      <p:sp>
        <p:nvSpPr>
          <p:cNvPr id="5" name="Footer Placeholder 4">
            <a:extLst>
              <a:ext uri="{FF2B5EF4-FFF2-40B4-BE49-F238E27FC236}">
                <a16:creationId xmlns:a16="http://schemas.microsoft.com/office/drawing/2014/main" id="{B01B42DC-A22A-4677-BBC1-99B280BCD3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B55B8B-A341-42CD-97A3-C9377F13966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7301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F08E-FAE7-45C7-A020-A9E6444C523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638FB72-3A39-4466-A24D-F8EA59DEA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73EEA997-EB9F-4F2A-A964-72E83DF8E0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F933C64-0960-4654-8A43-83FDE7BE5034}"/>
              </a:ext>
            </a:extLst>
          </p:cNvPr>
          <p:cNvSpPr>
            <a:spLocks noGrp="1"/>
          </p:cNvSpPr>
          <p:nvPr>
            <p:ph type="dt" sz="half" idx="10"/>
          </p:nvPr>
        </p:nvSpPr>
        <p:spPr/>
        <p:txBody>
          <a:bodyPr/>
          <a:lstStyle/>
          <a:p>
            <a:fld id="{69186D26-FA5F-4637-B602-B7C2DC34CFD4}" type="datetime1">
              <a:rPr lang="en-US" smtClean="0"/>
              <a:t>9/26/2021</a:t>
            </a:fld>
            <a:endParaRPr lang="en-US"/>
          </a:p>
        </p:txBody>
      </p:sp>
      <p:sp>
        <p:nvSpPr>
          <p:cNvPr id="6" name="Footer Placeholder 5">
            <a:extLst>
              <a:ext uri="{FF2B5EF4-FFF2-40B4-BE49-F238E27FC236}">
                <a16:creationId xmlns:a16="http://schemas.microsoft.com/office/drawing/2014/main" id="{1838D5EA-294A-4F11-9D10-95FAE9D45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739A1-8303-40E6-801C-077FDD073690}"/>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0590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FCD3-B239-4B39-AE05-5EE0A36E3BF6}"/>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497147C-704A-47F2-908C-CEADC99FA3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72CD0-F93D-4428-A73B-AC4B904ABA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8690CADA-FE1D-4FB1-A009-7C8B8D844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AF1E9-6541-4455-9F28-04BB8DE2C2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897A6793-7392-45FC-83B9-3406F4E451DA}"/>
              </a:ext>
            </a:extLst>
          </p:cNvPr>
          <p:cNvSpPr>
            <a:spLocks noGrp="1"/>
          </p:cNvSpPr>
          <p:nvPr>
            <p:ph type="dt" sz="half" idx="10"/>
          </p:nvPr>
        </p:nvSpPr>
        <p:spPr/>
        <p:txBody>
          <a:bodyPr/>
          <a:lstStyle/>
          <a:p>
            <a:fld id="{8A7F15D8-96D1-4781-BC50-CA8A088B2FE4}" type="datetime1">
              <a:rPr lang="en-US" smtClean="0"/>
              <a:t>9/26/2021</a:t>
            </a:fld>
            <a:endParaRPr lang="en-US"/>
          </a:p>
        </p:txBody>
      </p:sp>
      <p:sp>
        <p:nvSpPr>
          <p:cNvPr id="8" name="Footer Placeholder 7">
            <a:extLst>
              <a:ext uri="{FF2B5EF4-FFF2-40B4-BE49-F238E27FC236}">
                <a16:creationId xmlns:a16="http://schemas.microsoft.com/office/drawing/2014/main" id="{EC689CB4-BEAF-449D-8AED-4935F12D0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B11C8A-7AD1-4FAF-B76D-D4568372169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441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0EC6-5E71-4393-927B-E936235B2B37}"/>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77F18A8-3D10-46B4-8469-BFEE3EAD6670}"/>
              </a:ext>
            </a:extLst>
          </p:cNvPr>
          <p:cNvSpPr>
            <a:spLocks noGrp="1"/>
          </p:cNvSpPr>
          <p:nvPr>
            <p:ph type="dt" sz="half" idx="10"/>
          </p:nvPr>
        </p:nvSpPr>
        <p:spPr/>
        <p:txBody>
          <a:bodyPr/>
          <a:lstStyle/>
          <a:p>
            <a:fld id="{F9A96C99-B8F8-4528-BD05-0E16E943DC09}" type="datetime1">
              <a:rPr lang="en-US" smtClean="0"/>
              <a:t>9/26/2021</a:t>
            </a:fld>
            <a:endParaRPr lang="en-US"/>
          </a:p>
        </p:txBody>
      </p:sp>
      <p:sp>
        <p:nvSpPr>
          <p:cNvPr id="4" name="Footer Placeholder 3">
            <a:extLst>
              <a:ext uri="{FF2B5EF4-FFF2-40B4-BE49-F238E27FC236}">
                <a16:creationId xmlns:a16="http://schemas.microsoft.com/office/drawing/2014/main" id="{36ED8495-E29B-4B44-A24E-AF1BA5B1F9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9AA01D-07AB-4EB0-8B18-E27A7862E009}"/>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892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3EE5B-82EF-4EEB-9BBC-D270855E1FAA}"/>
              </a:ext>
            </a:extLst>
          </p:cNvPr>
          <p:cNvSpPr>
            <a:spLocks noGrp="1"/>
          </p:cNvSpPr>
          <p:nvPr>
            <p:ph type="dt" sz="half" idx="10"/>
          </p:nvPr>
        </p:nvSpPr>
        <p:spPr/>
        <p:txBody>
          <a:bodyPr/>
          <a:lstStyle/>
          <a:p>
            <a:fld id="{03636942-C211-4B28-8DBD-C953E00AF71B}" type="datetime1">
              <a:rPr lang="en-US" smtClean="0"/>
              <a:t>9/26/2021</a:t>
            </a:fld>
            <a:endParaRPr lang="en-US"/>
          </a:p>
        </p:txBody>
      </p:sp>
      <p:sp>
        <p:nvSpPr>
          <p:cNvPr id="3" name="Footer Placeholder 2">
            <a:extLst>
              <a:ext uri="{FF2B5EF4-FFF2-40B4-BE49-F238E27FC236}">
                <a16:creationId xmlns:a16="http://schemas.microsoft.com/office/drawing/2014/main" id="{2FCD4751-0AC7-400D-BC5B-69F55B8E2E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1C7285-9A8E-4328-9200-555BB0F3BF4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6580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9C1D-DDAA-4B6F-B27A-ABB1F173C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B85B4C5-29D8-4076-8145-80C303076C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62E68B7-770A-44CE-B825-CC1A62BA3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B9CD1-C223-4AA9-91FB-FDF2503887C4}"/>
              </a:ext>
            </a:extLst>
          </p:cNvPr>
          <p:cNvSpPr>
            <a:spLocks noGrp="1"/>
          </p:cNvSpPr>
          <p:nvPr>
            <p:ph type="dt" sz="half" idx="10"/>
          </p:nvPr>
        </p:nvSpPr>
        <p:spPr/>
        <p:txBody>
          <a:bodyPr/>
          <a:lstStyle/>
          <a:p>
            <a:fld id="{7E8D12A6-918A-48BD-8CB9-CA713993B0EA}" type="datetime1">
              <a:rPr lang="en-US" smtClean="0"/>
              <a:t>9/26/2021</a:t>
            </a:fld>
            <a:endParaRPr lang="en-US"/>
          </a:p>
        </p:txBody>
      </p:sp>
      <p:sp>
        <p:nvSpPr>
          <p:cNvPr id="6" name="Footer Placeholder 5">
            <a:extLst>
              <a:ext uri="{FF2B5EF4-FFF2-40B4-BE49-F238E27FC236}">
                <a16:creationId xmlns:a16="http://schemas.microsoft.com/office/drawing/2014/main" id="{363D69D2-EBED-49C1-9615-6AE79C8E4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7094F-DCDF-48A3-AA40-18284722A5B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3587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7795-E61A-43D2-A55D-6BE9DD681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34C807E-0E60-4706-A804-2ECEC8923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4E953807-59C1-457F-8D34-99CE1907A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2E568-2729-4C85-B7D6-6BAA0397BCB3}"/>
              </a:ext>
            </a:extLst>
          </p:cNvPr>
          <p:cNvSpPr>
            <a:spLocks noGrp="1"/>
          </p:cNvSpPr>
          <p:nvPr>
            <p:ph type="dt" sz="half" idx="10"/>
          </p:nvPr>
        </p:nvSpPr>
        <p:spPr/>
        <p:txBody>
          <a:bodyPr/>
          <a:lstStyle/>
          <a:p>
            <a:fld id="{E778CE86-875F-4587-BCF6-FA054AFC0D53}" type="datetime1">
              <a:rPr lang="en-US" smtClean="0"/>
              <a:pPr/>
              <a:t>9/26/2021</a:t>
            </a:fld>
            <a:endParaRPr lang="en-US" dirty="0"/>
          </a:p>
        </p:txBody>
      </p:sp>
      <p:sp>
        <p:nvSpPr>
          <p:cNvPr id="6" name="Footer Placeholder 5">
            <a:extLst>
              <a:ext uri="{FF2B5EF4-FFF2-40B4-BE49-F238E27FC236}">
                <a16:creationId xmlns:a16="http://schemas.microsoft.com/office/drawing/2014/main" id="{50E4456D-F682-4A8B-B373-40A29A6EB47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8E05C344-81EC-4F45-9422-261BF0911156}"/>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2942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383A6B-1B44-44D0-BD7A-A3A103B48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A3025BF-D400-4EB9-956B-0BB96CA0E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C4BB5A9-A7FE-4FC5-AC76-DC7B04883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9/26/2021</a:t>
            </a:fld>
            <a:endParaRPr lang="en-US"/>
          </a:p>
        </p:txBody>
      </p:sp>
      <p:sp>
        <p:nvSpPr>
          <p:cNvPr id="5" name="Footer Placeholder 4">
            <a:extLst>
              <a:ext uri="{FF2B5EF4-FFF2-40B4-BE49-F238E27FC236}">
                <a16:creationId xmlns:a16="http://schemas.microsoft.com/office/drawing/2014/main" id="{FB91C4A7-1C31-4AB1-80C8-670C95B83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CA2EC3F-CD3C-4224-8976-FD0C0FE047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347320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Colorful 3D rendering of triangles">
            <a:extLst>
              <a:ext uri="{FF2B5EF4-FFF2-40B4-BE49-F238E27FC236}">
                <a16:creationId xmlns:a16="http://schemas.microsoft.com/office/drawing/2014/main" id="{BEB7E177-12C0-44BC-B3C9-9B79569C8B63}"/>
              </a:ext>
            </a:extLst>
          </p:cNvPr>
          <p:cNvPicPr>
            <a:picLocks noChangeAspect="1"/>
          </p:cNvPicPr>
          <p:nvPr/>
        </p:nvPicPr>
        <p:blipFill rotWithShape="1">
          <a:blip r:embed="rId2"/>
          <a:srcRect t="13444" b="2286"/>
          <a:stretch/>
        </p:blipFill>
        <p:spPr>
          <a:xfrm>
            <a:off x="-44861" y="10"/>
            <a:ext cx="12191979" cy="6857990"/>
          </a:xfrm>
          <a:prstGeom prst="rect">
            <a:avLst/>
          </a:prstGeom>
        </p:spPr>
      </p:pic>
      <p:sp>
        <p:nvSpPr>
          <p:cNvPr id="2" name="Title 1">
            <a:extLst>
              <a:ext uri="{FF2B5EF4-FFF2-40B4-BE49-F238E27FC236}">
                <a16:creationId xmlns:a16="http://schemas.microsoft.com/office/drawing/2014/main" id="{C7E152DA-B26A-491F-9C34-6D5C3F338608}"/>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latin typeface="Arial Black" panose="020B0A04020102020204" pitchFamily="34" charset="0"/>
              </a:rPr>
              <a:t>AMAZON’S ELECTRONIC PRODUCT ANALYSIS</a:t>
            </a:r>
            <a:endParaRPr lang="en-MY" sz="4400" dirty="0">
              <a:solidFill>
                <a:schemeClr val="tx1"/>
              </a:solidFill>
              <a:latin typeface="Arial Black" panose="020B0A04020102020204" pitchFamily="34" charset="0"/>
            </a:endParaRPr>
          </a:p>
        </p:txBody>
      </p:sp>
      <p:sp>
        <p:nvSpPr>
          <p:cNvPr id="3" name="Subtitle 2">
            <a:extLst>
              <a:ext uri="{FF2B5EF4-FFF2-40B4-BE49-F238E27FC236}">
                <a16:creationId xmlns:a16="http://schemas.microsoft.com/office/drawing/2014/main" id="{98D9B23E-2B6C-440B-99B4-0AD7DB1409E3}"/>
              </a:ext>
            </a:extLst>
          </p:cNvPr>
          <p:cNvSpPr>
            <a:spLocks noGrp="1"/>
          </p:cNvSpPr>
          <p:nvPr>
            <p:ph type="subTitle" idx="1"/>
          </p:nvPr>
        </p:nvSpPr>
        <p:spPr>
          <a:xfrm>
            <a:off x="1276054" y="4271360"/>
            <a:ext cx="4775075" cy="559656"/>
          </a:xfrm>
        </p:spPr>
        <p:txBody>
          <a:bodyPr>
            <a:normAutofit/>
          </a:bodyPr>
          <a:lstStyle/>
          <a:p>
            <a:r>
              <a:rPr lang="en-US" dirty="0">
                <a:solidFill>
                  <a:schemeClr val="tx1"/>
                </a:solidFill>
                <a:latin typeface="Arial Black" panose="020B0A04020102020204" pitchFamily="34" charset="0"/>
              </a:rPr>
              <a:t>ANDREW NG (2021)</a:t>
            </a:r>
            <a:endParaRPr lang="en-MY" dirty="0">
              <a:solidFill>
                <a:schemeClr val="tx1"/>
              </a:solidFill>
              <a:latin typeface="Arial Black" panose="020B0A04020102020204" pitchFamily="34" charset="0"/>
            </a:endParaRPr>
          </a:p>
        </p:txBody>
      </p:sp>
      <p:pic>
        <p:nvPicPr>
          <p:cNvPr id="6" name="Picture 5" descr="Logo&#10;&#10;Description automatically generated">
            <a:extLst>
              <a:ext uri="{FF2B5EF4-FFF2-40B4-BE49-F238E27FC236}">
                <a16:creationId xmlns:a16="http://schemas.microsoft.com/office/drawing/2014/main" id="{C2A029C3-5D72-43A3-83C3-56228A5C3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234" y="1919033"/>
            <a:ext cx="3887647" cy="2911983"/>
          </a:xfrm>
          <a:prstGeom prst="rect">
            <a:avLst/>
          </a:prstGeom>
        </p:spPr>
      </p:pic>
    </p:spTree>
    <p:extLst>
      <p:ext uri="{BB962C8B-B14F-4D97-AF65-F5344CB8AC3E}">
        <p14:creationId xmlns:p14="http://schemas.microsoft.com/office/powerpoint/2010/main" val="2094001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8FEA8-2653-499C-B1C5-EA0227C3FA22}"/>
              </a:ext>
            </a:extLst>
          </p:cNvPr>
          <p:cNvSpPr>
            <a:spLocks noGrp="1"/>
          </p:cNvSpPr>
          <p:nvPr>
            <p:ph idx="1"/>
          </p:nvPr>
        </p:nvSpPr>
        <p:spPr>
          <a:xfrm>
            <a:off x="569752" y="886058"/>
            <a:ext cx="10515600" cy="4351338"/>
          </a:xfrm>
        </p:spPr>
        <p:txBody>
          <a:bodyPr>
            <a:normAutofit/>
          </a:bodyPr>
          <a:lstStyle/>
          <a:p>
            <a:pPr marL="0" indent="0">
              <a:buNone/>
            </a:pPr>
            <a:r>
              <a:rPr lang="en-US" dirty="0"/>
              <a:t>Dear readers,</a:t>
            </a:r>
          </a:p>
          <a:p>
            <a:pPr marL="0" indent="0">
              <a:buNone/>
            </a:pPr>
            <a:r>
              <a:rPr lang="en-MY" dirty="0"/>
              <a:t>Kindly refer to my comment section for further explanation on my analysis on each slide.</a:t>
            </a:r>
          </a:p>
          <a:p>
            <a:pPr marL="0" indent="0">
              <a:buNone/>
            </a:pPr>
            <a:endParaRPr lang="en-US" dirty="0"/>
          </a:p>
          <a:p>
            <a:pPr marL="0" indent="0">
              <a:buNone/>
            </a:pPr>
            <a:r>
              <a:rPr lang="en-US" dirty="0"/>
              <a:t>Thanks for reading &amp; hope you enjoy this analysis created by me.</a:t>
            </a:r>
          </a:p>
          <a:p>
            <a:pPr marL="0" indent="0">
              <a:buNone/>
            </a:pPr>
            <a:endParaRPr lang="en-US" dirty="0"/>
          </a:p>
          <a:p>
            <a:pPr marL="0" indent="0">
              <a:buNone/>
            </a:pPr>
            <a:r>
              <a:rPr lang="en-US" dirty="0"/>
              <a:t>Best regards,</a:t>
            </a:r>
          </a:p>
          <a:p>
            <a:pPr marL="0" indent="0">
              <a:buNone/>
            </a:pPr>
            <a:r>
              <a:rPr lang="en-US" dirty="0"/>
              <a:t>Andrew Ng</a:t>
            </a:r>
          </a:p>
        </p:txBody>
      </p:sp>
    </p:spTree>
    <p:extLst>
      <p:ext uri="{BB962C8B-B14F-4D97-AF65-F5344CB8AC3E}">
        <p14:creationId xmlns:p14="http://schemas.microsoft.com/office/powerpoint/2010/main" val="40617173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7" name="Freeform: Shape 1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Content Placeholder 9">
            <a:extLst>
              <a:ext uri="{FF2B5EF4-FFF2-40B4-BE49-F238E27FC236}">
                <a16:creationId xmlns:a16="http://schemas.microsoft.com/office/drawing/2014/main" id="{E5DA659F-E016-4277-AB06-B73E0278FC0F}"/>
              </a:ext>
            </a:extLst>
          </p:cNvPr>
          <p:cNvSpPr>
            <a:spLocks noGrp="1"/>
          </p:cNvSpPr>
          <p:nvPr>
            <p:ph idx="1"/>
          </p:nvPr>
        </p:nvSpPr>
        <p:spPr>
          <a:xfrm>
            <a:off x="475802" y="130629"/>
            <a:ext cx="3384000" cy="3844800"/>
          </a:xfrm>
        </p:spPr>
        <p:txBody>
          <a:bodyPr>
            <a:normAutofit/>
          </a:bodyPr>
          <a:lstStyle/>
          <a:p>
            <a:pPr marL="0" indent="0">
              <a:buNone/>
            </a:pPr>
            <a:r>
              <a:rPr lang="en-US" sz="2000" dirty="0">
                <a:solidFill>
                  <a:schemeClr val="bg1">
                    <a:alpha val="60000"/>
                  </a:schemeClr>
                </a:solidFill>
                <a:latin typeface="Arial Black" panose="020B0A04020102020204" pitchFamily="34" charset="0"/>
              </a:rPr>
              <a:t>Data Overview</a:t>
            </a:r>
          </a:p>
          <a:p>
            <a:r>
              <a:rPr lang="en-US" sz="2000" dirty="0">
                <a:solidFill>
                  <a:schemeClr val="bg1">
                    <a:alpha val="60000"/>
                  </a:schemeClr>
                </a:solidFill>
                <a:latin typeface="Arial Black" panose="020B0A04020102020204" pitchFamily="34" charset="0"/>
              </a:rPr>
              <a:t>Top 10 electronic products sold via Amazon</a:t>
            </a:r>
          </a:p>
          <a:p>
            <a:r>
              <a:rPr lang="en-US" sz="2000" dirty="0">
                <a:solidFill>
                  <a:schemeClr val="bg1">
                    <a:alpha val="60000"/>
                  </a:schemeClr>
                </a:solidFill>
                <a:latin typeface="Arial Black" panose="020B0A04020102020204" pitchFamily="34" charset="0"/>
              </a:rPr>
              <a:t>Search queries are limited to Amazon US only</a:t>
            </a:r>
          </a:p>
          <a:p>
            <a:r>
              <a:rPr lang="en-US" sz="2000" dirty="0">
                <a:solidFill>
                  <a:schemeClr val="bg1">
                    <a:alpha val="60000"/>
                  </a:schemeClr>
                </a:solidFill>
                <a:latin typeface="Arial Black" panose="020B0A04020102020204" pitchFamily="34" charset="0"/>
              </a:rPr>
              <a:t>Data from Feb 2021 to Jul 2021</a:t>
            </a:r>
          </a:p>
          <a:p>
            <a:endParaRPr lang="en-US" sz="2000" dirty="0">
              <a:solidFill>
                <a:schemeClr val="bg1">
                  <a:alpha val="60000"/>
                </a:schemeClr>
              </a:solidFill>
            </a:endParaRPr>
          </a:p>
          <a:p>
            <a:endParaRPr lang="en-US" sz="2000" dirty="0">
              <a:solidFill>
                <a:schemeClr val="bg1">
                  <a:alpha val="60000"/>
                </a:schemeClr>
              </a:solidFill>
            </a:endParaRPr>
          </a:p>
          <a:p>
            <a:endParaRPr lang="en-US" sz="2000" dirty="0">
              <a:solidFill>
                <a:schemeClr val="bg1">
                  <a:alpha val="60000"/>
                </a:schemeClr>
              </a:solidFill>
            </a:endParaRPr>
          </a:p>
        </p:txBody>
      </p:sp>
      <p:pic>
        <p:nvPicPr>
          <p:cNvPr id="6" name="slide2" descr="Dashboard 1">
            <a:extLst>
              <a:ext uri="{FF2B5EF4-FFF2-40B4-BE49-F238E27FC236}">
                <a16:creationId xmlns:a16="http://schemas.microsoft.com/office/drawing/2014/main" id="{65565F9A-5343-4190-8D03-741FBBE0D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749" y="196187"/>
            <a:ext cx="5476048" cy="5934613"/>
          </a:xfrm>
          <a:prstGeom prst="rect">
            <a:avLst/>
          </a:prstGeom>
        </p:spPr>
      </p:pic>
      <p:pic>
        <p:nvPicPr>
          <p:cNvPr id="8" name="Picture 7" descr="Graphical user interface&#10;&#10;Description automatically generated with medium confidence">
            <a:extLst>
              <a:ext uri="{FF2B5EF4-FFF2-40B4-BE49-F238E27FC236}">
                <a16:creationId xmlns:a16="http://schemas.microsoft.com/office/drawing/2014/main" id="{5E36BFB7-BBED-4DAE-8109-6784E5B5E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28" y="3657599"/>
            <a:ext cx="2714625" cy="2714625"/>
          </a:xfrm>
          <a:prstGeom prst="rect">
            <a:avLst/>
          </a:prstGeom>
        </p:spPr>
      </p:pic>
    </p:spTree>
    <p:extLst>
      <p:ext uri="{BB962C8B-B14F-4D97-AF65-F5344CB8AC3E}">
        <p14:creationId xmlns:p14="http://schemas.microsoft.com/office/powerpoint/2010/main" val="72902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9FB50F9-5A03-4054-AA0F-1DCDF9270B35}"/>
              </a:ext>
            </a:extLst>
          </p:cNvPr>
          <p:cNvSpPr>
            <a:spLocks noGrp="1"/>
          </p:cNvSpPr>
          <p:nvPr>
            <p:ph idx="1"/>
          </p:nvPr>
        </p:nvSpPr>
        <p:spPr>
          <a:xfrm>
            <a:off x="118617" y="942131"/>
            <a:ext cx="3599943" cy="327870"/>
          </a:xfrm>
        </p:spPr>
        <p:txBody>
          <a:bodyPr>
            <a:normAutofit lnSpcReduction="10000"/>
          </a:bodyPr>
          <a:lstStyle/>
          <a:p>
            <a:r>
              <a:rPr lang="en-US" sz="1800" dirty="0">
                <a:solidFill>
                  <a:schemeClr val="tx2"/>
                </a:solidFill>
              </a:rPr>
              <a:t>Pay range =Max Price – Min price</a:t>
            </a:r>
            <a:endParaRPr lang="en-MY" sz="18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slide2" descr="Sheet 1">
            <a:extLst>
              <a:ext uri="{FF2B5EF4-FFF2-40B4-BE49-F238E27FC236}">
                <a16:creationId xmlns:a16="http://schemas.microsoft.com/office/drawing/2014/main" id="{52507040-0482-4CDA-9D5C-4723A6E33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0086" y="42354"/>
            <a:ext cx="7903297" cy="6858000"/>
          </a:xfrm>
          <a:prstGeom prst="rect">
            <a:avLst/>
          </a:prstGeom>
        </p:spPr>
      </p:pic>
    </p:spTree>
    <p:extLst>
      <p:ext uri="{BB962C8B-B14F-4D97-AF65-F5344CB8AC3E}">
        <p14:creationId xmlns:p14="http://schemas.microsoft.com/office/powerpoint/2010/main" val="428415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5" name="Freeform: Shape 14">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3">
            <a:extLst>
              <a:ext uri="{FF2B5EF4-FFF2-40B4-BE49-F238E27FC236}">
                <a16:creationId xmlns:a16="http://schemas.microsoft.com/office/drawing/2014/main" id="{F9BC00EF-D41A-43A1-B66D-23D2E034A9C0}"/>
              </a:ext>
            </a:extLst>
          </p:cNvPr>
          <p:cNvSpPr>
            <a:spLocks noGrp="1"/>
          </p:cNvSpPr>
          <p:nvPr>
            <p:ph type="ctrTitle"/>
          </p:nvPr>
        </p:nvSpPr>
        <p:spPr>
          <a:xfrm>
            <a:off x="666749" y="1730822"/>
            <a:ext cx="2728175" cy="1381871"/>
          </a:xfrm>
        </p:spPr>
        <p:txBody>
          <a:bodyPr>
            <a:normAutofit fontScale="90000"/>
          </a:bodyPr>
          <a:lstStyle/>
          <a:p>
            <a:r>
              <a:rPr lang="en-US" sz="5200" dirty="0">
                <a:solidFill>
                  <a:schemeClr val="tx2"/>
                </a:solidFill>
              </a:rPr>
              <a:t>Category</a:t>
            </a:r>
            <a:br>
              <a:rPr lang="en-US" sz="5200" dirty="0">
                <a:solidFill>
                  <a:schemeClr val="tx2"/>
                </a:solidFill>
              </a:rPr>
            </a:br>
            <a:r>
              <a:rPr lang="en-US" sz="5200" dirty="0">
                <a:solidFill>
                  <a:schemeClr val="tx2"/>
                </a:solidFill>
              </a:rPr>
              <a:t>Spend</a:t>
            </a:r>
            <a:endParaRPr lang="en-MY" sz="5200" dirty="0">
              <a:solidFill>
                <a:schemeClr val="tx2"/>
              </a:solidFill>
            </a:endParaRPr>
          </a:p>
        </p:txBody>
      </p:sp>
      <p:sp>
        <p:nvSpPr>
          <p:cNvPr id="5" name="Subtitle 4">
            <a:extLst>
              <a:ext uri="{FF2B5EF4-FFF2-40B4-BE49-F238E27FC236}">
                <a16:creationId xmlns:a16="http://schemas.microsoft.com/office/drawing/2014/main" id="{126BCF4C-3907-4D78-8771-879F8BA9C4A5}"/>
              </a:ext>
            </a:extLst>
          </p:cNvPr>
          <p:cNvSpPr>
            <a:spLocks noGrp="1"/>
          </p:cNvSpPr>
          <p:nvPr>
            <p:ph type="subTitle" idx="1"/>
          </p:nvPr>
        </p:nvSpPr>
        <p:spPr>
          <a:xfrm>
            <a:off x="6853712" y="2269677"/>
            <a:ext cx="1823300" cy="682079"/>
          </a:xfrm>
        </p:spPr>
        <p:txBody>
          <a:bodyPr>
            <a:normAutofit fontScale="92500" lnSpcReduction="10000"/>
          </a:bodyPr>
          <a:lstStyle/>
          <a:p>
            <a:r>
              <a:rPr lang="en-US" dirty="0">
                <a:solidFill>
                  <a:schemeClr val="tx2"/>
                </a:solidFill>
              </a:rPr>
              <a:t>AVERAGE PRICE</a:t>
            </a:r>
            <a:endParaRPr lang="en-MY" dirty="0">
              <a:solidFill>
                <a:schemeClr val="tx2"/>
              </a:solidFill>
            </a:endParaRPr>
          </a:p>
        </p:txBody>
      </p:sp>
      <p:sp>
        <p:nvSpPr>
          <p:cNvPr id="22" name="Subtitle 4">
            <a:extLst>
              <a:ext uri="{FF2B5EF4-FFF2-40B4-BE49-F238E27FC236}">
                <a16:creationId xmlns:a16="http://schemas.microsoft.com/office/drawing/2014/main" id="{52635955-1C10-4620-9B73-CB786DDCDCF0}"/>
              </a:ext>
            </a:extLst>
          </p:cNvPr>
          <p:cNvSpPr txBox="1">
            <a:spLocks/>
          </p:cNvSpPr>
          <p:nvPr/>
        </p:nvSpPr>
        <p:spPr>
          <a:xfrm>
            <a:off x="4393759" y="2269677"/>
            <a:ext cx="1823300"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2"/>
                </a:solidFill>
              </a:rPr>
              <a:t>FREQUENCY</a:t>
            </a:r>
            <a:endParaRPr lang="en-MY" dirty="0">
              <a:solidFill>
                <a:schemeClr val="tx2"/>
              </a:solidFill>
            </a:endParaRPr>
          </a:p>
        </p:txBody>
      </p:sp>
      <p:sp>
        <p:nvSpPr>
          <p:cNvPr id="23" name="Subtitle 4">
            <a:extLst>
              <a:ext uri="{FF2B5EF4-FFF2-40B4-BE49-F238E27FC236}">
                <a16:creationId xmlns:a16="http://schemas.microsoft.com/office/drawing/2014/main" id="{C0D61DCD-3C19-4C52-A964-44121463CDAF}"/>
              </a:ext>
            </a:extLst>
          </p:cNvPr>
          <p:cNvSpPr txBox="1">
            <a:spLocks/>
          </p:cNvSpPr>
          <p:nvPr/>
        </p:nvSpPr>
        <p:spPr>
          <a:xfrm>
            <a:off x="2889715" y="2258575"/>
            <a:ext cx="1823300"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2"/>
                </a:solidFill>
              </a:rPr>
              <a:t>=</a:t>
            </a:r>
            <a:endParaRPr lang="en-MY" dirty="0">
              <a:solidFill>
                <a:schemeClr val="tx2"/>
              </a:solidFill>
            </a:endParaRPr>
          </a:p>
        </p:txBody>
      </p:sp>
      <p:sp>
        <p:nvSpPr>
          <p:cNvPr id="24" name="Subtitle 4">
            <a:extLst>
              <a:ext uri="{FF2B5EF4-FFF2-40B4-BE49-F238E27FC236}">
                <a16:creationId xmlns:a16="http://schemas.microsoft.com/office/drawing/2014/main" id="{92FF9FC8-F0FF-4652-A541-0C89208ED4B9}"/>
              </a:ext>
            </a:extLst>
          </p:cNvPr>
          <p:cNvSpPr txBox="1">
            <a:spLocks/>
          </p:cNvSpPr>
          <p:nvPr/>
        </p:nvSpPr>
        <p:spPr>
          <a:xfrm>
            <a:off x="5749575" y="2258575"/>
            <a:ext cx="1823300" cy="68207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2"/>
                </a:solidFill>
              </a:rPr>
              <a:t>X</a:t>
            </a:r>
            <a:endParaRPr lang="en-MY" dirty="0">
              <a:solidFill>
                <a:schemeClr val="tx2"/>
              </a:solidFill>
            </a:endParaRPr>
          </a:p>
        </p:txBody>
      </p:sp>
      <p:pic>
        <p:nvPicPr>
          <p:cNvPr id="7" name="Picture 6" descr="Text, whiteboard&#10;&#10;Description automatically generated">
            <a:extLst>
              <a:ext uri="{FF2B5EF4-FFF2-40B4-BE49-F238E27FC236}">
                <a16:creationId xmlns:a16="http://schemas.microsoft.com/office/drawing/2014/main" id="{EA8D7BEB-8ADC-4EE7-8816-5B78FA145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1793" y="3112693"/>
            <a:ext cx="2143125" cy="2143125"/>
          </a:xfrm>
          <a:prstGeom prst="rect">
            <a:avLst/>
          </a:prstGeom>
        </p:spPr>
      </p:pic>
      <p:pic>
        <p:nvPicPr>
          <p:cNvPr id="9" name="Picture 8" descr="Icon&#10;&#10;Description automatically generated">
            <a:extLst>
              <a:ext uri="{FF2B5EF4-FFF2-40B4-BE49-F238E27FC236}">
                <a16:creationId xmlns:a16="http://schemas.microsoft.com/office/drawing/2014/main" id="{136BCA6E-35BE-44D2-8E54-9CDCD0557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463" y="3127886"/>
            <a:ext cx="2124371" cy="2143125"/>
          </a:xfrm>
          <a:prstGeom prst="rect">
            <a:avLst/>
          </a:prstGeom>
        </p:spPr>
      </p:pic>
    </p:spTree>
    <p:extLst>
      <p:ext uri="{BB962C8B-B14F-4D97-AF65-F5344CB8AC3E}">
        <p14:creationId xmlns:p14="http://schemas.microsoft.com/office/powerpoint/2010/main" val="118472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246AF13-183E-4DB7-9FCB-C413CEE27BCE}"/>
              </a:ext>
            </a:extLst>
          </p:cNvPr>
          <p:cNvSpPr>
            <a:spLocks noGrp="1"/>
          </p:cNvSpPr>
          <p:nvPr>
            <p:ph idx="1"/>
          </p:nvPr>
        </p:nvSpPr>
        <p:spPr>
          <a:xfrm>
            <a:off x="6172200" y="804672"/>
            <a:ext cx="5221224" cy="1481328"/>
          </a:xfrm>
        </p:spPr>
        <p:txBody>
          <a:bodyPr anchor="ctr">
            <a:normAutofit/>
          </a:bodyPr>
          <a:lstStyle/>
          <a:p>
            <a:pPr marL="0" indent="0">
              <a:buNone/>
            </a:pPr>
            <a:r>
              <a:rPr lang="en-US" sz="4000" dirty="0">
                <a:solidFill>
                  <a:schemeClr val="tx2"/>
                </a:solidFill>
              </a:rPr>
              <a:t>THANKS FOR READING</a:t>
            </a:r>
          </a:p>
          <a:p>
            <a:pPr marL="0" indent="0">
              <a:buNone/>
            </a:pPr>
            <a:endParaRPr lang="en-MY" sz="1800" dirty="0">
              <a:solidFill>
                <a:schemeClr val="tx2"/>
              </a:solidFill>
            </a:endParaRPr>
          </a:p>
        </p:txBody>
      </p:sp>
      <p:pic>
        <p:nvPicPr>
          <p:cNvPr id="5" name="Picture 4" descr="Text&#10;&#10;Description automatically generated">
            <a:extLst>
              <a:ext uri="{FF2B5EF4-FFF2-40B4-BE49-F238E27FC236}">
                <a16:creationId xmlns:a16="http://schemas.microsoft.com/office/drawing/2014/main" id="{1375F43B-DEFD-4F92-8F58-3FE276B72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326" y="1854073"/>
            <a:ext cx="5733098" cy="4294290"/>
          </a:xfrm>
          <a:prstGeom prst="rect">
            <a:avLst/>
          </a:prstGeom>
        </p:spPr>
      </p:pic>
    </p:spTree>
    <p:extLst>
      <p:ext uri="{BB962C8B-B14F-4D97-AF65-F5344CB8AC3E}">
        <p14:creationId xmlns:p14="http://schemas.microsoft.com/office/powerpoint/2010/main" val="2346486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89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AMAZON’S ELECTRONIC PRODUCT ANALYSIS</vt:lpstr>
      <vt:lpstr>PowerPoint Presentation</vt:lpstr>
      <vt:lpstr>PowerPoint Presentation</vt:lpstr>
      <vt:lpstr>PowerPoint Presentation</vt:lpstr>
      <vt:lpstr>Category Spend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AMAZON’S ELECTRONIC PRODUCT ANALYSIS</dc:title>
  <dc:creator>andrewnwq</dc:creator>
  <cp:lastModifiedBy>andrewnwq</cp:lastModifiedBy>
  <cp:revision>2</cp:revision>
  <dcterms:created xsi:type="dcterms:W3CDTF">2021-09-25T16:15:47Z</dcterms:created>
  <dcterms:modified xsi:type="dcterms:W3CDTF">2021-09-25T17:54:58Z</dcterms:modified>
</cp:coreProperties>
</file>