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6633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_LOCALdata\May%202015%20documents\BNP%20stuff\BKRT%20Paper\Quirk%20vs%20TriCree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804513881675084E-2"/>
          <c:y val="2.7212052799897173E-2"/>
          <c:w val="0.88363922187826782"/>
          <c:h val="0.85941372174353059"/>
        </c:manualLayout>
      </c:layout>
      <c:lineChart>
        <c:grouping val="standard"/>
        <c:varyColors val="0"/>
        <c:ser>
          <c:idx val="0"/>
          <c:order val="0"/>
          <c:tx>
            <c:v>Quirk CTTR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0"/>
            <c:marker>
              <c:symbol val="square"/>
              <c:size val="5"/>
            </c:marker>
            <c:bubble3D val="0"/>
          </c:dPt>
          <c:cat>
            <c:numRef>
              <c:f>Sheet1!$B$11:$B$39</c:f>
              <c:numCache>
                <c:formatCode>General</c:formatCode>
                <c:ptCount val="29"/>
                <c:pt idx="0">
                  <c:v>1978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</c:numCache>
            </c:numRef>
          </c:cat>
          <c:val>
            <c:numRef>
              <c:f>Sheet1!$D$11:$D$39</c:f>
              <c:numCache>
                <c:formatCode>General</c:formatCode>
                <c:ptCount val="29"/>
                <c:pt idx="0">
                  <c:v>70</c:v>
                </c:pt>
                <c:pt idx="1">
                  <c:v>26.718296224588574</c:v>
                </c:pt>
                <c:pt idx="9">
                  <c:v>1.2</c:v>
                </c:pt>
                <c:pt idx="10">
                  <c:v>3</c:v>
                </c:pt>
                <c:pt idx="11">
                  <c:v>25.799999999999997</c:v>
                </c:pt>
                <c:pt idx="12">
                  <c:v>22.167487684729068</c:v>
                </c:pt>
                <c:pt idx="13">
                  <c:v>11.822660098522167</c:v>
                </c:pt>
                <c:pt idx="14">
                  <c:v>32.664756446991404</c:v>
                </c:pt>
                <c:pt idx="16">
                  <c:v>6.5476190476190474</c:v>
                </c:pt>
                <c:pt idx="17">
                  <c:v>48.6</c:v>
                </c:pt>
                <c:pt idx="18">
                  <c:v>22.2</c:v>
                </c:pt>
                <c:pt idx="19">
                  <c:v>31.5</c:v>
                </c:pt>
                <c:pt idx="20">
                  <c:v>22.5</c:v>
                </c:pt>
                <c:pt idx="21">
                  <c:v>27.900000000000002</c:v>
                </c:pt>
                <c:pt idx="22">
                  <c:v>30</c:v>
                </c:pt>
                <c:pt idx="23">
                  <c:v>21.000000000000004</c:v>
                </c:pt>
                <c:pt idx="24">
                  <c:v>20.400000000000002</c:v>
                </c:pt>
                <c:pt idx="25">
                  <c:v>40.800000000000004</c:v>
                </c:pt>
                <c:pt idx="26">
                  <c:v>18.600000000000001</c:v>
                </c:pt>
                <c:pt idx="27">
                  <c:v>18.486000000000001</c:v>
                </c:pt>
                <c:pt idx="28">
                  <c:v>16.740000000000002</c:v>
                </c:pt>
              </c:numCache>
            </c:numRef>
          </c:val>
          <c:smooth val="0"/>
        </c:ser>
        <c:ser>
          <c:idx val="1"/>
          <c:order val="1"/>
          <c:tx>
            <c:v>Quirk BKTR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Pt>
            <c:idx val="0"/>
            <c:marker>
              <c:symbol val="square"/>
              <c:size val="5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cat>
            <c:numRef>
              <c:f>Sheet1!$B$11:$B$39</c:f>
              <c:numCache>
                <c:formatCode>General</c:formatCode>
                <c:ptCount val="29"/>
                <c:pt idx="0">
                  <c:v>1978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</c:numCache>
            </c:numRef>
          </c:cat>
          <c:val>
            <c:numRef>
              <c:f>Sheet1!$C$11:$C$39</c:f>
              <c:numCache>
                <c:formatCode>General</c:formatCode>
                <c:ptCount val="29"/>
                <c:pt idx="0">
                  <c:v>5</c:v>
                </c:pt>
                <c:pt idx="1">
                  <c:v>12.197483059051308</c:v>
                </c:pt>
                <c:pt idx="9">
                  <c:v>7.8</c:v>
                </c:pt>
                <c:pt idx="10">
                  <c:v>65</c:v>
                </c:pt>
                <c:pt idx="11">
                  <c:v>84.000000000000014</c:v>
                </c:pt>
                <c:pt idx="12">
                  <c:v>112.31527093596058</c:v>
                </c:pt>
                <c:pt idx="13">
                  <c:v>76.108374384236456</c:v>
                </c:pt>
                <c:pt idx="14">
                  <c:v>171.91977077363896</c:v>
                </c:pt>
                <c:pt idx="16">
                  <c:v>63.095238095238095</c:v>
                </c:pt>
                <c:pt idx="17">
                  <c:v>26.4</c:v>
                </c:pt>
                <c:pt idx="18">
                  <c:v>21.000000000000004</c:v>
                </c:pt>
                <c:pt idx="19">
                  <c:v>75.900000000000006</c:v>
                </c:pt>
                <c:pt idx="20">
                  <c:v>90.6</c:v>
                </c:pt>
                <c:pt idx="21">
                  <c:v>61.5</c:v>
                </c:pt>
                <c:pt idx="22">
                  <c:v>38.700000000000003</c:v>
                </c:pt>
                <c:pt idx="23">
                  <c:v>13.2</c:v>
                </c:pt>
                <c:pt idx="24">
                  <c:v>41.400000000000006</c:v>
                </c:pt>
                <c:pt idx="25">
                  <c:v>43.199999999999996</c:v>
                </c:pt>
                <c:pt idx="26">
                  <c:v>20.400000000000002</c:v>
                </c:pt>
                <c:pt idx="27">
                  <c:v>24.648</c:v>
                </c:pt>
                <c:pt idx="28">
                  <c:v>19.716000000000001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90208"/>
        <c:axId val="55874304"/>
      </c:lineChart>
      <c:catAx>
        <c:axId val="55790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Lower Reach Quirk Creek sampled Aug/Sept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87430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55874304"/>
        <c:scaling>
          <c:orientation val="minMax"/>
          <c:max val="3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# fish e-fished / 300m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790208"/>
        <c:crosses val="autoZero"/>
        <c:crossBetween val="between"/>
        <c:majorUnit val="50"/>
      </c:valAx>
      <c:spPr>
        <a:noFill/>
      </c:spPr>
    </c:plotArea>
    <c:legend>
      <c:legendPos val="r"/>
      <c:layout>
        <c:manualLayout>
          <c:xMode val="edge"/>
          <c:yMode val="edge"/>
          <c:x val="0.71839001655136114"/>
          <c:y val="0.34252753154864685"/>
          <c:w val="0.15671992188311554"/>
          <c:h val="9.6807531108628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0.09157</cdr:x>
      <cdr:y>0.02528</cdr:y>
    </cdr:from>
    <cdr:to>
      <cdr:x>0.97653</cdr:x>
      <cdr:y>0.3829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765989" y="153536"/>
          <a:ext cx="7402750" cy="2171976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>
            <a:alpha val="5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0.09129</cdr:x>
      <cdr:y>0.38253</cdr:y>
    </cdr:from>
    <cdr:to>
      <cdr:x>0.97574</cdr:x>
      <cdr:y>0.5371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763680" y="2323289"/>
          <a:ext cx="7398453" cy="938721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>
            <a:alpha val="49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0.09262</cdr:x>
      <cdr:y>0.53591</cdr:y>
    </cdr:from>
    <cdr:to>
      <cdr:x>0.97567</cdr:x>
      <cdr:y>0.6332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774788" y="3254799"/>
          <a:ext cx="7386778" cy="590870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>
            <a:alpha val="5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0.09204</cdr:x>
      <cdr:y>0.63322</cdr:y>
    </cdr:from>
    <cdr:to>
      <cdr:x>0.97645</cdr:x>
      <cdr:y>0.78936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769923" y="3845806"/>
          <a:ext cx="7398111" cy="94831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alpha val="5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0.09188</cdr:x>
      <cdr:y>0.78936</cdr:y>
    </cdr:from>
    <cdr:to>
      <cdr:x>0.97701</cdr:x>
      <cdr:y>0.88626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768544" y="4794116"/>
          <a:ext cx="7404204" cy="588523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5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0.16979</cdr:x>
      <cdr:y>0.79452</cdr:y>
    </cdr:from>
    <cdr:to>
      <cdr:x>0.29644</cdr:x>
      <cdr:y>0.84047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1420302" y="4825442"/>
          <a:ext cx="1059436" cy="279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CA" sz="1100" dirty="0">
              <a:solidFill>
                <a:srgbClr val="FF0000"/>
              </a:solidFill>
            </a:rPr>
            <a:t>Very high risk</a:t>
          </a:r>
        </a:p>
      </cdr:txBody>
    </cdr:sp>
  </cdr:relSizeAnchor>
  <cdr:relSizeAnchor xmlns:cdr="http://schemas.openxmlformats.org/drawingml/2006/chartDrawing">
    <cdr:from>
      <cdr:x>0.16979</cdr:x>
      <cdr:y>0.67275</cdr:y>
    </cdr:from>
    <cdr:to>
      <cdr:x>0.29644</cdr:x>
      <cdr:y>0.71871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1420302" y="4085875"/>
          <a:ext cx="1059435" cy="2791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100" dirty="0">
              <a:solidFill>
                <a:schemeClr val="accent6">
                  <a:lumMod val="75000"/>
                </a:schemeClr>
              </a:solidFill>
            </a:rPr>
            <a:t>High risk</a:t>
          </a:r>
        </a:p>
      </cdr:txBody>
    </cdr:sp>
  </cdr:relSizeAnchor>
  <cdr:relSizeAnchor xmlns:cdr="http://schemas.openxmlformats.org/drawingml/2006/chartDrawing">
    <cdr:from>
      <cdr:x>0.16979</cdr:x>
      <cdr:y>0.54924</cdr:y>
    </cdr:from>
    <cdr:to>
      <cdr:x>0.29644</cdr:x>
      <cdr:y>0.59519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1420302" y="3335770"/>
          <a:ext cx="1059436" cy="279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100" dirty="0">
              <a:solidFill>
                <a:srgbClr val="FFC000"/>
              </a:solidFill>
            </a:rPr>
            <a:t>Moderate risk</a:t>
          </a:r>
        </a:p>
      </cdr:txBody>
    </cdr:sp>
  </cdr:relSizeAnchor>
  <cdr:relSizeAnchor xmlns:cdr="http://schemas.openxmlformats.org/drawingml/2006/chartDrawing">
    <cdr:from>
      <cdr:x>0.16979</cdr:x>
      <cdr:y>0.3969</cdr:y>
    </cdr:from>
    <cdr:to>
      <cdr:x>0.29644</cdr:x>
      <cdr:y>0.44285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1420302" y="2410567"/>
          <a:ext cx="1059435" cy="279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100" dirty="0">
              <a:solidFill>
                <a:srgbClr val="00B050"/>
              </a:solidFill>
            </a:rPr>
            <a:t>Low risk</a:t>
          </a:r>
        </a:p>
      </cdr:txBody>
    </cdr:sp>
  </cdr:relSizeAnchor>
  <cdr:relSizeAnchor xmlns:cdr="http://schemas.openxmlformats.org/drawingml/2006/chartDrawing">
    <cdr:from>
      <cdr:x>0.16979</cdr:x>
      <cdr:y>0.21586</cdr:y>
    </cdr:from>
    <cdr:to>
      <cdr:x>0.29644</cdr:x>
      <cdr:y>0.26181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1420302" y="1311026"/>
          <a:ext cx="1059436" cy="279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CA" sz="1100" dirty="0">
              <a:solidFill>
                <a:srgbClr val="008000"/>
              </a:solidFill>
            </a:rPr>
            <a:t>Very low risk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73EF8-4D47-479C-B8D6-D15B4D9B5DD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FBDA-6D0C-4593-918D-106F31D29B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19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10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4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4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90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23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9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61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DC33-2349-4B87-AB27-C84D23BF502F}" type="datetimeFigureOut">
              <a:rPr lang="en-CA" smtClean="0"/>
              <a:t>03/02/2017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A3D40-3338-4A94-AC74-7D8043C4E4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29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" y="-3425"/>
            <a:ext cx="5147450" cy="683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809599"/>
            <a:ext cx="337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adult density of Bull Trout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1605465"/>
            <a:ext cx="306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Colour</a:t>
            </a:r>
            <a:r>
              <a:rPr lang="en-US" sz="1200" dirty="0" smtClean="0"/>
              <a:t>-categories based on CUE of single-pass</a:t>
            </a:r>
          </a:p>
          <a:p>
            <a:r>
              <a:rPr lang="en-US" sz="1200" dirty="0" smtClean="0"/>
              <a:t>electrofishing = data point</a:t>
            </a:r>
            <a:endParaRPr lang="en-C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2186926"/>
            <a:ext cx="346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Each watershed’s </a:t>
            </a:r>
            <a:r>
              <a:rPr lang="en-US" sz="1200" dirty="0" err="1" smtClean="0"/>
              <a:t>colour</a:t>
            </a:r>
            <a:r>
              <a:rPr lang="en-US" sz="1200" dirty="0" smtClean="0"/>
              <a:t> based on average of </a:t>
            </a:r>
          </a:p>
          <a:p>
            <a:r>
              <a:rPr lang="en-US" sz="1200" dirty="0" smtClean="0"/>
              <a:t>a set of data points (ideally &gt;30, in reality far fewer)  </a:t>
            </a:r>
            <a:endParaRPr lang="en-C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58849" y="2766957"/>
            <a:ext cx="3971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Colour</a:t>
            </a:r>
            <a:r>
              <a:rPr lang="en-US" sz="1200" dirty="0" smtClean="0"/>
              <a:t> = density category that is based on scale anchored at:</a:t>
            </a:r>
          </a:p>
          <a:p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9900"/>
                </a:solidFill>
              </a:rPr>
              <a:t>Very High density = </a:t>
            </a:r>
            <a:r>
              <a:rPr lang="en-US" sz="1200" dirty="0" err="1" smtClean="0">
                <a:solidFill>
                  <a:srgbClr val="009900"/>
                </a:solidFill>
              </a:rPr>
              <a:t>avg</a:t>
            </a:r>
            <a:r>
              <a:rPr lang="en-US" sz="1200" dirty="0" smtClean="0">
                <a:solidFill>
                  <a:srgbClr val="009900"/>
                </a:solidFill>
              </a:rPr>
              <a:t> of 5 highest data points in Alberta </a:t>
            </a:r>
          </a:p>
          <a:p>
            <a:r>
              <a:rPr lang="en-US" sz="1200" dirty="0" smtClean="0">
                <a:solidFill>
                  <a:srgbClr val="009900"/>
                </a:solidFill>
              </a:rPr>
              <a:t>= 100% </a:t>
            </a:r>
            <a:endParaRPr lang="en-CA" sz="1200" dirty="0">
              <a:solidFill>
                <a:srgbClr val="009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4992" y="3532534"/>
            <a:ext cx="179998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Scale</a:t>
            </a:r>
          </a:p>
          <a:p>
            <a:r>
              <a:rPr lang="en-US" sz="1200" dirty="0" smtClean="0"/>
              <a:t>Very High density = 100%</a:t>
            </a:r>
          </a:p>
          <a:p>
            <a:r>
              <a:rPr lang="en-US" sz="1200" dirty="0" smtClean="0"/>
              <a:t>High density = 70%</a:t>
            </a:r>
          </a:p>
          <a:p>
            <a:r>
              <a:rPr lang="en-US" sz="1200" dirty="0" smtClean="0"/>
              <a:t>Moderate density = 50%</a:t>
            </a:r>
          </a:p>
          <a:p>
            <a:r>
              <a:rPr lang="en-US" sz="1200" dirty="0" smtClean="0"/>
              <a:t>Low Density = 20%</a:t>
            </a:r>
          </a:p>
          <a:p>
            <a:r>
              <a:rPr lang="en-US" sz="1200" dirty="0" smtClean="0"/>
              <a:t>Very low density  =&lt;20%</a:t>
            </a:r>
            <a:endParaRPr lang="en-CA" sz="1200" dirty="0"/>
          </a:p>
        </p:txBody>
      </p:sp>
      <p:sp>
        <p:nvSpPr>
          <p:cNvPr id="5" name="Oval 4"/>
          <p:cNvSpPr/>
          <p:nvPr/>
        </p:nvSpPr>
        <p:spPr>
          <a:xfrm>
            <a:off x="7055653" y="3793067"/>
            <a:ext cx="177800" cy="110067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055653" y="3966634"/>
            <a:ext cx="177800" cy="110067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055653" y="4152900"/>
            <a:ext cx="177800" cy="11006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7055653" y="4347634"/>
            <a:ext cx="177800" cy="11006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7055653" y="4516967"/>
            <a:ext cx="177800" cy="110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2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05" y="444714"/>
            <a:ext cx="3003630" cy="401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" y="0"/>
            <a:ext cx="3090556" cy="401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238" y="75382"/>
            <a:ext cx="1687834" cy="36933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Historical Status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194475" y="538715"/>
            <a:ext cx="1282595" cy="36933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2016 Status</a:t>
            </a:r>
            <a:endParaRPr lang="en-CA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35" y="2007900"/>
            <a:ext cx="3001908" cy="401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32230" y="2079094"/>
            <a:ext cx="2174250" cy="36933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2021 Potential Status</a:t>
            </a:r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r="5073"/>
          <a:stretch/>
        </p:blipFill>
        <p:spPr>
          <a:xfrm>
            <a:off x="6399654" y="102540"/>
            <a:ext cx="2041613" cy="1499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84525" y="75382"/>
            <a:ext cx="262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Athabasca Rainbow Trout</a:t>
            </a:r>
            <a:endParaRPr lang="en-CA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27977"/>
              </p:ext>
            </p:extLst>
          </p:nvPr>
        </p:nvGraphicFramePr>
        <p:xfrm>
          <a:off x="511572" y="4707466"/>
          <a:ext cx="3890497" cy="1730235"/>
        </p:xfrm>
        <a:graphic>
          <a:graphicData uri="http://schemas.openxmlformats.org/drawingml/2006/table">
            <a:tbl>
              <a:tblPr/>
              <a:tblGrid>
                <a:gridCol w="924080"/>
                <a:gridCol w="1002749"/>
                <a:gridCol w="1963668"/>
              </a:tblGrid>
              <a:tr h="190712"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FSI Score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Mature </a:t>
                      </a:r>
                      <a:r>
                        <a:rPr lang="en-CA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CUE (fish/300m)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92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18-26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92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92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927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8676" y="4352812"/>
            <a:ext cx="2038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Trout Density Thresholds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925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35148"/>
              </p:ext>
            </p:extLst>
          </p:nvPr>
        </p:nvGraphicFramePr>
        <p:xfrm>
          <a:off x="316089" y="609599"/>
          <a:ext cx="8365067" cy="607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8687" y="325019"/>
            <a:ext cx="490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Quirk trout </a:t>
            </a:r>
            <a:r>
              <a:rPr lang="en-US" dirty="0" smtClean="0"/>
              <a:t>densities </a:t>
            </a:r>
            <a:r>
              <a:rPr lang="en-US" dirty="0" smtClean="0"/>
              <a:t>compared to </a:t>
            </a:r>
            <a:r>
              <a:rPr lang="en-US" dirty="0" smtClean="0"/>
              <a:t>FSI </a:t>
            </a:r>
            <a:r>
              <a:rPr lang="en-US" dirty="0" smtClean="0"/>
              <a:t>thresholds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4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9537" y="1420814"/>
            <a:ext cx="7786153" cy="3901017"/>
            <a:chOff x="1108075" y="1420814"/>
            <a:chExt cx="7786153" cy="3901017"/>
          </a:xfrm>
        </p:grpSpPr>
        <p:sp>
          <p:nvSpPr>
            <p:cNvPr id="2" name="Rectangle 1"/>
            <p:cNvSpPr/>
            <p:nvPr/>
          </p:nvSpPr>
          <p:spPr>
            <a:xfrm>
              <a:off x="1108075" y="4873627"/>
              <a:ext cx="7769225" cy="44820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08075" y="4137027"/>
              <a:ext cx="7769225" cy="73818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25003" y="3694642"/>
              <a:ext cx="7769225" cy="4439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16530" y="3049059"/>
              <a:ext cx="7769225" cy="64076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16272" y="1420814"/>
              <a:ext cx="7769225" cy="1628911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987950" y="1395413"/>
            <a:ext cx="75898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987950" y="1395413"/>
            <a:ext cx="1587" cy="3927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918100" y="5322888"/>
            <a:ext cx="698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918100" y="4894263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918100" y="4443413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918100" y="4014788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918100" y="3584575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918100" y="3133725"/>
            <a:ext cx="698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918100" y="2705100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918100" y="2274888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918100" y="1825625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918100" y="1395413"/>
            <a:ext cx="698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987950" y="5322888"/>
            <a:ext cx="1587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1229250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14546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16975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1940450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21658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4071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26500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2892950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V="1">
            <a:off x="31183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3361262" y="5322888"/>
            <a:ext cx="1588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V="1">
            <a:off x="36025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3827987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V="1">
            <a:off x="40708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43137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 flipV="1">
            <a:off x="4542362" y="5322888"/>
            <a:ext cx="1588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47836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V="1">
            <a:off x="5026550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52519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 flipV="1">
            <a:off x="54948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V="1">
            <a:off x="5737750" y="5322888"/>
            <a:ext cx="1587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V="1">
            <a:off x="5961587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V="1">
            <a:off x="62044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64473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flipV="1">
            <a:off x="6690250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V="1">
            <a:off x="6915675" y="5322888"/>
            <a:ext cx="1587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flipV="1">
            <a:off x="71569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V="1">
            <a:off x="7399862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7625287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7868175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 flipV="1">
            <a:off x="8111062" y="5322888"/>
            <a:ext cx="1588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8334900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 flipV="1">
            <a:off x="8577787" y="5322888"/>
            <a:ext cx="3175" cy="8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711725" y="5160963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0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468837" y="4276725"/>
            <a:ext cx="27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</a:rPr>
              <a:t>10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468837" y="3421063"/>
            <a:ext cx="27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</a:rPr>
              <a:t>20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468837" y="2541588"/>
            <a:ext cx="27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</a:rPr>
              <a:t>30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468837" y="1662113"/>
            <a:ext cx="2789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</a:rPr>
              <a:t>40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849837" y="5497513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1970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3226325" y="5497513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1980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5602812" y="5497513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1990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 rot="30146">
            <a:off x="7958662" y="5500688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2000</a:t>
            </a:r>
            <a:endParaRPr lang="en-US" sz="2000">
              <a:latin typeface="Tahoma" pitchFamily="34" charset="0"/>
            </a:endParaRPr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 rot="-5400000">
            <a:off x="-2000740" y="3159095"/>
            <a:ext cx="4556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Tahoma" pitchFamily="34" charset="0"/>
              </a:rPr>
              <a:t>Rainbow </a:t>
            </a:r>
            <a:r>
              <a:rPr lang="en-US" sz="2000" dirty="0" smtClean="0">
                <a:latin typeface="Tahoma" pitchFamily="34" charset="0"/>
              </a:rPr>
              <a:t>Trout Adult density (#/300m)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 flipV="1">
            <a:off x="1108600" y="4341813"/>
            <a:ext cx="242887" cy="4905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 flipV="1">
            <a:off x="1818212" y="3094038"/>
            <a:ext cx="242888" cy="10017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 flipV="1">
            <a:off x="2061100" y="2767013"/>
            <a:ext cx="225425" cy="3270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53" name="Freeform 61"/>
          <p:cNvSpPr>
            <a:spLocks/>
          </p:cNvSpPr>
          <p:nvPr/>
        </p:nvSpPr>
        <p:spPr bwMode="auto">
          <a:xfrm>
            <a:off x="1056212" y="4770438"/>
            <a:ext cx="103188" cy="123825"/>
          </a:xfrm>
          <a:custGeom>
            <a:avLst/>
            <a:gdLst>
              <a:gd name="T0" fmla="*/ 51594 w 36"/>
              <a:gd name="T1" fmla="*/ 0 h 36"/>
              <a:gd name="T2" fmla="*/ 103188 w 36"/>
              <a:gd name="T3" fmla="*/ 61913 h 36"/>
              <a:gd name="T4" fmla="*/ 51594 w 36"/>
              <a:gd name="T5" fmla="*/ 123825 h 36"/>
              <a:gd name="T6" fmla="*/ 0 w 36"/>
              <a:gd name="T7" fmla="*/ 61913 h 36"/>
              <a:gd name="T8" fmla="*/ 51594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54" name="Freeform 62"/>
          <p:cNvSpPr>
            <a:spLocks/>
          </p:cNvSpPr>
          <p:nvPr/>
        </p:nvSpPr>
        <p:spPr bwMode="auto">
          <a:xfrm>
            <a:off x="1299100" y="4279900"/>
            <a:ext cx="103187" cy="122238"/>
          </a:xfrm>
          <a:custGeom>
            <a:avLst/>
            <a:gdLst>
              <a:gd name="T0" fmla="*/ 51594 w 36"/>
              <a:gd name="T1" fmla="*/ 0 h 36"/>
              <a:gd name="T2" fmla="*/ 103187 w 36"/>
              <a:gd name="T3" fmla="*/ 61119 h 36"/>
              <a:gd name="T4" fmla="*/ 51594 w 36"/>
              <a:gd name="T5" fmla="*/ 122238 h 36"/>
              <a:gd name="T6" fmla="*/ 0 w 36"/>
              <a:gd name="T7" fmla="*/ 61119 h 36"/>
              <a:gd name="T8" fmla="*/ 51594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55" name="Freeform 63"/>
          <p:cNvSpPr>
            <a:spLocks/>
          </p:cNvSpPr>
          <p:nvPr/>
        </p:nvSpPr>
        <p:spPr bwMode="auto">
          <a:xfrm>
            <a:off x="1765825" y="4033838"/>
            <a:ext cx="104775" cy="123825"/>
          </a:xfrm>
          <a:custGeom>
            <a:avLst/>
            <a:gdLst>
              <a:gd name="T0" fmla="*/ 52388 w 36"/>
              <a:gd name="T1" fmla="*/ 0 h 36"/>
              <a:gd name="T2" fmla="*/ 104775 w 36"/>
              <a:gd name="T3" fmla="*/ 61913 h 36"/>
              <a:gd name="T4" fmla="*/ 52388 w 36"/>
              <a:gd name="T5" fmla="*/ 123825 h 36"/>
              <a:gd name="T6" fmla="*/ 0 w 36"/>
              <a:gd name="T7" fmla="*/ 61913 h 36"/>
              <a:gd name="T8" fmla="*/ 5238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56" name="Freeform 64"/>
          <p:cNvSpPr>
            <a:spLocks/>
          </p:cNvSpPr>
          <p:nvPr/>
        </p:nvSpPr>
        <p:spPr bwMode="auto">
          <a:xfrm>
            <a:off x="2008712" y="3032125"/>
            <a:ext cx="104775" cy="122238"/>
          </a:xfrm>
          <a:custGeom>
            <a:avLst/>
            <a:gdLst>
              <a:gd name="T0" fmla="*/ 52388 w 36"/>
              <a:gd name="T1" fmla="*/ 0 h 36"/>
              <a:gd name="T2" fmla="*/ 104775 w 36"/>
              <a:gd name="T3" fmla="*/ 61119 h 36"/>
              <a:gd name="T4" fmla="*/ 52388 w 36"/>
              <a:gd name="T5" fmla="*/ 122238 h 36"/>
              <a:gd name="T6" fmla="*/ 0 w 36"/>
              <a:gd name="T7" fmla="*/ 61119 h 36"/>
              <a:gd name="T8" fmla="*/ 5238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57" name="Freeform 65"/>
          <p:cNvSpPr>
            <a:spLocks/>
          </p:cNvSpPr>
          <p:nvPr/>
        </p:nvSpPr>
        <p:spPr bwMode="auto">
          <a:xfrm>
            <a:off x="2234137" y="2705100"/>
            <a:ext cx="104775" cy="122238"/>
          </a:xfrm>
          <a:custGeom>
            <a:avLst/>
            <a:gdLst>
              <a:gd name="T0" fmla="*/ 52388 w 36"/>
              <a:gd name="T1" fmla="*/ 0 h 36"/>
              <a:gd name="T2" fmla="*/ 104775 w 36"/>
              <a:gd name="T3" fmla="*/ 61119 h 36"/>
              <a:gd name="T4" fmla="*/ 52388 w 36"/>
              <a:gd name="T5" fmla="*/ 122238 h 36"/>
              <a:gd name="T6" fmla="*/ 0 w 36"/>
              <a:gd name="T7" fmla="*/ 61119 h 36"/>
              <a:gd name="T8" fmla="*/ 52388 w 36"/>
              <a:gd name="T9" fmla="*/ 0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36">
                <a:moveTo>
                  <a:pt x="18" y="0"/>
                </a:moveTo>
                <a:lnTo>
                  <a:pt x="36" y="18"/>
                </a:lnTo>
                <a:lnTo>
                  <a:pt x="18" y="36"/>
                </a:lnTo>
                <a:lnTo>
                  <a:pt x="0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58" name="Text Box 66"/>
          <p:cNvSpPr txBox="1">
            <a:spLocks noChangeArrowheads="1"/>
          </p:cNvSpPr>
          <p:nvPr/>
        </p:nvSpPr>
        <p:spPr bwMode="auto">
          <a:xfrm>
            <a:off x="1176862" y="2755900"/>
            <a:ext cx="6751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>
                <a:solidFill>
                  <a:srgbClr val="FF0000"/>
                </a:solidFill>
                <a:latin typeface="Tahoma" pitchFamily="34" charset="0"/>
              </a:rPr>
              <a:t>Wampus</a:t>
            </a:r>
          </a:p>
          <a:p>
            <a:r>
              <a:rPr lang="en-US" sz="1000">
                <a:solidFill>
                  <a:srgbClr val="FF0000"/>
                </a:solidFill>
                <a:latin typeface="Tahoma" pitchFamily="34" charset="0"/>
              </a:rPr>
              <a:t> Creek</a:t>
            </a:r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V="1">
            <a:off x="1108600" y="3646488"/>
            <a:ext cx="242887" cy="8382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>
            <a:off x="1351487" y="3646488"/>
            <a:ext cx="223838" cy="53022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1575325" y="4176713"/>
            <a:ext cx="242887" cy="1651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 flipV="1">
            <a:off x="1818212" y="3870325"/>
            <a:ext cx="242888" cy="471488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63" name="Line 71"/>
          <p:cNvSpPr>
            <a:spLocks noChangeShapeType="1"/>
          </p:cNvSpPr>
          <p:nvPr/>
        </p:nvSpPr>
        <p:spPr bwMode="auto">
          <a:xfrm>
            <a:off x="2061100" y="3870325"/>
            <a:ext cx="225425" cy="142875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64" name="Rectangle 72"/>
          <p:cNvSpPr>
            <a:spLocks noChangeArrowheads="1"/>
          </p:cNvSpPr>
          <p:nvPr/>
        </p:nvSpPr>
        <p:spPr bwMode="auto">
          <a:xfrm>
            <a:off x="1056212" y="4422775"/>
            <a:ext cx="87313" cy="101600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65" name="Rectangle 73"/>
          <p:cNvSpPr>
            <a:spLocks noChangeArrowheads="1"/>
          </p:cNvSpPr>
          <p:nvPr/>
        </p:nvSpPr>
        <p:spPr bwMode="auto">
          <a:xfrm>
            <a:off x="1299100" y="3584575"/>
            <a:ext cx="85725" cy="101600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66" name="Rectangle 74"/>
          <p:cNvSpPr>
            <a:spLocks noChangeArrowheads="1"/>
          </p:cNvSpPr>
          <p:nvPr/>
        </p:nvSpPr>
        <p:spPr bwMode="auto">
          <a:xfrm>
            <a:off x="1524525" y="4116388"/>
            <a:ext cx="85725" cy="101600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67" name="Rectangle 75"/>
          <p:cNvSpPr>
            <a:spLocks noChangeArrowheads="1"/>
          </p:cNvSpPr>
          <p:nvPr/>
        </p:nvSpPr>
        <p:spPr bwMode="auto">
          <a:xfrm>
            <a:off x="1765825" y="4279900"/>
            <a:ext cx="87312" cy="101600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68" name="Rectangle 76"/>
          <p:cNvSpPr>
            <a:spLocks noChangeArrowheads="1"/>
          </p:cNvSpPr>
          <p:nvPr/>
        </p:nvSpPr>
        <p:spPr bwMode="auto">
          <a:xfrm>
            <a:off x="2008712" y="3810000"/>
            <a:ext cx="87313" cy="101600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69" name="Rectangle 77"/>
          <p:cNvSpPr>
            <a:spLocks noChangeArrowheads="1"/>
          </p:cNvSpPr>
          <p:nvPr/>
        </p:nvSpPr>
        <p:spPr bwMode="auto">
          <a:xfrm>
            <a:off x="2234137" y="3952875"/>
            <a:ext cx="87313" cy="101600"/>
          </a:xfrm>
          <a:prstGeom prst="rect">
            <a:avLst/>
          </a:prstGeom>
          <a:solidFill>
            <a:srgbClr val="FF9900"/>
          </a:solidFill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1418162" y="4432300"/>
            <a:ext cx="9957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 err="1">
                <a:solidFill>
                  <a:srgbClr val="FF9933"/>
                </a:solidFill>
                <a:latin typeface="Tahoma" pitchFamily="34" charset="0"/>
              </a:rPr>
              <a:t>Deerlick</a:t>
            </a:r>
            <a:r>
              <a:rPr lang="en-US" sz="1000" dirty="0">
                <a:solidFill>
                  <a:srgbClr val="FF9933"/>
                </a:solidFill>
                <a:latin typeface="Tahoma" pitchFamily="34" charset="0"/>
              </a:rPr>
              <a:t> Creek</a:t>
            </a:r>
          </a:p>
        </p:txBody>
      </p:sp>
      <p:sp>
        <p:nvSpPr>
          <p:cNvPr id="8271" name="Line 79"/>
          <p:cNvSpPr>
            <a:spLocks noChangeShapeType="1"/>
          </p:cNvSpPr>
          <p:nvPr/>
        </p:nvSpPr>
        <p:spPr bwMode="auto">
          <a:xfrm>
            <a:off x="986362" y="53213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grpSp>
        <p:nvGrpSpPr>
          <p:cNvPr id="12395" name="Group 107"/>
          <p:cNvGrpSpPr>
            <a:grpSpLocks/>
          </p:cNvGrpSpPr>
          <p:nvPr/>
        </p:nvGrpSpPr>
        <p:grpSpPr bwMode="auto">
          <a:xfrm>
            <a:off x="3239555" y="1947864"/>
            <a:ext cx="1233488" cy="3048000"/>
            <a:chOff x="2115" y="1201"/>
            <a:chExt cx="777" cy="1920"/>
          </a:xfrm>
        </p:grpSpPr>
        <p:sp>
          <p:nvSpPr>
            <p:cNvPr id="8336" name="Line 108"/>
            <p:cNvSpPr>
              <a:spLocks noChangeShapeType="1"/>
            </p:cNvSpPr>
            <p:nvPr/>
          </p:nvSpPr>
          <p:spPr bwMode="auto">
            <a:xfrm flipV="1">
              <a:off x="2115" y="2619"/>
              <a:ext cx="153" cy="1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37" name="Line 109"/>
            <p:cNvSpPr>
              <a:spLocks noChangeShapeType="1"/>
            </p:cNvSpPr>
            <p:nvPr/>
          </p:nvSpPr>
          <p:spPr bwMode="auto">
            <a:xfrm>
              <a:off x="2268" y="2619"/>
              <a:ext cx="142" cy="5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38" name="Line 110"/>
            <p:cNvSpPr>
              <a:spLocks noChangeShapeType="1"/>
            </p:cNvSpPr>
            <p:nvPr/>
          </p:nvSpPr>
          <p:spPr bwMode="auto">
            <a:xfrm flipV="1">
              <a:off x="2410" y="2116"/>
              <a:ext cx="153" cy="55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39" name="Line 111"/>
            <p:cNvSpPr>
              <a:spLocks noChangeShapeType="1"/>
            </p:cNvSpPr>
            <p:nvPr/>
          </p:nvSpPr>
          <p:spPr bwMode="auto">
            <a:xfrm flipV="1">
              <a:off x="2563" y="1987"/>
              <a:ext cx="153" cy="1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40" name="Line 112"/>
            <p:cNvSpPr>
              <a:spLocks noChangeShapeType="1"/>
            </p:cNvSpPr>
            <p:nvPr/>
          </p:nvSpPr>
          <p:spPr bwMode="auto">
            <a:xfrm flipV="1">
              <a:off x="2716" y="1240"/>
              <a:ext cx="143" cy="7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41" name="Freeform 113"/>
            <p:cNvSpPr>
              <a:spLocks/>
            </p:cNvSpPr>
            <p:nvPr/>
          </p:nvSpPr>
          <p:spPr bwMode="auto">
            <a:xfrm>
              <a:off x="2235" y="2580"/>
              <a:ext cx="66" cy="77"/>
            </a:xfrm>
            <a:custGeom>
              <a:avLst/>
              <a:gdLst>
                <a:gd name="T0" fmla="*/ 33 w 36"/>
                <a:gd name="T1" fmla="*/ 0 h 36"/>
                <a:gd name="T2" fmla="*/ 66 w 36"/>
                <a:gd name="T3" fmla="*/ 39 h 36"/>
                <a:gd name="T4" fmla="*/ 33 w 36"/>
                <a:gd name="T5" fmla="*/ 77 h 36"/>
                <a:gd name="T6" fmla="*/ 0 w 36"/>
                <a:gd name="T7" fmla="*/ 39 h 36"/>
                <a:gd name="T8" fmla="*/ 33 w 3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42" name="Freeform 114"/>
            <p:cNvSpPr>
              <a:spLocks/>
            </p:cNvSpPr>
            <p:nvPr/>
          </p:nvSpPr>
          <p:spPr bwMode="auto">
            <a:xfrm>
              <a:off x="2377" y="2632"/>
              <a:ext cx="66" cy="77"/>
            </a:xfrm>
            <a:custGeom>
              <a:avLst/>
              <a:gdLst>
                <a:gd name="T0" fmla="*/ 33 w 36"/>
                <a:gd name="T1" fmla="*/ 0 h 36"/>
                <a:gd name="T2" fmla="*/ 66 w 36"/>
                <a:gd name="T3" fmla="*/ 39 h 36"/>
                <a:gd name="T4" fmla="*/ 33 w 36"/>
                <a:gd name="T5" fmla="*/ 77 h 36"/>
                <a:gd name="T6" fmla="*/ 0 w 36"/>
                <a:gd name="T7" fmla="*/ 39 h 36"/>
                <a:gd name="T8" fmla="*/ 33 w 3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43" name="Freeform 115"/>
            <p:cNvSpPr>
              <a:spLocks/>
            </p:cNvSpPr>
            <p:nvPr/>
          </p:nvSpPr>
          <p:spPr bwMode="auto">
            <a:xfrm>
              <a:off x="2530" y="2078"/>
              <a:ext cx="65" cy="77"/>
            </a:xfrm>
            <a:custGeom>
              <a:avLst/>
              <a:gdLst>
                <a:gd name="T0" fmla="*/ 33 w 36"/>
                <a:gd name="T1" fmla="*/ 0 h 36"/>
                <a:gd name="T2" fmla="*/ 65 w 36"/>
                <a:gd name="T3" fmla="*/ 39 h 36"/>
                <a:gd name="T4" fmla="*/ 33 w 36"/>
                <a:gd name="T5" fmla="*/ 77 h 36"/>
                <a:gd name="T6" fmla="*/ 0 w 36"/>
                <a:gd name="T7" fmla="*/ 39 h 36"/>
                <a:gd name="T8" fmla="*/ 33 w 3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44" name="Freeform 116"/>
            <p:cNvSpPr>
              <a:spLocks/>
            </p:cNvSpPr>
            <p:nvPr/>
          </p:nvSpPr>
          <p:spPr bwMode="auto">
            <a:xfrm>
              <a:off x="2683" y="1949"/>
              <a:ext cx="65" cy="77"/>
            </a:xfrm>
            <a:custGeom>
              <a:avLst/>
              <a:gdLst>
                <a:gd name="T0" fmla="*/ 33 w 36"/>
                <a:gd name="T1" fmla="*/ 0 h 36"/>
                <a:gd name="T2" fmla="*/ 65 w 36"/>
                <a:gd name="T3" fmla="*/ 39 h 36"/>
                <a:gd name="T4" fmla="*/ 33 w 36"/>
                <a:gd name="T5" fmla="*/ 77 h 36"/>
                <a:gd name="T6" fmla="*/ 0 w 36"/>
                <a:gd name="T7" fmla="*/ 39 h 36"/>
                <a:gd name="T8" fmla="*/ 33 w 3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45" name="Freeform 117"/>
            <p:cNvSpPr>
              <a:spLocks/>
            </p:cNvSpPr>
            <p:nvPr/>
          </p:nvSpPr>
          <p:spPr bwMode="auto">
            <a:xfrm>
              <a:off x="2826" y="1201"/>
              <a:ext cx="66" cy="78"/>
            </a:xfrm>
            <a:custGeom>
              <a:avLst/>
              <a:gdLst>
                <a:gd name="T0" fmla="*/ 33 w 36"/>
                <a:gd name="T1" fmla="*/ 0 h 36"/>
                <a:gd name="T2" fmla="*/ 66 w 36"/>
                <a:gd name="T3" fmla="*/ 39 h 36"/>
                <a:gd name="T4" fmla="*/ 33 w 36"/>
                <a:gd name="T5" fmla="*/ 78 h 36"/>
                <a:gd name="T6" fmla="*/ 0 w 36"/>
                <a:gd name="T7" fmla="*/ 39 h 36"/>
                <a:gd name="T8" fmla="*/ 33 w 36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lnTo>
                    <a:pt x="36" y="18"/>
                  </a:lnTo>
                  <a:lnTo>
                    <a:pt x="18" y="36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46" name="Line 118"/>
            <p:cNvSpPr>
              <a:spLocks noChangeShapeType="1"/>
            </p:cNvSpPr>
            <p:nvPr/>
          </p:nvSpPr>
          <p:spPr bwMode="auto">
            <a:xfrm>
              <a:off x="2115" y="2966"/>
              <a:ext cx="153" cy="13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47" name="Line 119"/>
            <p:cNvSpPr>
              <a:spLocks noChangeShapeType="1"/>
            </p:cNvSpPr>
            <p:nvPr/>
          </p:nvSpPr>
          <p:spPr bwMode="auto">
            <a:xfrm flipV="1">
              <a:off x="2268" y="2889"/>
              <a:ext cx="142" cy="9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48" name="Line 120"/>
            <p:cNvSpPr>
              <a:spLocks noChangeShapeType="1"/>
            </p:cNvSpPr>
            <p:nvPr/>
          </p:nvSpPr>
          <p:spPr bwMode="auto">
            <a:xfrm>
              <a:off x="2410" y="2889"/>
              <a:ext cx="153" cy="206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49" name="Line 121"/>
            <p:cNvSpPr>
              <a:spLocks noChangeShapeType="1"/>
            </p:cNvSpPr>
            <p:nvPr/>
          </p:nvSpPr>
          <p:spPr bwMode="auto">
            <a:xfrm flipV="1">
              <a:off x="2563" y="2979"/>
              <a:ext cx="152" cy="116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50" name="Line 122"/>
            <p:cNvSpPr>
              <a:spLocks noChangeShapeType="1"/>
            </p:cNvSpPr>
            <p:nvPr/>
          </p:nvSpPr>
          <p:spPr bwMode="auto">
            <a:xfrm flipV="1">
              <a:off x="2715" y="1962"/>
              <a:ext cx="144" cy="1017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51" name="Rectangle 123"/>
            <p:cNvSpPr>
              <a:spLocks noChangeArrowheads="1"/>
            </p:cNvSpPr>
            <p:nvPr/>
          </p:nvSpPr>
          <p:spPr bwMode="auto">
            <a:xfrm>
              <a:off x="2235" y="2941"/>
              <a:ext cx="55" cy="64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52" name="Rectangle 124"/>
            <p:cNvSpPr>
              <a:spLocks noChangeArrowheads="1"/>
            </p:cNvSpPr>
            <p:nvPr/>
          </p:nvSpPr>
          <p:spPr bwMode="auto">
            <a:xfrm>
              <a:off x="2377" y="2850"/>
              <a:ext cx="55" cy="65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53" name="Rectangle 125"/>
            <p:cNvSpPr>
              <a:spLocks noChangeArrowheads="1"/>
            </p:cNvSpPr>
            <p:nvPr/>
          </p:nvSpPr>
          <p:spPr bwMode="auto">
            <a:xfrm>
              <a:off x="2530" y="3057"/>
              <a:ext cx="54" cy="64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54" name="Rectangle 126"/>
            <p:cNvSpPr>
              <a:spLocks noChangeArrowheads="1"/>
            </p:cNvSpPr>
            <p:nvPr/>
          </p:nvSpPr>
          <p:spPr bwMode="auto">
            <a:xfrm>
              <a:off x="2683" y="2941"/>
              <a:ext cx="54" cy="64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55" name="Rectangle 127"/>
            <p:cNvSpPr>
              <a:spLocks noChangeArrowheads="1"/>
            </p:cNvSpPr>
            <p:nvPr/>
          </p:nvSpPr>
          <p:spPr bwMode="auto">
            <a:xfrm>
              <a:off x="2826" y="1923"/>
              <a:ext cx="55" cy="64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419" name="Group 131"/>
          <p:cNvGrpSpPr>
            <a:grpSpLocks/>
          </p:cNvGrpSpPr>
          <p:nvPr/>
        </p:nvGrpSpPr>
        <p:grpSpPr bwMode="auto">
          <a:xfrm>
            <a:off x="4420125" y="1620838"/>
            <a:ext cx="2878137" cy="2963862"/>
            <a:chOff x="2859" y="1021"/>
            <a:chExt cx="1813" cy="1867"/>
          </a:xfrm>
        </p:grpSpPr>
        <p:sp>
          <p:nvSpPr>
            <p:cNvPr id="8321" name="Line 132"/>
            <p:cNvSpPr>
              <a:spLocks noChangeShapeType="1"/>
            </p:cNvSpPr>
            <p:nvPr/>
          </p:nvSpPr>
          <p:spPr bwMode="auto">
            <a:xfrm flipV="1">
              <a:off x="2859" y="1060"/>
              <a:ext cx="153" cy="1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22" name="Line 133"/>
            <p:cNvSpPr>
              <a:spLocks noChangeShapeType="1"/>
            </p:cNvSpPr>
            <p:nvPr/>
          </p:nvSpPr>
          <p:spPr bwMode="auto">
            <a:xfrm>
              <a:off x="2859" y="1962"/>
              <a:ext cx="153" cy="476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8324" name="Group 135"/>
            <p:cNvGrpSpPr>
              <a:grpSpLocks/>
            </p:cNvGrpSpPr>
            <p:nvPr/>
          </p:nvGrpSpPr>
          <p:grpSpPr bwMode="auto">
            <a:xfrm>
              <a:off x="2979" y="1021"/>
              <a:ext cx="1693" cy="1867"/>
              <a:chOff x="2979" y="1021"/>
              <a:chExt cx="1693" cy="1867"/>
            </a:xfrm>
          </p:grpSpPr>
          <p:sp>
            <p:nvSpPr>
              <p:cNvPr id="8328" name="Freeform 136"/>
              <p:cNvSpPr>
                <a:spLocks/>
              </p:cNvSpPr>
              <p:nvPr/>
            </p:nvSpPr>
            <p:spPr bwMode="auto">
              <a:xfrm>
                <a:off x="2979" y="1021"/>
                <a:ext cx="66" cy="77"/>
              </a:xfrm>
              <a:custGeom>
                <a:avLst/>
                <a:gdLst>
                  <a:gd name="T0" fmla="*/ 33 w 36"/>
                  <a:gd name="T1" fmla="*/ 0 h 36"/>
                  <a:gd name="T2" fmla="*/ 66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29" name="Freeform 137"/>
              <p:cNvSpPr>
                <a:spLocks/>
              </p:cNvSpPr>
              <p:nvPr/>
            </p:nvSpPr>
            <p:spPr bwMode="auto">
              <a:xfrm>
                <a:off x="4180" y="1704"/>
                <a:ext cx="65" cy="77"/>
              </a:xfrm>
              <a:custGeom>
                <a:avLst/>
                <a:gdLst>
                  <a:gd name="T0" fmla="*/ 33 w 36"/>
                  <a:gd name="T1" fmla="*/ 0 h 36"/>
                  <a:gd name="T2" fmla="*/ 65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30" name="Rectangle 138"/>
              <p:cNvSpPr>
                <a:spLocks noChangeArrowheads="1"/>
              </p:cNvSpPr>
              <p:nvPr/>
            </p:nvSpPr>
            <p:spPr bwMode="auto">
              <a:xfrm>
                <a:off x="2979" y="2400"/>
                <a:ext cx="55" cy="64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31" name="Rectangle 139"/>
              <p:cNvSpPr>
                <a:spLocks noChangeArrowheads="1"/>
              </p:cNvSpPr>
              <p:nvPr/>
            </p:nvSpPr>
            <p:spPr bwMode="auto">
              <a:xfrm>
                <a:off x="4180" y="2271"/>
                <a:ext cx="54" cy="64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32" name="Line 140"/>
              <p:cNvSpPr>
                <a:spLocks noChangeShapeType="1"/>
              </p:cNvSpPr>
              <p:nvPr/>
            </p:nvSpPr>
            <p:spPr bwMode="auto">
              <a:xfrm flipV="1">
                <a:off x="3000" y="2296"/>
                <a:ext cx="1208" cy="136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333" name="Line 141"/>
              <p:cNvSpPr>
                <a:spLocks noChangeShapeType="1"/>
              </p:cNvSpPr>
              <p:nvPr/>
            </p:nvSpPr>
            <p:spPr bwMode="auto">
              <a:xfrm>
                <a:off x="4208" y="2304"/>
                <a:ext cx="440" cy="408"/>
              </a:xfrm>
              <a:prstGeom prst="line">
                <a:avLst/>
              </a:prstGeom>
              <a:noFill/>
              <a:ln w="28575">
                <a:solidFill>
                  <a:srgbClr val="FF9933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334" name="Line 142"/>
              <p:cNvSpPr>
                <a:spLocks noChangeShapeType="1"/>
              </p:cNvSpPr>
              <p:nvPr/>
            </p:nvSpPr>
            <p:spPr bwMode="auto">
              <a:xfrm>
                <a:off x="3008" y="1064"/>
                <a:ext cx="1224" cy="6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335" name="Line 143"/>
              <p:cNvSpPr>
                <a:spLocks noChangeShapeType="1"/>
              </p:cNvSpPr>
              <p:nvPr/>
            </p:nvSpPr>
            <p:spPr bwMode="auto">
              <a:xfrm>
                <a:off x="4232" y="1744"/>
                <a:ext cx="440" cy="1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2438" name="Group 150"/>
          <p:cNvGrpSpPr>
            <a:grpSpLocks/>
          </p:cNvGrpSpPr>
          <p:nvPr/>
        </p:nvGrpSpPr>
        <p:grpSpPr bwMode="auto">
          <a:xfrm>
            <a:off x="7226825" y="3651250"/>
            <a:ext cx="1282700" cy="1344613"/>
            <a:chOff x="4627" y="2300"/>
            <a:chExt cx="808" cy="847"/>
          </a:xfrm>
        </p:grpSpPr>
        <p:grpSp>
          <p:nvGrpSpPr>
            <p:cNvPr id="8297" name="Group 151"/>
            <p:cNvGrpSpPr>
              <a:grpSpLocks/>
            </p:cNvGrpSpPr>
            <p:nvPr/>
          </p:nvGrpSpPr>
          <p:grpSpPr bwMode="auto">
            <a:xfrm>
              <a:off x="4627" y="2619"/>
              <a:ext cx="808" cy="528"/>
              <a:chOff x="4627" y="2619"/>
              <a:chExt cx="808" cy="528"/>
            </a:xfrm>
          </p:grpSpPr>
          <p:sp>
            <p:nvSpPr>
              <p:cNvPr id="8299" name="Line 152"/>
              <p:cNvSpPr>
                <a:spLocks noChangeShapeType="1"/>
              </p:cNvSpPr>
              <p:nvPr/>
            </p:nvSpPr>
            <p:spPr bwMode="auto">
              <a:xfrm>
                <a:off x="5124" y="287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0" name="Line 153"/>
              <p:cNvSpPr>
                <a:spLocks noChangeShapeType="1"/>
              </p:cNvSpPr>
              <p:nvPr/>
            </p:nvSpPr>
            <p:spPr bwMode="auto">
              <a:xfrm>
                <a:off x="4660" y="2889"/>
                <a:ext cx="142" cy="19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1" name="Line 154"/>
              <p:cNvSpPr>
                <a:spLocks noChangeShapeType="1"/>
              </p:cNvSpPr>
              <p:nvPr/>
            </p:nvSpPr>
            <p:spPr bwMode="auto">
              <a:xfrm>
                <a:off x="4802" y="3083"/>
                <a:ext cx="153" cy="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2" name="Line 155"/>
              <p:cNvSpPr>
                <a:spLocks noChangeShapeType="1"/>
              </p:cNvSpPr>
              <p:nvPr/>
            </p:nvSpPr>
            <p:spPr bwMode="auto">
              <a:xfrm flipV="1">
                <a:off x="4955" y="3044"/>
                <a:ext cx="153" cy="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3" name="Line 156"/>
              <p:cNvSpPr>
                <a:spLocks noChangeShapeType="1"/>
              </p:cNvSpPr>
              <p:nvPr/>
            </p:nvSpPr>
            <p:spPr bwMode="auto">
              <a:xfrm flipV="1">
                <a:off x="5108" y="2992"/>
                <a:ext cx="141" cy="5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4" name="Line 157"/>
              <p:cNvSpPr>
                <a:spLocks noChangeShapeType="1"/>
              </p:cNvSpPr>
              <p:nvPr/>
            </p:nvSpPr>
            <p:spPr bwMode="auto">
              <a:xfrm>
                <a:off x="5249" y="2992"/>
                <a:ext cx="153" cy="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5" name="Freeform 158"/>
              <p:cNvSpPr>
                <a:spLocks/>
              </p:cNvSpPr>
              <p:nvPr/>
            </p:nvSpPr>
            <p:spPr bwMode="auto">
              <a:xfrm>
                <a:off x="4627" y="2851"/>
                <a:ext cx="66" cy="77"/>
              </a:xfrm>
              <a:custGeom>
                <a:avLst/>
                <a:gdLst>
                  <a:gd name="T0" fmla="*/ 33 w 36"/>
                  <a:gd name="T1" fmla="*/ 0 h 36"/>
                  <a:gd name="T2" fmla="*/ 66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6" name="Freeform 159"/>
              <p:cNvSpPr>
                <a:spLocks/>
              </p:cNvSpPr>
              <p:nvPr/>
            </p:nvSpPr>
            <p:spPr bwMode="auto">
              <a:xfrm>
                <a:off x="4769" y="3044"/>
                <a:ext cx="66" cy="77"/>
              </a:xfrm>
              <a:custGeom>
                <a:avLst/>
                <a:gdLst>
                  <a:gd name="T0" fmla="*/ 33 w 36"/>
                  <a:gd name="T1" fmla="*/ 0 h 36"/>
                  <a:gd name="T2" fmla="*/ 66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7" name="Freeform 160"/>
              <p:cNvSpPr>
                <a:spLocks/>
              </p:cNvSpPr>
              <p:nvPr/>
            </p:nvSpPr>
            <p:spPr bwMode="auto">
              <a:xfrm>
                <a:off x="4922" y="3070"/>
                <a:ext cx="66" cy="77"/>
              </a:xfrm>
              <a:custGeom>
                <a:avLst/>
                <a:gdLst>
                  <a:gd name="T0" fmla="*/ 33 w 36"/>
                  <a:gd name="T1" fmla="*/ 0 h 36"/>
                  <a:gd name="T2" fmla="*/ 66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8" name="Freeform 161"/>
              <p:cNvSpPr>
                <a:spLocks/>
              </p:cNvSpPr>
              <p:nvPr/>
            </p:nvSpPr>
            <p:spPr bwMode="auto">
              <a:xfrm>
                <a:off x="5075" y="3005"/>
                <a:ext cx="65" cy="78"/>
              </a:xfrm>
              <a:custGeom>
                <a:avLst/>
                <a:gdLst>
                  <a:gd name="T0" fmla="*/ 33 w 36"/>
                  <a:gd name="T1" fmla="*/ 0 h 36"/>
                  <a:gd name="T2" fmla="*/ 65 w 36"/>
                  <a:gd name="T3" fmla="*/ 39 h 36"/>
                  <a:gd name="T4" fmla="*/ 33 w 36"/>
                  <a:gd name="T5" fmla="*/ 78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09" name="Freeform 162"/>
              <p:cNvSpPr>
                <a:spLocks/>
              </p:cNvSpPr>
              <p:nvPr/>
            </p:nvSpPr>
            <p:spPr bwMode="auto">
              <a:xfrm>
                <a:off x="5217" y="2954"/>
                <a:ext cx="65" cy="77"/>
              </a:xfrm>
              <a:custGeom>
                <a:avLst/>
                <a:gdLst>
                  <a:gd name="T0" fmla="*/ 33 w 36"/>
                  <a:gd name="T1" fmla="*/ 0 h 36"/>
                  <a:gd name="T2" fmla="*/ 65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0" name="Freeform 163"/>
              <p:cNvSpPr>
                <a:spLocks/>
              </p:cNvSpPr>
              <p:nvPr/>
            </p:nvSpPr>
            <p:spPr bwMode="auto">
              <a:xfrm>
                <a:off x="5370" y="2954"/>
                <a:ext cx="65" cy="77"/>
              </a:xfrm>
              <a:custGeom>
                <a:avLst/>
                <a:gdLst>
                  <a:gd name="T0" fmla="*/ 33 w 36"/>
                  <a:gd name="T1" fmla="*/ 0 h 36"/>
                  <a:gd name="T2" fmla="*/ 65 w 36"/>
                  <a:gd name="T3" fmla="*/ 39 h 36"/>
                  <a:gd name="T4" fmla="*/ 33 w 36"/>
                  <a:gd name="T5" fmla="*/ 77 h 36"/>
                  <a:gd name="T6" fmla="*/ 0 w 36"/>
                  <a:gd name="T7" fmla="*/ 39 h 36"/>
                  <a:gd name="T8" fmla="*/ 33 w 36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36" y="18"/>
                    </a:lnTo>
                    <a:lnTo>
                      <a:pt x="18" y="36"/>
                    </a:lnTo>
                    <a:lnTo>
                      <a:pt x="0" y="18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1" name="Line 164"/>
              <p:cNvSpPr>
                <a:spLocks noChangeShapeType="1"/>
              </p:cNvSpPr>
              <p:nvPr/>
            </p:nvSpPr>
            <p:spPr bwMode="auto">
              <a:xfrm>
                <a:off x="4660" y="2722"/>
                <a:ext cx="142" cy="167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2" name="Line 165"/>
              <p:cNvSpPr>
                <a:spLocks noChangeShapeType="1"/>
              </p:cNvSpPr>
              <p:nvPr/>
            </p:nvSpPr>
            <p:spPr bwMode="auto">
              <a:xfrm flipV="1">
                <a:off x="4802" y="2657"/>
                <a:ext cx="153" cy="232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3" name="Line 166"/>
              <p:cNvSpPr>
                <a:spLocks noChangeShapeType="1"/>
              </p:cNvSpPr>
              <p:nvPr/>
            </p:nvSpPr>
            <p:spPr bwMode="auto">
              <a:xfrm>
                <a:off x="4955" y="2657"/>
                <a:ext cx="152" cy="219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4" name="Line 167"/>
              <p:cNvSpPr>
                <a:spLocks noChangeShapeType="1"/>
              </p:cNvSpPr>
              <p:nvPr/>
            </p:nvSpPr>
            <p:spPr bwMode="auto">
              <a:xfrm flipV="1">
                <a:off x="5249" y="2683"/>
                <a:ext cx="153" cy="219"/>
              </a:xfrm>
              <a:prstGeom prst="line">
                <a:avLst/>
              </a:prstGeom>
              <a:noFill/>
              <a:ln w="254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5" name="Rectangle 168"/>
              <p:cNvSpPr>
                <a:spLocks noChangeArrowheads="1"/>
              </p:cNvSpPr>
              <p:nvPr/>
            </p:nvSpPr>
            <p:spPr bwMode="auto">
              <a:xfrm>
                <a:off x="4627" y="2683"/>
                <a:ext cx="55" cy="64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6" name="Rectangle 169"/>
              <p:cNvSpPr>
                <a:spLocks noChangeArrowheads="1"/>
              </p:cNvSpPr>
              <p:nvPr/>
            </p:nvSpPr>
            <p:spPr bwMode="auto">
              <a:xfrm>
                <a:off x="4769" y="2850"/>
                <a:ext cx="55" cy="65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7" name="Rectangle 170"/>
              <p:cNvSpPr>
                <a:spLocks noChangeArrowheads="1"/>
              </p:cNvSpPr>
              <p:nvPr/>
            </p:nvSpPr>
            <p:spPr bwMode="auto">
              <a:xfrm>
                <a:off x="4922" y="2619"/>
                <a:ext cx="55" cy="64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8" name="Rectangle 171"/>
              <p:cNvSpPr>
                <a:spLocks noChangeArrowheads="1"/>
              </p:cNvSpPr>
              <p:nvPr/>
            </p:nvSpPr>
            <p:spPr bwMode="auto">
              <a:xfrm>
                <a:off x="5075" y="2838"/>
                <a:ext cx="54" cy="64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19" name="Rectangle 172"/>
              <p:cNvSpPr>
                <a:spLocks noChangeArrowheads="1"/>
              </p:cNvSpPr>
              <p:nvPr/>
            </p:nvSpPr>
            <p:spPr bwMode="auto">
              <a:xfrm>
                <a:off x="5217" y="2863"/>
                <a:ext cx="54" cy="65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320" name="Rectangle 173"/>
              <p:cNvSpPr>
                <a:spLocks noChangeArrowheads="1"/>
              </p:cNvSpPr>
              <p:nvPr/>
            </p:nvSpPr>
            <p:spPr bwMode="auto">
              <a:xfrm>
                <a:off x="5369" y="2644"/>
                <a:ext cx="55" cy="65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8298" name="Text Box 174"/>
            <p:cNvSpPr txBox="1">
              <a:spLocks noChangeArrowheads="1"/>
            </p:cNvSpPr>
            <p:nvPr/>
          </p:nvSpPr>
          <p:spPr bwMode="auto">
            <a:xfrm>
              <a:off x="5106" y="2300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2463" name="Group 175"/>
          <p:cNvGrpSpPr>
            <a:grpSpLocks/>
          </p:cNvGrpSpPr>
          <p:nvPr/>
        </p:nvGrpSpPr>
        <p:grpSpPr bwMode="auto">
          <a:xfrm>
            <a:off x="6474351" y="4905375"/>
            <a:ext cx="1998663" cy="409575"/>
            <a:chOff x="4153" y="3090"/>
            <a:chExt cx="1259" cy="258"/>
          </a:xfrm>
        </p:grpSpPr>
        <p:grpSp>
          <p:nvGrpSpPr>
            <p:cNvPr id="8281" name="Group 176"/>
            <p:cNvGrpSpPr>
              <a:grpSpLocks/>
            </p:cNvGrpSpPr>
            <p:nvPr/>
          </p:nvGrpSpPr>
          <p:grpSpPr bwMode="auto">
            <a:xfrm>
              <a:off x="4656" y="3216"/>
              <a:ext cx="756" cy="96"/>
              <a:chOff x="4656" y="3216"/>
              <a:chExt cx="756" cy="96"/>
            </a:xfrm>
          </p:grpSpPr>
          <p:sp>
            <p:nvSpPr>
              <p:cNvPr id="8292" name="Line 177"/>
              <p:cNvSpPr>
                <a:spLocks noChangeShapeType="1"/>
              </p:cNvSpPr>
              <p:nvPr/>
            </p:nvSpPr>
            <p:spPr bwMode="auto">
              <a:xfrm>
                <a:off x="4656" y="3258"/>
                <a:ext cx="150" cy="4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293" name="Line 178"/>
              <p:cNvSpPr>
                <a:spLocks noChangeShapeType="1"/>
              </p:cNvSpPr>
              <p:nvPr/>
            </p:nvSpPr>
            <p:spPr bwMode="auto">
              <a:xfrm flipV="1">
                <a:off x="4812" y="3216"/>
                <a:ext cx="156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294" name="Line 179"/>
              <p:cNvSpPr>
                <a:spLocks noChangeShapeType="1"/>
              </p:cNvSpPr>
              <p:nvPr/>
            </p:nvSpPr>
            <p:spPr bwMode="auto">
              <a:xfrm>
                <a:off x="4968" y="3222"/>
                <a:ext cx="132" cy="3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295" name="Line 180"/>
              <p:cNvSpPr>
                <a:spLocks noChangeShapeType="1"/>
              </p:cNvSpPr>
              <p:nvPr/>
            </p:nvSpPr>
            <p:spPr bwMode="auto">
              <a:xfrm flipV="1">
                <a:off x="5094" y="3240"/>
                <a:ext cx="150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  <p:sp>
            <p:nvSpPr>
              <p:cNvPr id="8296" name="Line 181"/>
              <p:cNvSpPr>
                <a:spLocks noChangeShapeType="1"/>
              </p:cNvSpPr>
              <p:nvPr/>
            </p:nvSpPr>
            <p:spPr bwMode="auto">
              <a:xfrm flipV="1">
                <a:off x="5250" y="3228"/>
                <a:ext cx="162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CA"/>
              </a:p>
            </p:txBody>
          </p:sp>
        </p:grpSp>
        <p:grpSp>
          <p:nvGrpSpPr>
            <p:cNvPr id="8282" name="Group 182"/>
            <p:cNvGrpSpPr>
              <a:grpSpLocks/>
            </p:cNvGrpSpPr>
            <p:nvPr/>
          </p:nvGrpSpPr>
          <p:grpSpPr bwMode="auto">
            <a:xfrm>
              <a:off x="4153" y="3090"/>
              <a:ext cx="1247" cy="258"/>
              <a:chOff x="4153" y="3090"/>
              <a:chExt cx="1247" cy="258"/>
            </a:xfrm>
          </p:grpSpPr>
          <p:grpSp>
            <p:nvGrpSpPr>
              <p:cNvPr id="8283" name="Group 183"/>
              <p:cNvGrpSpPr>
                <a:grpSpLocks/>
              </p:cNvGrpSpPr>
              <p:nvPr/>
            </p:nvGrpSpPr>
            <p:grpSpPr bwMode="auto">
              <a:xfrm>
                <a:off x="4632" y="3090"/>
                <a:ext cx="768" cy="198"/>
                <a:chOff x="4632" y="3090"/>
                <a:chExt cx="768" cy="198"/>
              </a:xfrm>
            </p:grpSpPr>
            <p:sp>
              <p:nvSpPr>
                <p:cNvPr id="8287" name="Line 184"/>
                <p:cNvSpPr>
                  <a:spLocks noChangeShapeType="1"/>
                </p:cNvSpPr>
                <p:nvPr/>
              </p:nvSpPr>
              <p:spPr bwMode="auto">
                <a:xfrm>
                  <a:off x="4632" y="3090"/>
                  <a:ext cx="168" cy="15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8288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4806" y="3156"/>
                  <a:ext cx="156" cy="9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8289" name="Line 186"/>
                <p:cNvSpPr>
                  <a:spLocks noChangeShapeType="1"/>
                </p:cNvSpPr>
                <p:nvPr/>
              </p:nvSpPr>
              <p:spPr bwMode="auto">
                <a:xfrm>
                  <a:off x="4968" y="3156"/>
                  <a:ext cx="120" cy="12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8290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5088" y="3168"/>
                  <a:ext cx="180" cy="12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  <p:sp>
              <p:nvSpPr>
                <p:cNvPr id="8291" name="Line 188"/>
                <p:cNvSpPr>
                  <a:spLocks noChangeShapeType="1"/>
                </p:cNvSpPr>
                <p:nvPr/>
              </p:nvSpPr>
              <p:spPr bwMode="auto">
                <a:xfrm>
                  <a:off x="5268" y="3168"/>
                  <a:ext cx="132" cy="8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CA"/>
                </a:p>
              </p:txBody>
            </p:sp>
          </p:grpSp>
          <p:sp>
            <p:nvSpPr>
              <p:cNvPr id="8285" name="Text Box 190"/>
              <p:cNvSpPr txBox="1">
                <a:spLocks noChangeArrowheads="1"/>
              </p:cNvSpPr>
              <p:nvPr/>
            </p:nvSpPr>
            <p:spPr bwMode="auto">
              <a:xfrm>
                <a:off x="4153" y="315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191" name="Text Box 78"/>
          <p:cNvSpPr txBox="1">
            <a:spLocks noChangeArrowheads="1"/>
          </p:cNvSpPr>
          <p:nvPr/>
        </p:nvSpPr>
        <p:spPr bwMode="auto">
          <a:xfrm>
            <a:off x="6109962" y="5031502"/>
            <a:ext cx="12041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 smtClean="0">
                <a:solidFill>
                  <a:srgbClr val="FF00FF"/>
                </a:solidFill>
                <a:latin typeface="Tahoma" pitchFamily="34" charset="0"/>
              </a:rPr>
              <a:t>Mary Gregg</a:t>
            </a:r>
            <a:r>
              <a:rPr lang="en-US" sz="1000" dirty="0" smtClean="0">
                <a:solidFill>
                  <a:srgbClr val="FF00FF"/>
                </a:solidFill>
                <a:latin typeface="Tahoma" pitchFamily="34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Tahoma" pitchFamily="34" charset="0"/>
              </a:rPr>
              <a:t>Creek</a:t>
            </a:r>
          </a:p>
        </p:txBody>
      </p:sp>
      <p:sp>
        <p:nvSpPr>
          <p:cNvPr id="192" name="Text Box 78"/>
          <p:cNvSpPr txBox="1">
            <a:spLocks noChangeArrowheads="1"/>
          </p:cNvSpPr>
          <p:nvPr/>
        </p:nvSpPr>
        <p:spPr bwMode="auto">
          <a:xfrm>
            <a:off x="6416289" y="4777847"/>
            <a:ext cx="88197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 smtClean="0">
                <a:solidFill>
                  <a:srgbClr val="996633"/>
                </a:solidFill>
                <a:latin typeface="Tahoma" pitchFamily="34" charset="0"/>
              </a:rPr>
              <a:t>Antler</a:t>
            </a:r>
            <a:r>
              <a:rPr lang="en-US" sz="1000" dirty="0" smtClean="0">
                <a:solidFill>
                  <a:srgbClr val="996633"/>
                </a:solidFill>
                <a:latin typeface="Tahoma" pitchFamily="34" charset="0"/>
              </a:rPr>
              <a:t> </a:t>
            </a:r>
            <a:r>
              <a:rPr lang="en-US" sz="1000" dirty="0">
                <a:solidFill>
                  <a:srgbClr val="996633"/>
                </a:solidFill>
                <a:latin typeface="Tahoma" pitchFamily="34" charset="0"/>
              </a:rPr>
              <a:t>Creek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9974" y="440266"/>
            <a:ext cx="590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Hinton area Athabasca Rainbow Trout densities 1970 to 2002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7956662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200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michael.g.sullivan</dc:creator>
  <cp:lastModifiedBy>michael.g.sullivan</cp:lastModifiedBy>
  <cp:revision>12</cp:revision>
  <dcterms:created xsi:type="dcterms:W3CDTF">2017-02-03T18:28:02Z</dcterms:created>
  <dcterms:modified xsi:type="dcterms:W3CDTF">2017-02-03T19:01:48Z</dcterms:modified>
</cp:coreProperties>
</file>