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88" r:id="rId3"/>
    <p:sldId id="299" r:id="rId4"/>
    <p:sldId id="289" r:id="rId5"/>
    <p:sldId id="290" r:id="rId6"/>
    <p:sldId id="300" r:id="rId7"/>
    <p:sldId id="291" r:id="rId8"/>
    <p:sldId id="292" r:id="rId9"/>
    <p:sldId id="293" r:id="rId10"/>
    <p:sldId id="297" r:id="rId11"/>
    <p:sldId id="295" r:id="rId12"/>
    <p:sldId id="296" r:id="rId13"/>
    <p:sldId id="287" r:id="rId14"/>
    <p:sldId id="301" r:id="rId15"/>
    <p:sldId id="302" r:id="rId16"/>
    <p:sldId id="303" r:id="rId17"/>
    <p:sldId id="304" r:id="rId18"/>
    <p:sldId id="305" r:id="rId19"/>
    <p:sldId id="306" r:id="rId20"/>
    <p:sldId id="307" r:id="rId21"/>
    <p:sldId id="308" r:id="rId22"/>
    <p:sldId id="309" r:id="rId23"/>
    <p:sldId id="310" r:id="rId24"/>
    <p:sldId id="31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360" y="5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09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737ED-9D02-4E1E-B33F-9AD503F96AFC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698A9-404C-4BE0-A594-61BCBA752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250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737ED-9D02-4E1E-B33F-9AD503F96AFC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698A9-404C-4BE0-A594-61BCBA752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390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737ED-9D02-4E1E-B33F-9AD503F96AFC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698A9-404C-4BE0-A594-61BCBA752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68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737ED-9D02-4E1E-B33F-9AD503F96AFC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698A9-404C-4BE0-A594-61BCBA752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769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737ED-9D02-4E1E-B33F-9AD503F96AFC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698A9-404C-4BE0-A594-61BCBA752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026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737ED-9D02-4E1E-B33F-9AD503F96AFC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698A9-404C-4BE0-A594-61BCBA752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220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737ED-9D02-4E1E-B33F-9AD503F96AFC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698A9-404C-4BE0-A594-61BCBA752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372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737ED-9D02-4E1E-B33F-9AD503F96AFC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698A9-404C-4BE0-A594-61BCBA752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247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737ED-9D02-4E1E-B33F-9AD503F96AFC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698A9-404C-4BE0-A594-61BCBA752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665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737ED-9D02-4E1E-B33F-9AD503F96AFC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698A9-404C-4BE0-A594-61BCBA752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372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737ED-9D02-4E1E-B33F-9AD503F96AFC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698A9-404C-4BE0-A594-61BCBA752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674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737ED-9D02-4E1E-B33F-9AD503F96AFC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698A9-404C-4BE0-A594-61BCBA75241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MSIPCMContentMarking" descr="{&quot;HashCode&quot;:-1542678785,&quot;Placement&quot;:&quot;Footer&quot;,&quot;Top&quot;:517.997253,&quot;Left&quot;:0.0,&quot;SlideWidth&quot;:960,&quot;SlideHeight&quot;:540}"/>
          <p:cNvSpPr txBox="1"/>
          <p:nvPr userDrawn="1"/>
        </p:nvSpPr>
        <p:spPr>
          <a:xfrm>
            <a:off x="0" y="6578565"/>
            <a:ext cx="1804584" cy="27943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100" smtClean="0">
                <a:solidFill>
                  <a:srgbClr val="000000"/>
                </a:solidFill>
                <a:latin typeface="Calibri" panose="020F0502020204030204" pitchFamily="34" charset="0"/>
              </a:rPr>
              <a:t>Classification: Protected A</a:t>
            </a:r>
            <a:endParaRPr lang="en-US" sz="11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365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mailto:HUC.MAP@data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0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317"/>
          <a:stretch/>
        </p:blipFill>
        <p:spPr>
          <a:xfrm>
            <a:off x="-93278" y="0"/>
            <a:ext cx="12192000" cy="685799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608582" y="1562299"/>
            <a:ext cx="4106316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Joe Model Overview</a:t>
            </a:r>
          </a:p>
          <a:p>
            <a:pPr algn="ctr"/>
            <a:r>
              <a:rPr lang="en-CA" sz="2400" dirty="0" smtClean="0">
                <a:solidFill>
                  <a:schemeClr val="bg1"/>
                </a:solidFill>
              </a:rPr>
              <a:t>Andrew J Paul</a:t>
            </a:r>
          </a:p>
          <a:p>
            <a:pPr algn="ctr"/>
            <a:r>
              <a:rPr lang="en-CA" sz="2400" dirty="0" smtClean="0">
                <a:solidFill>
                  <a:schemeClr val="bg1"/>
                </a:solidFill>
              </a:rPr>
              <a:t>Fish and Wildlife</a:t>
            </a:r>
          </a:p>
          <a:p>
            <a:pPr algn="ctr"/>
            <a:r>
              <a:rPr lang="en-CA" sz="2400" dirty="0" smtClean="0">
                <a:solidFill>
                  <a:schemeClr val="bg1"/>
                </a:solidFill>
              </a:rPr>
              <a:t>Alberta Environment and Parks</a:t>
            </a:r>
          </a:p>
          <a:p>
            <a:pPr algn="ctr"/>
            <a:r>
              <a:rPr lang="en-CA" sz="2400" dirty="0" smtClean="0">
                <a:solidFill>
                  <a:schemeClr val="bg1"/>
                </a:solidFill>
              </a:rPr>
              <a:t>28 April 2021</a:t>
            </a:r>
            <a:endParaRPr lang="en-CA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08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2955" y="109811"/>
            <a:ext cx="108698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600" dirty="0"/>
              <a:t>Takes as input </a:t>
            </a:r>
            <a:r>
              <a:rPr lang="en-CA" sz="3600" b="1" dirty="0"/>
              <a:t>a relation </a:t>
            </a:r>
            <a:r>
              <a:rPr lang="en-CA" sz="3600" dirty="0"/>
              <a:t>between system capacity and each stressor plus the stressor magnitude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3392" y="1310140"/>
            <a:ext cx="6314286" cy="4961905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V="1">
            <a:off x="5486400" y="3957638"/>
            <a:ext cx="0" cy="13573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3586163" y="3957638"/>
            <a:ext cx="190023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7775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3392" y="1310140"/>
            <a:ext cx="6314286" cy="496190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 rot="2956907">
            <a:off x="3093225" y="2690030"/>
            <a:ext cx="5530826" cy="2251548"/>
          </a:xfrm>
          <a:custGeom>
            <a:avLst/>
            <a:gdLst>
              <a:gd name="connsiteX0" fmla="*/ 0 w 4759177"/>
              <a:gd name="connsiteY0" fmla="*/ 0 h 1248228"/>
              <a:gd name="connsiteX1" fmla="*/ 4759177 w 4759177"/>
              <a:gd name="connsiteY1" fmla="*/ 0 h 1248228"/>
              <a:gd name="connsiteX2" fmla="*/ 4759177 w 4759177"/>
              <a:gd name="connsiteY2" fmla="*/ 1248228 h 1248228"/>
              <a:gd name="connsiteX3" fmla="*/ 0 w 4759177"/>
              <a:gd name="connsiteY3" fmla="*/ 1248228 h 1248228"/>
              <a:gd name="connsiteX4" fmla="*/ 0 w 4759177"/>
              <a:gd name="connsiteY4" fmla="*/ 0 h 1248228"/>
              <a:gd name="connsiteX0" fmla="*/ 0 w 5282695"/>
              <a:gd name="connsiteY0" fmla="*/ 390814 h 1639042"/>
              <a:gd name="connsiteX1" fmla="*/ 5282695 w 5282695"/>
              <a:gd name="connsiteY1" fmla="*/ 0 h 1639042"/>
              <a:gd name="connsiteX2" fmla="*/ 4759177 w 5282695"/>
              <a:gd name="connsiteY2" fmla="*/ 1639042 h 1639042"/>
              <a:gd name="connsiteX3" fmla="*/ 0 w 5282695"/>
              <a:gd name="connsiteY3" fmla="*/ 1639042 h 1639042"/>
              <a:gd name="connsiteX4" fmla="*/ 0 w 5282695"/>
              <a:gd name="connsiteY4" fmla="*/ 390814 h 1639042"/>
              <a:gd name="connsiteX0" fmla="*/ 0 w 5282695"/>
              <a:gd name="connsiteY0" fmla="*/ 390814 h 1639042"/>
              <a:gd name="connsiteX1" fmla="*/ 4288557 w 5282695"/>
              <a:gd name="connsiteY1" fmla="*/ 99812 h 1639042"/>
              <a:gd name="connsiteX2" fmla="*/ 5282695 w 5282695"/>
              <a:gd name="connsiteY2" fmla="*/ 0 h 1639042"/>
              <a:gd name="connsiteX3" fmla="*/ 4759177 w 5282695"/>
              <a:gd name="connsiteY3" fmla="*/ 1639042 h 1639042"/>
              <a:gd name="connsiteX4" fmla="*/ 0 w 5282695"/>
              <a:gd name="connsiteY4" fmla="*/ 1639042 h 1639042"/>
              <a:gd name="connsiteX5" fmla="*/ 0 w 5282695"/>
              <a:gd name="connsiteY5" fmla="*/ 390814 h 1639042"/>
              <a:gd name="connsiteX0" fmla="*/ 0 w 5282695"/>
              <a:gd name="connsiteY0" fmla="*/ 390814 h 1639042"/>
              <a:gd name="connsiteX1" fmla="*/ 4242578 w 5282695"/>
              <a:gd name="connsiteY1" fmla="*/ 559473 h 1639042"/>
              <a:gd name="connsiteX2" fmla="*/ 5282695 w 5282695"/>
              <a:gd name="connsiteY2" fmla="*/ 0 h 1639042"/>
              <a:gd name="connsiteX3" fmla="*/ 4759177 w 5282695"/>
              <a:gd name="connsiteY3" fmla="*/ 1639042 h 1639042"/>
              <a:gd name="connsiteX4" fmla="*/ 0 w 5282695"/>
              <a:gd name="connsiteY4" fmla="*/ 1639042 h 1639042"/>
              <a:gd name="connsiteX5" fmla="*/ 0 w 5282695"/>
              <a:gd name="connsiteY5" fmla="*/ 390814 h 1639042"/>
              <a:gd name="connsiteX0" fmla="*/ 0 w 5282695"/>
              <a:gd name="connsiteY0" fmla="*/ 390814 h 1639042"/>
              <a:gd name="connsiteX1" fmla="*/ 4242578 w 5282695"/>
              <a:gd name="connsiteY1" fmla="*/ 559473 h 1639042"/>
              <a:gd name="connsiteX2" fmla="*/ 5282695 w 5282695"/>
              <a:gd name="connsiteY2" fmla="*/ 0 h 1639042"/>
              <a:gd name="connsiteX3" fmla="*/ 4654002 w 5282695"/>
              <a:gd name="connsiteY3" fmla="*/ 1315959 h 1639042"/>
              <a:gd name="connsiteX4" fmla="*/ 0 w 5282695"/>
              <a:gd name="connsiteY4" fmla="*/ 1639042 h 1639042"/>
              <a:gd name="connsiteX5" fmla="*/ 0 w 5282695"/>
              <a:gd name="connsiteY5" fmla="*/ 390814 h 1639042"/>
              <a:gd name="connsiteX0" fmla="*/ 0 w 5282695"/>
              <a:gd name="connsiteY0" fmla="*/ 390814 h 1639042"/>
              <a:gd name="connsiteX1" fmla="*/ 4242578 w 5282695"/>
              <a:gd name="connsiteY1" fmla="*/ 559473 h 1639042"/>
              <a:gd name="connsiteX2" fmla="*/ 5282695 w 5282695"/>
              <a:gd name="connsiteY2" fmla="*/ 0 h 1639042"/>
              <a:gd name="connsiteX3" fmla="*/ 5008895 w 5282695"/>
              <a:gd name="connsiteY3" fmla="*/ 549964 h 1639042"/>
              <a:gd name="connsiteX4" fmla="*/ 4654002 w 5282695"/>
              <a:gd name="connsiteY4" fmla="*/ 1315959 h 1639042"/>
              <a:gd name="connsiteX5" fmla="*/ 0 w 5282695"/>
              <a:gd name="connsiteY5" fmla="*/ 1639042 h 1639042"/>
              <a:gd name="connsiteX6" fmla="*/ 0 w 5282695"/>
              <a:gd name="connsiteY6" fmla="*/ 390814 h 1639042"/>
              <a:gd name="connsiteX0" fmla="*/ 0 w 5708694"/>
              <a:gd name="connsiteY0" fmla="*/ 390814 h 1639042"/>
              <a:gd name="connsiteX1" fmla="*/ 4242578 w 5708694"/>
              <a:gd name="connsiteY1" fmla="*/ 559473 h 1639042"/>
              <a:gd name="connsiteX2" fmla="*/ 5282695 w 5708694"/>
              <a:gd name="connsiteY2" fmla="*/ 0 h 1639042"/>
              <a:gd name="connsiteX3" fmla="*/ 5708694 w 5708694"/>
              <a:gd name="connsiteY3" fmla="*/ 408225 h 1639042"/>
              <a:gd name="connsiteX4" fmla="*/ 4654002 w 5708694"/>
              <a:gd name="connsiteY4" fmla="*/ 1315959 h 1639042"/>
              <a:gd name="connsiteX5" fmla="*/ 0 w 5708694"/>
              <a:gd name="connsiteY5" fmla="*/ 1639042 h 1639042"/>
              <a:gd name="connsiteX6" fmla="*/ 0 w 5708694"/>
              <a:gd name="connsiteY6" fmla="*/ 390814 h 1639042"/>
              <a:gd name="connsiteX0" fmla="*/ 0 w 5708694"/>
              <a:gd name="connsiteY0" fmla="*/ 390814 h 1734302"/>
              <a:gd name="connsiteX1" fmla="*/ 4242578 w 5708694"/>
              <a:gd name="connsiteY1" fmla="*/ 559473 h 1734302"/>
              <a:gd name="connsiteX2" fmla="*/ 5282695 w 5708694"/>
              <a:gd name="connsiteY2" fmla="*/ 0 h 1734302"/>
              <a:gd name="connsiteX3" fmla="*/ 5708694 w 5708694"/>
              <a:gd name="connsiteY3" fmla="*/ 408225 h 1734302"/>
              <a:gd name="connsiteX4" fmla="*/ 4654002 w 5708694"/>
              <a:gd name="connsiteY4" fmla="*/ 1315959 h 1734302"/>
              <a:gd name="connsiteX5" fmla="*/ 608721 w 5708694"/>
              <a:gd name="connsiteY5" fmla="*/ 1734302 h 1734302"/>
              <a:gd name="connsiteX6" fmla="*/ 0 w 5708694"/>
              <a:gd name="connsiteY6" fmla="*/ 390814 h 1734302"/>
              <a:gd name="connsiteX0" fmla="*/ 0 w 5446971"/>
              <a:gd name="connsiteY0" fmla="*/ 702058 h 1734302"/>
              <a:gd name="connsiteX1" fmla="*/ 3980855 w 5446971"/>
              <a:gd name="connsiteY1" fmla="*/ 559473 h 1734302"/>
              <a:gd name="connsiteX2" fmla="*/ 5020972 w 5446971"/>
              <a:gd name="connsiteY2" fmla="*/ 0 h 1734302"/>
              <a:gd name="connsiteX3" fmla="*/ 5446971 w 5446971"/>
              <a:gd name="connsiteY3" fmla="*/ 408225 h 1734302"/>
              <a:gd name="connsiteX4" fmla="*/ 4392279 w 5446971"/>
              <a:gd name="connsiteY4" fmla="*/ 1315959 h 1734302"/>
              <a:gd name="connsiteX5" fmla="*/ 346998 w 5446971"/>
              <a:gd name="connsiteY5" fmla="*/ 1734302 h 1734302"/>
              <a:gd name="connsiteX6" fmla="*/ 0 w 5446971"/>
              <a:gd name="connsiteY6" fmla="*/ 702058 h 1734302"/>
              <a:gd name="connsiteX0" fmla="*/ 0 w 5446971"/>
              <a:gd name="connsiteY0" fmla="*/ 702058 h 1734302"/>
              <a:gd name="connsiteX1" fmla="*/ 3980855 w 5446971"/>
              <a:gd name="connsiteY1" fmla="*/ 559473 h 1734302"/>
              <a:gd name="connsiteX2" fmla="*/ 5020972 w 5446971"/>
              <a:gd name="connsiteY2" fmla="*/ 0 h 1734302"/>
              <a:gd name="connsiteX3" fmla="*/ 5446971 w 5446971"/>
              <a:gd name="connsiteY3" fmla="*/ 408225 h 1734302"/>
              <a:gd name="connsiteX4" fmla="*/ 4392279 w 5446971"/>
              <a:gd name="connsiteY4" fmla="*/ 1315959 h 1734302"/>
              <a:gd name="connsiteX5" fmla="*/ 346998 w 5446971"/>
              <a:gd name="connsiteY5" fmla="*/ 1734302 h 1734302"/>
              <a:gd name="connsiteX6" fmla="*/ 212007 w 5446971"/>
              <a:gd name="connsiteY6" fmla="*/ 1276460 h 1734302"/>
              <a:gd name="connsiteX7" fmla="*/ 0 w 5446971"/>
              <a:gd name="connsiteY7" fmla="*/ 702058 h 1734302"/>
              <a:gd name="connsiteX0" fmla="*/ 346386 w 5793357"/>
              <a:gd name="connsiteY0" fmla="*/ 702058 h 1734302"/>
              <a:gd name="connsiteX1" fmla="*/ 4327241 w 5793357"/>
              <a:gd name="connsiteY1" fmla="*/ 559473 h 1734302"/>
              <a:gd name="connsiteX2" fmla="*/ 5367358 w 5793357"/>
              <a:gd name="connsiteY2" fmla="*/ 0 h 1734302"/>
              <a:gd name="connsiteX3" fmla="*/ 5793357 w 5793357"/>
              <a:gd name="connsiteY3" fmla="*/ 408225 h 1734302"/>
              <a:gd name="connsiteX4" fmla="*/ 4738665 w 5793357"/>
              <a:gd name="connsiteY4" fmla="*/ 1315959 h 1734302"/>
              <a:gd name="connsiteX5" fmla="*/ 693384 w 5793357"/>
              <a:gd name="connsiteY5" fmla="*/ 1734302 h 1734302"/>
              <a:gd name="connsiteX6" fmla="*/ 0 w 5793357"/>
              <a:gd name="connsiteY6" fmla="*/ 939208 h 1734302"/>
              <a:gd name="connsiteX7" fmla="*/ 346386 w 5793357"/>
              <a:gd name="connsiteY7" fmla="*/ 702058 h 1734302"/>
              <a:gd name="connsiteX0" fmla="*/ 346386 w 5793357"/>
              <a:gd name="connsiteY0" fmla="*/ 701012 h 1733256"/>
              <a:gd name="connsiteX1" fmla="*/ 4327241 w 5793357"/>
              <a:gd name="connsiteY1" fmla="*/ 558427 h 1733256"/>
              <a:gd name="connsiteX2" fmla="*/ 5460289 w 5793357"/>
              <a:gd name="connsiteY2" fmla="*/ 0 h 1733256"/>
              <a:gd name="connsiteX3" fmla="*/ 5793357 w 5793357"/>
              <a:gd name="connsiteY3" fmla="*/ 407179 h 1733256"/>
              <a:gd name="connsiteX4" fmla="*/ 4738665 w 5793357"/>
              <a:gd name="connsiteY4" fmla="*/ 1314913 h 1733256"/>
              <a:gd name="connsiteX5" fmla="*/ 693384 w 5793357"/>
              <a:gd name="connsiteY5" fmla="*/ 1733256 h 1733256"/>
              <a:gd name="connsiteX6" fmla="*/ 0 w 5793357"/>
              <a:gd name="connsiteY6" fmla="*/ 938162 h 1733256"/>
              <a:gd name="connsiteX7" fmla="*/ 346386 w 5793357"/>
              <a:gd name="connsiteY7" fmla="*/ 701012 h 1733256"/>
              <a:gd name="connsiteX0" fmla="*/ 346386 w 5788365"/>
              <a:gd name="connsiteY0" fmla="*/ 701012 h 1733256"/>
              <a:gd name="connsiteX1" fmla="*/ 4327241 w 5788365"/>
              <a:gd name="connsiteY1" fmla="*/ 558427 h 1733256"/>
              <a:gd name="connsiteX2" fmla="*/ 5460289 w 5788365"/>
              <a:gd name="connsiteY2" fmla="*/ 0 h 1733256"/>
              <a:gd name="connsiteX3" fmla="*/ 5788365 w 5788365"/>
              <a:gd name="connsiteY3" fmla="*/ 447927 h 1733256"/>
              <a:gd name="connsiteX4" fmla="*/ 4738665 w 5788365"/>
              <a:gd name="connsiteY4" fmla="*/ 1314913 h 1733256"/>
              <a:gd name="connsiteX5" fmla="*/ 693384 w 5788365"/>
              <a:gd name="connsiteY5" fmla="*/ 1733256 h 1733256"/>
              <a:gd name="connsiteX6" fmla="*/ 0 w 5788365"/>
              <a:gd name="connsiteY6" fmla="*/ 938162 h 1733256"/>
              <a:gd name="connsiteX7" fmla="*/ 346386 w 5788365"/>
              <a:gd name="connsiteY7" fmla="*/ 701012 h 1733256"/>
              <a:gd name="connsiteX0" fmla="*/ 346386 w 5788365"/>
              <a:gd name="connsiteY0" fmla="*/ 701012 h 1960371"/>
              <a:gd name="connsiteX1" fmla="*/ 4327241 w 5788365"/>
              <a:gd name="connsiteY1" fmla="*/ 558427 h 1960371"/>
              <a:gd name="connsiteX2" fmla="*/ 5460289 w 5788365"/>
              <a:gd name="connsiteY2" fmla="*/ 0 h 1960371"/>
              <a:gd name="connsiteX3" fmla="*/ 5788365 w 5788365"/>
              <a:gd name="connsiteY3" fmla="*/ 447927 h 1960371"/>
              <a:gd name="connsiteX4" fmla="*/ 4738665 w 5788365"/>
              <a:gd name="connsiteY4" fmla="*/ 1314913 h 1960371"/>
              <a:gd name="connsiteX5" fmla="*/ 1048677 w 5788365"/>
              <a:gd name="connsiteY5" fmla="*/ 1960371 h 1960371"/>
              <a:gd name="connsiteX6" fmla="*/ 0 w 5788365"/>
              <a:gd name="connsiteY6" fmla="*/ 938162 h 1960371"/>
              <a:gd name="connsiteX7" fmla="*/ 346386 w 5788365"/>
              <a:gd name="connsiteY7" fmla="*/ 701012 h 1960371"/>
              <a:gd name="connsiteX0" fmla="*/ 34567 w 5476546"/>
              <a:gd name="connsiteY0" fmla="*/ 701012 h 1960371"/>
              <a:gd name="connsiteX1" fmla="*/ 4015422 w 5476546"/>
              <a:gd name="connsiteY1" fmla="*/ 558427 h 1960371"/>
              <a:gd name="connsiteX2" fmla="*/ 5148470 w 5476546"/>
              <a:gd name="connsiteY2" fmla="*/ 0 h 1960371"/>
              <a:gd name="connsiteX3" fmla="*/ 5476546 w 5476546"/>
              <a:gd name="connsiteY3" fmla="*/ 447927 h 1960371"/>
              <a:gd name="connsiteX4" fmla="*/ 4426846 w 5476546"/>
              <a:gd name="connsiteY4" fmla="*/ 1314913 h 1960371"/>
              <a:gd name="connsiteX5" fmla="*/ 736858 w 5476546"/>
              <a:gd name="connsiteY5" fmla="*/ 1960371 h 1960371"/>
              <a:gd name="connsiteX6" fmla="*/ 0 w 5476546"/>
              <a:gd name="connsiteY6" fmla="*/ 1337678 h 1960371"/>
              <a:gd name="connsiteX7" fmla="*/ 34567 w 5476546"/>
              <a:gd name="connsiteY7" fmla="*/ 701012 h 1960371"/>
              <a:gd name="connsiteX0" fmla="*/ 632043 w 5476546"/>
              <a:gd name="connsiteY0" fmla="*/ 585801 h 1960371"/>
              <a:gd name="connsiteX1" fmla="*/ 4015422 w 5476546"/>
              <a:gd name="connsiteY1" fmla="*/ 558427 h 1960371"/>
              <a:gd name="connsiteX2" fmla="*/ 5148470 w 5476546"/>
              <a:gd name="connsiteY2" fmla="*/ 0 h 1960371"/>
              <a:gd name="connsiteX3" fmla="*/ 5476546 w 5476546"/>
              <a:gd name="connsiteY3" fmla="*/ 447927 h 1960371"/>
              <a:gd name="connsiteX4" fmla="*/ 4426846 w 5476546"/>
              <a:gd name="connsiteY4" fmla="*/ 1314913 h 1960371"/>
              <a:gd name="connsiteX5" fmla="*/ 736858 w 5476546"/>
              <a:gd name="connsiteY5" fmla="*/ 1960371 h 1960371"/>
              <a:gd name="connsiteX6" fmla="*/ 0 w 5476546"/>
              <a:gd name="connsiteY6" fmla="*/ 1337678 h 1960371"/>
              <a:gd name="connsiteX7" fmla="*/ 632043 w 5476546"/>
              <a:gd name="connsiteY7" fmla="*/ 585801 h 1960371"/>
              <a:gd name="connsiteX0" fmla="*/ 632043 w 5476546"/>
              <a:gd name="connsiteY0" fmla="*/ 585801 h 1960371"/>
              <a:gd name="connsiteX1" fmla="*/ 4117436 w 5476546"/>
              <a:gd name="connsiteY1" fmla="*/ 226595 h 1960371"/>
              <a:gd name="connsiteX2" fmla="*/ 5148470 w 5476546"/>
              <a:gd name="connsiteY2" fmla="*/ 0 h 1960371"/>
              <a:gd name="connsiteX3" fmla="*/ 5476546 w 5476546"/>
              <a:gd name="connsiteY3" fmla="*/ 447927 h 1960371"/>
              <a:gd name="connsiteX4" fmla="*/ 4426846 w 5476546"/>
              <a:gd name="connsiteY4" fmla="*/ 1314913 h 1960371"/>
              <a:gd name="connsiteX5" fmla="*/ 736858 w 5476546"/>
              <a:gd name="connsiteY5" fmla="*/ 1960371 h 1960371"/>
              <a:gd name="connsiteX6" fmla="*/ 0 w 5476546"/>
              <a:gd name="connsiteY6" fmla="*/ 1337678 h 1960371"/>
              <a:gd name="connsiteX7" fmla="*/ 632043 w 5476546"/>
              <a:gd name="connsiteY7" fmla="*/ 585801 h 1960371"/>
              <a:gd name="connsiteX0" fmla="*/ 632043 w 5476546"/>
              <a:gd name="connsiteY0" fmla="*/ 1312577 h 2687147"/>
              <a:gd name="connsiteX1" fmla="*/ 4117436 w 5476546"/>
              <a:gd name="connsiteY1" fmla="*/ 953371 h 2687147"/>
              <a:gd name="connsiteX2" fmla="*/ 5065865 w 5476546"/>
              <a:gd name="connsiteY2" fmla="*/ 0 h 2687147"/>
              <a:gd name="connsiteX3" fmla="*/ 5476546 w 5476546"/>
              <a:gd name="connsiteY3" fmla="*/ 1174703 h 2687147"/>
              <a:gd name="connsiteX4" fmla="*/ 4426846 w 5476546"/>
              <a:gd name="connsiteY4" fmla="*/ 2041689 h 2687147"/>
              <a:gd name="connsiteX5" fmla="*/ 736858 w 5476546"/>
              <a:gd name="connsiteY5" fmla="*/ 2687147 h 2687147"/>
              <a:gd name="connsiteX6" fmla="*/ 0 w 5476546"/>
              <a:gd name="connsiteY6" fmla="*/ 2064454 h 2687147"/>
              <a:gd name="connsiteX7" fmla="*/ 632043 w 5476546"/>
              <a:gd name="connsiteY7" fmla="*/ 1312577 h 2687147"/>
              <a:gd name="connsiteX0" fmla="*/ 632043 w 5491010"/>
              <a:gd name="connsiteY0" fmla="*/ 1312577 h 2687147"/>
              <a:gd name="connsiteX1" fmla="*/ 4117436 w 5491010"/>
              <a:gd name="connsiteY1" fmla="*/ 953371 h 2687147"/>
              <a:gd name="connsiteX2" fmla="*/ 5065865 w 5491010"/>
              <a:gd name="connsiteY2" fmla="*/ 0 h 2687147"/>
              <a:gd name="connsiteX3" fmla="*/ 5491010 w 5491010"/>
              <a:gd name="connsiteY3" fmla="*/ 426564 h 2687147"/>
              <a:gd name="connsiteX4" fmla="*/ 4426846 w 5491010"/>
              <a:gd name="connsiteY4" fmla="*/ 2041689 h 2687147"/>
              <a:gd name="connsiteX5" fmla="*/ 736858 w 5491010"/>
              <a:gd name="connsiteY5" fmla="*/ 2687147 h 2687147"/>
              <a:gd name="connsiteX6" fmla="*/ 0 w 5491010"/>
              <a:gd name="connsiteY6" fmla="*/ 2064454 h 2687147"/>
              <a:gd name="connsiteX7" fmla="*/ 632043 w 5491010"/>
              <a:gd name="connsiteY7" fmla="*/ 1312577 h 2687147"/>
              <a:gd name="connsiteX0" fmla="*/ 632043 w 5491010"/>
              <a:gd name="connsiteY0" fmla="*/ 1312577 h 2687147"/>
              <a:gd name="connsiteX1" fmla="*/ 4117436 w 5491010"/>
              <a:gd name="connsiteY1" fmla="*/ 953371 h 2687147"/>
              <a:gd name="connsiteX2" fmla="*/ 5065865 w 5491010"/>
              <a:gd name="connsiteY2" fmla="*/ 0 h 2687147"/>
              <a:gd name="connsiteX3" fmla="*/ 5491010 w 5491010"/>
              <a:gd name="connsiteY3" fmla="*/ 426564 h 2687147"/>
              <a:gd name="connsiteX4" fmla="*/ 4300019 w 5491010"/>
              <a:gd name="connsiteY4" fmla="*/ 1853849 h 2687147"/>
              <a:gd name="connsiteX5" fmla="*/ 736858 w 5491010"/>
              <a:gd name="connsiteY5" fmla="*/ 2687147 h 2687147"/>
              <a:gd name="connsiteX6" fmla="*/ 0 w 5491010"/>
              <a:gd name="connsiteY6" fmla="*/ 2064454 h 2687147"/>
              <a:gd name="connsiteX7" fmla="*/ 632043 w 5491010"/>
              <a:gd name="connsiteY7" fmla="*/ 1312577 h 2687147"/>
              <a:gd name="connsiteX0" fmla="*/ 632043 w 5491010"/>
              <a:gd name="connsiteY0" fmla="*/ 1312577 h 2687147"/>
              <a:gd name="connsiteX1" fmla="*/ 4113613 w 5491010"/>
              <a:gd name="connsiteY1" fmla="*/ 714036 h 2687147"/>
              <a:gd name="connsiteX2" fmla="*/ 5065865 w 5491010"/>
              <a:gd name="connsiteY2" fmla="*/ 0 h 2687147"/>
              <a:gd name="connsiteX3" fmla="*/ 5491010 w 5491010"/>
              <a:gd name="connsiteY3" fmla="*/ 426564 h 2687147"/>
              <a:gd name="connsiteX4" fmla="*/ 4300019 w 5491010"/>
              <a:gd name="connsiteY4" fmla="*/ 1853849 h 2687147"/>
              <a:gd name="connsiteX5" fmla="*/ 736858 w 5491010"/>
              <a:gd name="connsiteY5" fmla="*/ 2687147 h 2687147"/>
              <a:gd name="connsiteX6" fmla="*/ 0 w 5491010"/>
              <a:gd name="connsiteY6" fmla="*/ 2064454 h 2687147"/>
              <a:gd name="connsiteX7" fmla="*/ 632043 w 5491010"/>
              <a:gd name="connsiteY7" fmla="*/ 1312577 h 2687147"/>
              <a:gd name="connsiteX0" fmla="*/ 910654 w 5491010"/>
              <a:gd name="connsiteY0" fmla="*/ 1080287 h 2687147"/>
              <a:gd name="connsiteX1" fmla="*/ 4113613 w 5491010"/>
              <a:gd name="connsiteY1" fmla="*/ 714036 h 2687147"/>
              <a:gd name="connsiteX2" fmla="*/ 5065865 w 5491010"/>
              <a:gd name="connsiteY2" fmla="*/ 0 h 2687147"/>
              <a:gd name="connsiteX3" fmla="*/ 5491010 w 5491010"/>
              <a:gd name="connsiteY3" fmla="*/ 426564 h 2687147"/>
              <a:gd name="connsiteX4" fmla="*/ 4300019 w 5491010"/>
              <a:gd name="connsiteY4" fmla="*/ 1853849 h 2687147"/>
              <a:gd name="connsiteX5" fmla="*/ 736858 w 5491010"/>
              <a:gd name="connsiteY5" fmla="*/ 2687147 h 2687147"/>
              <a:gd name="connsiteX6" fmla="*/ 0 w 5491010"/>
              <a:gd name="connsiteY6" fmla="*/ 2064454 h 2687147"/>
              <a:gd name="connsiteX7" fmla="*/ 910654 w 5491010"/>
              <a:gd name="connsiteY7" fmla="*/ 1080287 h 2687147"/>
              <a:gd name="connsiteX0" fmla="*/ 910654 w 5491010"/>
              <a:gd name="connsiteY0" fmla="*/ 1080287 h 2541057"/>
              <a:gd name="connsiteX1" fmla="*/ 4113613 w 5491010"/>
              <a:gd name="connsiteY1" fmla="*/ 714036 h 2541057"/>
              <a:gd name="connsiteX2" fmla="*/ 5065865 w 5491010"/>
              <a:gd name="connsiteY2" fmla="*/ 0 h 2541057"/>
              <a:gd name="connsiteX3" fmla="*/ 5491010 w 5491010"/>
              <a:gd name="connsiteY3" fmla="*/ 426564 h 2541057"/>
              <a:gd name="connsiteX4" fmla="*/ 4300019 w 5491010"/>
              <a:gd name="connsiteY4" fmla="*/ 1853849 h 2541057"/>
              <a:gd name="connsiteX5" fmla="*/ 993732 w 5491010"/>
              <a:gd name="connsiteY5" fmla="*/ 2541057 h 2541057"/>
              <a:gd name="connsiteX6" fmla="*/ 0 w 5491010"/>
              <a:gd name="connsiteY6" fmla="*/ 2064454 h 2541057"/>
              <a:gd name="connsiteX7" fmla="*/ 910654 w 5491010"/>
              <a:gd name="connsiteY7" fmla="*/ 1080287 h 2541057"/>
              <a:gd name="connsiteX0" fmla="*/ 755044 w 5335400"/>
              <a:gd name="connsiteY0" fmla="*/ 1080287 h 2541057"/>
              <a:gd name="connsiteX1" fmla="*/ 3958003 w 5335400"/>
              <a:gd name="connsiteY1" fmla="*/ 714036 h 2541057"/>
              <a:gd name="connsiteX2" fmla="*/ 4910255 w 5335400"/>
              <a:gd name="connsiteY2" fmla="*/ 0 h 2541057"/>
              <a:gd name="connsiteX3" fmla="*/ 5335400 w 5335400"/>
              <a:gd name="connsiteY3" fmla="*/ 426564 h 2541057"/>
              <a:gd name="connsiteX4" fmla="*/ 4144409 w 5335400"/>
              <a:gd name="connsiteY4" fmla="*/ 1853849 h 2541057"/>
              <a:gd name="connsiteX5" fmla="*/ 838122 w 5335400"/>
              <a:gd name="connsiteY5" fmla="*/ 2541057 h 2541057"/>
              <a:gd name="connsiteX6" fmla="*/ 0 w 5335400"/>
              <a:gd name="connsiteY6" fmla="*/ 1883659 h 2541057"/>
              <a:gd name="connsiteX7" fmla="*/ 755044 w 5335400"/>
              <a:gd name="connsiteY7" fmla="*/ 1080287 h 2541057"/>
              <a:gd name="connsiteX0" fmla="*/ 755044 w 5532010"/>
              <a:gd name="connsiteY0" fmla="*/ 1080287 h 2541057"/>
              <a:gd name="connsiteX1" fmla="*/ 3958003 w 5532010"/>
              <a:gd name="connsiteY1" fmla="*/ 714036 h 2541057"/>
              <a:gd name="connsiteX2" fmla="*/ 4910255 w 5532010"/>
              <a:gd name="connsiteY2" fmla="*/ 0 h 2541057"/>
              <a:gd name="connsiteX3" fmla="*/ 5532010 w 5532010"/>
              <a:gd name="connsiteY3" fmla="*/ 228604 h 2541057"/>
              <a:gd name="connsiteX4" fmla="*/ 4144409 w 5532010"/>
              <a:gd name="connsiteY4" fmla="*/ 1853849 h 2541057"/>
              <a:gd name="connsiteX5" fmla="*/ 838122 w 5532010"/>
              <a:gd name="connsiteY5" fmla="*/ 2541057 h 2541057"/>
              <a:gd name="connsiteX6" fmla="*/ 0 w 5532010"/>
              <a:gd name="connsiteY6" fmla="*/ 1883659 h 2541057"/>
              <a:gd name="connsiteX7" fmla="*/ 755044 w 5532010"/>
              <a:gd name="connsiteY7" fmla="*/ 1080287 h 2541057"/>
              <a:gd name="connsiteX0" fmla="*/ 755044 w 5532010"/>
              <a:gd name="connsiteY0" fmla="*/ 1269853 h 2730623"/>
              <a:gd name="connsiteX1" fmla="*/ 3958003 w 5532010"/>
              <a:gd name="connsiteY1" fmla="*/ 903602 h 2730623"/>
              <a:gd name="connsiteX2" fmla="*/ 4994730 w 5532010"/>
              <a:gd name="connsiteY2" fmla="*/ 0 h 2730623"/>
              <a:gd name="connsiteX3" fmla="*/ 5532010 w 5532010"/>
              <a:gd name="connsiteY3" fmla="*/ 418170 h 2730623"/>
              <a:gd name="connsiteX4" fmla="*/ 4144409 w 5532010"/>
              <a:gd name="connsiteY4" fmla="*/ 2043415 h 2730623"/>
              <a:gd name="connsiteX5" fmla="*/ 838122 w 5532010"/>
              <a:gd name="connsiteY5" fmla="*/ 2730623 h 2730623"/>
              <a:gd name="connsiteX6" fmla="*/ 0 w 5532010"/>
              <a:gd name="connsiteY6" fmla="*/ 2073225 h 2730623"/>
              <a:gd name="connsiteX7" fmla="*/ 755044 w 5532010"/>
              <a:gd name="connsiteY7" fmla="*/ 1269853 h 2730623"/>
              <a:gd name="connsiteX0" fmla="*/ 755044 w 5532010"/>
              <a:gd name="connsiteY0" fmla="*/ 1269853 h 2674929"/>
              <a:gd name="connsiteX1" fmla="*/ 3958003 w 5532010"/>
              <a:gd name="connsiteY1" fmla="*/ 903602 h 2674929"/>
              <a:gd name="connsiteX2" fmla="*/ 4994730 w 5532010"/>
              <a:gd name="connsiteY2" fmla="*/ 0 h 2674929"/>
              <a:gd name="connsiteX3" fmla="*/ 5532010 w 5532010"/>
              <a:gd name="connsiteY3" fmla="*/ 418170 h 2674929"/>
              <a:gd name="connsiteX4" fmla="*/ 4144409 w 5532010"/>
              <a:gd name="connsiteY4" fmla="*/ 2043415 h 2674929"/>
              <a:gd name="connsiteX5" fmla="*/ 1017192 w 5532010"/>
              <a:gd name="connsiteY5" fmla="*/ 2674929 h 2674929"/>
              <a:gd name="connsiteX6" fmla="*/ 0 w 5532010"/>
              <a:gd name="connsiteY6" fmla="*/ 2073225 h 2674929"/>
              <a:gd name="connsiteX7" fmla="*/ 755044 w 5532010"/>
              <a:gd name="connsiteY7" fmla="*/ 1269853 h 2674929"/>
              <a:gd name="connsiteX0" fmla="*/ 610304 w 5387270"/>
              <a:gd name="connsiteY0" fmla="*/ 1269853 h 2674929"/>
              <a:gd name="connsiteX1" fmla="*/ 3813263 w 5387270"/>
              <a:gd name="connsiteY1" fmla="*/ 903602 h 2674929"/>
              <a:gd name="connsiteX2" fmla="*/ 4849990 w 5387270"/>
              <a:gd name="connsiteY2" fmla="*/ 0 h 2674929"/>
              <a:gd name="connsiteX3" fmla="*/ 5387270 w 5387270"/>
              <a:gd name="connsiteY3" fmla="*/ 418170 h 2674929"/>
              <a:gd name="connsiteX4" fmla="*/ 3999669 w 5387270"/>
              <a:gd name="connsiteY4" fmla="*/ 2043415 h 2674929"/>
              <a:gd name="connsiteX5" fmla="*/ 872452 w 5387270"/>
              <a:gd name="connsiteY5" fmla="*/ 2674929 h 2674929"/>
              <a:gd name="connsiteX6" fmla="*/ 0 w 5387270"/>
              <a:gd name="connsiteY6" fmla="*/ 1935530 h 2674929"/>
              <a:gd name="connsiteX7" fmla="*/ 610304 w 5387270"/>
              <a:gd name="connsiteY7" fmla="*/ 1269853 h 2674929"/>
              <a:gd name="connsiteX0" fmla="*/ 610304 w 5387270"/>
              <a:gd name="connsiteY0" fmla="*/ 1400331 h 2805407"/>
              <a:gd name="connsiteX1" fmla="*/ 3813263 w 5387270"/>
              <a:gd name="connsiteY1" fmla="*/ 1034080 h 2805407"/>
              <a:gd name="connsiteX2" fmla="*/ 4943140 w 5387270"/>
              <a:gd name="connsiteY2" fmla="*/ 0 h 2805407"/>
              <a:gd name="connsiteX3" fmla="*/ 5387270 w 5387270"/>
              <a:gd name="connsiteY3" fmla="*/ 548648 h 2805407"/>
              <a:gd name="connsiteX4" fmla="*/ 3999669 w 5387270"/>
              <a:gd name="connsiteY4" fmla="*/ 2173893 h 2805407"/>
              <a:gd name="connsiteX5" fmla="*/ 872452 w 5387270"/>
              <a:gd name="connsiteY5" fmla="*/ 2805407 h 2805407"/>
              <a:gd name="connsiteX6" fmla="*/ 0 w 5387270"/>
              <a:gd name="connsiteY6" fmla="*/ 2066008 h 2805407"/>
              <a:gd name="connsiteX7" fmla="*/ 610304 w 5387270"/>
              <a:gd name="connsiteY7" fmla="*/ 1400331 h 2805407"/>
              <a:gd name="connsiteX0" fmla="*/ 610304 w 5530826"/>
              <a:gd name="connsiteY0" fmla="*/ 1400331 h 2805407"/>
              <a:gd name="connsiteX1" fmla="*/ 3813263 w 5530826"/>
              <a:gd name="connsiteY1" fmla="*/ 1034080 h 2805407"/>
              <a:gd name="connsiteX2" fmla="*/ 4943140 w 5530826"/>
              <a:gd name="connsiteY2" fmla="*/ 0 h 2805407"/>
              <a:gd name="connsiteX3" fmla="*/ 5530826 w 5530826"/>
              <a:gd name="connsiteY3" fmla="*/ 404107 h 2805407"/>
              <a:gd name="connsiteX4" fmla="*/ 3999669 w 5530826"/>
              <a:gd name="connsiteY4" fmla="*/ 2173893 h 2805407"/>
              <a:gd name="connsiteX5" fmla="*/ 872452 w 5530826"/>
              <a:gd name="connsiteY5" fmla="*/ 2805407 h 2805407"/>
              <a:gd name="connsiteX6" fmla="*/ 0 w 5530826"/>
              <a:gd name="connsiteY6" fmla="*/ 2066008 h 2805407"/>
              <a:gd name="connsiteX7" fmla="*/ 610304 w 5530826"/>
              <a:gd name="connsiteY7" fmla="*/ 1400331 h 2805407"/>
              <a:gd name="connsiteX0" fmla="*/ 610304 w 5530826"/>
              <a:gd name="connsiteY0" fmla="*/ 1400331 h 2805407"/>
              <a:gd name="connsiteX1" fmla="*/ 3659526 w 5530826"/>
              <a:gd name="connsiteY1" fmla="*/ 767709 h 2805407"/>
              <a:gd name="connsiteX2" fmla="*/ 4943140 w 5530826"/>
              <a:gd name="connsiteY2" fmla="*/ 0 h 2805407"/>
              <a:gd name="connsiteX3" fmla="*/ 5530826 w 5530826"/>
              <a:gd name="connsiteY3" fmla="*/ 404107 h 2805407"/>
              <a:gd name="connsiteX4" fmla="*/ 3999669 w 5530826"/>
              <a:gd name="connsiteY4" fmla="*/ 2173893 h 2805407"/>
              <a:gd name="connsiteX5" fmla="*/ 872452 w 5530826"/>
              <a:gd name="connsiteY5" fmla="*/ 2805407 h 2805407"/>
              <a:gd name="connsiteX6" fmla="*/ 0 w 5530826"/>
              <a:gd name="connsiteY6" fmla="*/ 2066008 h 2805407"/>
              <a:gd name="connsiteX7" fmla="*/ 610304 w 5530826"/>
              <a:gd name="connsiteY7" fmla="*/ 1400331 h 2805407"/>
              <a:gd name="connsiteX0" fmla="*/ 832945 w 5530826"/>
              <a:gd name="connsiteY0" fmla="*/ 1074905 h 2805407"/>
              <a:gd name="connsiteX1" fmla="*/ 3659526 w 5530826"/>
              <a:gd name="connsiteY1" fmla="*/ 767709 h 2805407"/>
              <a:gd name="connsiteX2" fmla="*/ 4943140 w 5530826"/>
              <a:gd name="connsiteY2" fmla="*/ 0 h 2805407"/>
              <a:gd name="connsiteX3" fmla="*/ 5530826 w 5530826"/>
              <a:gd name="connsiteY3" fmla="*/ 404107 h 2805407"/>
              <a:gd name="connsiteX4" fmla="*/ 3999669 w 5530826"/>
              <a:gd name="connsiteY4" fmla="*/ 2173893 h 2805407"/>
              <a:gd name="connsiteX5" fmla="*/ 872452 w 5530826"/>
              <a:gd name="connsiteY5" fmla="*/ 2805407 h 2805407"/>
              <a:gd name="connsiteX6" fmla="*/ 0 w 5530826"/>
              <a:gd name="connsiteY6" fmla="*/ 2066008 h 2805407"/>
              <a:gd name="connsiteX7" fmla="*/ 832945 w 5530826"/>
              <a:gd name="connsiteY7" fmla="*/ 1074905 h 2805407"/>
              <a:gd name="connsiteX0" fmla="*/ 832945 w 5530826"/>
              <a:gd name="connsiteY0" fmla="*/ 1074905 h 2276720"/>
              <a:gd name="connsiteX1" fmla="*/ 3659526 w 5530826"/>
              <a:gd name="connsiteY1" fmla="*/ 767709 h 2276720"/>
              <a:gd name="connsiteX2" fmla="*/ 4943140 w 5530826"/>
              <a:gd name="connsiteY2" fmla="*/ 0 h 2276720"/>
              <a:gd name="connsiteX3" fmla="*/ 5530826 w 5530826"/>
              <a:gd name="connsiteY3" fmla="*/ 404107 h 2276720"/>
              <a:gd name="connsiteX4" fmla="*/ 3999669 w 5530826"/>
              <a:gd name="connsiteY4" fmla="*/ 2173893 h 2276720"/>
              <a:gd name="connsiteX5" fmla="*/ 235939 w 5530826"/>
              <a:gd name="connsiteY5" fmla="*/ 2276720 h 2276720"/>
              <a:gd name="connsiteX6" fmla="*/ 0 w 5530826"/>
              <a:gd name="connsiteY6" fmla="*/ 2066008 h 2276720"/>
              <a:gd name="connsiteX7" fmla="*/ 832945 w 5530826"/>
              <a:gd name="connsiteY7" fmla="*/ 1074905 h 2276720"/>
              <a:gd name="connsiteX0" fmla="*/ 323193 w 5530826"/>
              <a:gd name="connsiteY0" fmla="*/ 1689415 h 2276720"/>
              <a:gd name="connsiteX1" fmla="*/ 3659526 w 5530826"/>
              <a:gd name="connsiteY1" fmla="*/ 767709 h 2276720"/>
              <a:gd name="connsiteX2" fmla="*/ 4943140 w 5530826"/>
              <a:gd name="connsiteY2" fmla="*/ 0 h 2276720"/>
              <a:gd name="connsiteX3" fmla="*/ 5530826 w 5530826"/>
              <a:gd name="connsiteY3" fmla="*/ 404107 h 2276720"/>
              <a:gd name="connsiteX4" fmla="*/ 3999669 w 5530826"/>
              <a:gd name="connsiteY4" fmla="*/ 2173893 h 2276720"/>
              <a:gd name="connsiteX5" fmla="*/ 235939 w 5530826"/>
              <a:gd name="connsiteY5" fmla="*/ 2276720 h 2276720"/>
              <a:gd name="connsiteX6" fmla="*/ 0 w 5530826"/>
              <a:gd name="connsiteY6" fmla="*/ 2066008 h 2276720"/>
              <a:gd name="connsiteX7" fmla="*/ 323193 w 5530826"/>
              <a:gd name="connsiteY7" fmla="*/ 1689415 h 2276720"/>
              <a:gd name="connsiteX0" fmla="*/ 115715 w 5530826"/>
              <a:gd name="connsiteY0" fmla="*/ 1930475 h 2276720"/>
              <a:gd name="connsiteX1" fmla="*/ 3659526 w 5530826"/>
              <a:gd name="connsiteY1" fmla="*/ 767709 h 2276720"/>
              <a:gd name="connsiteX2" fmla="*/ 4943140 w 5530826"/>
              <a:gd name="connsiteY2" fmla="*/ 0 h 2276720"/>
              <a:gd name="connsiteX3" fmla="*/ 5530826 w 5530826"/>
              <a:gd name="connsiteY3" fmla="*/ 404107 h 2276720"/>
              <a:gd name="connsiteX4" fmla="*/ 3999669 w 5530826"/>
              <a:gd name="connsiteY4" fmla="*/ 2173893 h 2276720"/>
              <a:gd name="connsiteX5" fmla="*/ 235939 w 5530826"/>
              <a:gd name="connsiteY5" fmla="*/ 2276720 h 2276720"/>
              <a:gd name="connsiteX6" fmla="*/ 0 w 5530826"/>
              <a:gd name="connsiteY6" fmla="*/ 2066008 h 2276720"/>
              <a:gd name="connsiteX7" fmla="*/ 115715 w 5530826"/>
              <a:gd name="connsiteY7" fmla="*/ 1930475 h 2276720"/>
              <a:gd name="connsiteX0" fmla="*/ 115715 w 5530826"/>
              <a:gd name="connsiteY0" fmla="*/ 1930475 h 2173893"/>
              <a:gd name="connsiteX1" fmla="*/ 3659526 w 5530826"/>
              <a:gd name="connsiteY1" fmla="*/ 767709 h 2173893"/>
              <a:gd name="connsiteX2" fmla="*/ 4943140 w 5530826"/>
              <a:gd name="connsiteY2" fmla="*/ 0 h 2173893"/>
              <a:gd name="connsiteX3" fmla="*/ 5530826 w 5530826"/>
              <a:gd name="connsiteY3" fmla="*/ 404107 h 2173893"/>
              <a:gd name="connsiteX4" fmla="*/ 3999669 w 5530826"/>
              <a:gd name="connsiteY4" fmla="*/ 2173893 h 2173893"/>
              <a:gd name="connsiteX5" fmla="*/ 143442 w 5530826"/>
              <a:gd name="connsiteY5" fmla="*/ 2170882 h 2173893"/>
              <a:gd name="connsiteX6" fmla="*/ 0 w 5530826"/>
              <a:gd name="connsiteY6" fmla="*/ 2066008 h 2173893"/>
              <a:gd name="connsiteX7" fmla="*/ 115715 w 5530826"/>
              <a:gd name="connsiteY7" fmla="*/ 1930475 h 2173893"/>
              <a:gd name="connsiteX0" fmla="*/ 115715 w 5530826"/>
              <a:gd name="connsiteY0" fmla="*/ 1930475 h 2173893"/>
              <a:gd name="connsiteX1" fmla="*/ 2506323 w 5530826"/>
              <a:gd name="connsiteY1" fmla="*/ 614429 h 2173893"/>
              <a:gd name="connsiteX2" fmla="*/ 4943140 w 5530826"/>
              <a:gd name="connsiteY2" fmla="*/ 0 h 2173893"/>
              <a:gd name="connsiteX3" fmla="*/ 5530826 w 5530826"/>
              <a:gd name="connsiteY3" fmla="*/ 404107 h 2173893"/>
              <a:gd name="connsiteX4" fmla="*/ 3999669 w 5530826"/>
              <a:gd name="connsiteY4" fmla="*/ 2173893 h 2173893"/>
              <a:gd name="connsiteX5" fmla="*/ 143442 w 5530826"/>
              <a:gd name="connsiteY5" fmla="*/ 2170882 h 2173893"/>
              <a:gd name="connsiteX6" fmla="*/ 0 w 5530826"/>
              <a:gd name="connsiteY6" fmla="*/ 2066008 h 2173893"/>
              <a:gd name="connsiteX7" fmla="*/ 115715 w 5530826"/>
              <a:gd name="connsiteY7" fmla="*/ 1930475 h 2173893"/>
              <a:gd name="connsiteX0" fmla="*/ 115715 w 5530826"/>
              <a:gd name="connsiteY0" fmla="*/ 1666556 h 1909974"/>
              <a:gd name="connsiteX1" fmla="*/ 2506323 w 5530826"/>
              <a:gd name="connsiteY1" fmla="*/ 350510 h 1909974"/>
              <a:gd name="connsiteX2" fmla="*/ 5371666 w 5530826"/>
              <a:gd name="connsiteY2" fmla="*/ 0 h 1909974"/>
              <a:gd name="connsiteX3" fmla="*/ 5530826 w 5530826"/>
              <a:gd name="connsiteY3" fmla="*/ 140188 h 1909974"/>
              <a:gd name="connsiteX4" fmla="*/ 3999669 w 5530826"/>
              <a:gd name="connsiteY4" fmla="*/ 1909974 h 1909974"/>
              <a:gd name="connsiteX5" fmla="*/ 143442 w 5530826"/>
              <a:gd name="connsiteY5" fmla="*/ 1906963 h 1909974"/>
              <a:gd name="connsiteX6" fmla="*/ 0 w 5530826"/>
              <a:gd name="connsiteY6" fmla="*/ 1802089 h 1909974"/>
              <a:gd name="connsiteX7" fmla="*/ 115715 w 5530826"/>
              <a:gd name="connsiteY7" fmla="*/ 1666556 h 1909974"/>
              <a:gd name="connsiteX0" fmla="*/ 115715 w 5530826"/>
              <a:gd name="connsiteY0" fmla="*/ 1666556 h 1909974"/>
              <a:gd name="connsiteX1" fmla="*/ 2506323 w 5530826"/>
              <a:gd name="connsiteY1" fmla="*/ 350510 h 1909974"/>
              <a:gd name="connsiteX2" fmla="*/ 3922939 w 5530826"/>
              <a:gd name="connsiteY2" fmla="*/ 147818 h 1909974"/>
              <a:gd name="connsiteX3" fmla="*/ 5371666 w 5530826"/>
              <a:gd name="connsiteY3" fmla="*/ 0 h 1909974"/>
              <a:gd name="connsiteX4" fmla="*/ 5530826 w 5530826"/>
              <a:gd name="connsiteY4" fmla="*/ 140188 h 1909974"/>
              <a:gd name="connsiteX5" fmla="*/ 3999669 w 5530826"/>
              <a:gd name="connsiteY5" fmla="*/ 1909974 h 1909974"/>
              <a:gd name="connsiteX6" fmla="*/ 143442 w 5530826"/>
              <a:gd name="connsiteY6" fmla="*/ 1906963 h 1909974"/>
              <a:gd name="connsiteX7" fmla="*/ 0 w 5530826"/>
              <a:gd name="connsiteY7" fmla="*/ 1802089 h 1909974"/>
              <a:gd name="connsiteX8" fmla="*/ 115715 w 5530826"/>
              <a:gd name="connsiteY8" fmla="*/ 1666556 h 1909974"/>
              <a:gd name="connsiteX0" fmla="*/ 115715 w 5530826"/>
              <a:gd name="connsiteY0" fmla="*/ 1666556 h 1909974"/>
              <a:gd name="connsiteX1" fmla="*/ 2506323 w 5530826"/>
              <a:gd name="connsiteY1" fmla="*/ 350510 h 1909974"/>
              <a:gd name="connsiteX2" fmla="*/ 4355290 w 5530826"/>
              <a:gd name="connsiteY2" fmla="*/ 651073 h 1909974"/>
              <a:gd name="connsiteX3" fmla="*/ 5371666 w 5530826"/>
              <a:gd name="connsiteY3" fmla="*/ 0 h 1909974"/>
              <a:gd name="connsiteX4" fmla="*/ 5530826 w 5530826"/>
              <a:gd name="connsiteY4" fmla="*/ 140188 h 1909974"/>
              <a:gd name="connsiteX5" fmla="*/ 3999669 w 5530826"/>
              <a:gd name="connsiteY5" fmla="*/ 1909974 h 1909974"/>
              <a:gd name="connsiteX6" fmla="*/ 143442 w 5530826"/>
              <a:gd name="connsiteY6" fmla="*/ 1906963 h 1909974"/>
              <a:gd name="connsiteX7" fmla="*/ 0 w 5530826"/>
              <a:gd name="connsiteY7" fmla="*/ 1802089 h 1909974"/>
              <a:gd name="connsiteX8" fmla="*/ 115715 w 5530826"/>
              <a:gd name="connsiteY8" fmla="*/ 1666556 h 1909974"/>
              <a:gd name="connsiteX0" fmla="*/ 115715 w 5530826"/>
              <a:gd name="connsiteY0" fmla="*/ 1666556 h 1906963"/>
              <a:gd name="connsiteX1" fmla="*/ 2506323 w 5530826"/>
              <a:gd name="connsiteY1" fmla="*/ 350510 h 1906963"/>
              <a:gd name="connsiteX2" fmla="*/ 4355290 w 5530826"/>
              <a:gd name="connsiteY2" fmla="*/ 651073 h 1906963"/>
              <a:gd name="connsiteX3" fmla="*/ 5371666 w 5530826"/>
              <a:gd name="connsiteY3" fmla="*/ 0 h 1906963"/>
              <a:gd name="connsiteX4" fmla="*/ 5530826 w 5530826"/>
              <a:gd name="connsiteY4" fmla="*/ 140188 h 1906963"/>
              <a:gd name="connsiteX5" fmla="*/ 4166146 w 5530826"/>
              <a:gd name="connsiteY5" fmla="*/ 1686080 h 1906963"/>
              <a:gd name="connsiteX6" fmla="*/ 143442 w 5530826"/>
              <a:gd name="connsiteY6" fmla="*/ 1906963 h 1906963"/>
              <a:gd name="connsiteX7" fmla="*/ 0 w 5530826"/>
              <a:gd name="connsiteY7" fmla="*/ 1802089 h 1906963"/>
              <a:gd name="connsiteX8" fmla="*/ 115715 w 5530826"/>
              <a:gd name="connsiteY8" fmla="*/ 1666556 h 1906963"/>
              <a:gd name="connsiteX0" fmla="*/ 115715 w 5530826"/>
              <a:gd name="connsiteY0" fmla="*/ 1666556 h 1906963"/>
              <a:gd name="connsiteX1" fmla="*/ 2506323 w 5530826"/>
              <a:gd name="connsiteY1" fmla="*/ 350510 h 1906963"/>
              <a:gd name="connsiteX2" fmla="*/ 4355290 w 5530826"/>
              <a:gd name="connsiteY2" fmla="*/ 651073 h 1906963"/>
              <a:gd name="connsiteX3" fmla="*/ 5371666 w 5530826"/>
              <a:gd name="connsiteY3" fmla="*/ 0 h 1906963"/>
              <a:gd name="connsiteX4" fmla="*/ 5530826 w 5530826"/>
              <a:gd name="connsiteY4" fmla="*/ 140188 h 1906963"/>
              <a:gd name="connsiteX5" fmla="*/ 4166146 w 5530826"/>
              <a:gd name="connsiteY5" fmla="*/ 1686080 h 1906963"/>
              <a:gd name="connsiteX6" fmla="*/ 2606564 w 5530826"/>
              <a:gd name="connsiteY6" fmla="*/ 1768679 h 1906963"/>
              <a:gd name="connsiteX7" fmla="*/ 143442 w 5530826"/>
              <a:gd name="connsiteY7" fmla="*/ 1906963 h 1906963"/>
              <a:gd name="connsiteX8" fmla="*/ 0 w 5530826"/>
              <a:gd name="connsiteY8" fmla="*/ 1802089 h 1906963"/>
              <a:gd name="connsiteX9" fmla="*/ 115715 w 5530826"/>
              <a:gd name="connsiteY9" fmla="*/ 1666556 h 1906963"/>
              <a:gd name="connsiteX0" fmla="*/ 115715 w 5530826"/>
              <a:gd name="connsiteY0" fmla="*/ 1666556 h 2251548"/>
              <a:gd name="connsiteX1" fmla="*/ 2506323 w 5530826"/>
              <a:gd name="connsiteY1" fmla="*/ 350510 h 2251548"/>
              <a:gd name="connsiteX2" fmla="*/ 4355290 w 5530826"/>
              <a:gd name="connsiteY2" fmla="*/ 651073 h 2251548"/>
              <a:gd name="connsiteX3" fmla="*/ 5371666 w 5530826"/>
              <a:gd name="connsiteY3" fmla="*/ 0 h 2251548"/>
              <a:gd name="connsiteX4" fmla="*/ 5530826 w 5530826"/>
              <a:gd name="connsiteY4" fmla="*/ 140188 h 2251548"/>
              <a:gd name="connsiteX5" fmla="*/ 4166146 w 5530826"/>
              <a:gd name="connsiteY5" fmla="*/ 1686080 h 2251548"/>
              <a:gd name="connsiteX6" fmla="*/ 2558144 w 5530826"/>
              <a:gd name="connsiteY6" fmla="*/ 2251548 h 2251548"/>
              <a:gd name="connsiteX7" fmla="*/ 143442 w 5530826"/>
              <a:gd name="connsiteY7" fmla="*/ 1906963 h 2251548"/>
              <a:gd name="connsiteX8" fmla="*/ 0 w 5530826"/>
              <a:gd name="connsiteY8" fmla="*/ 1802089 h 2251548"/>
              <a:gd name="connsiteX9" fmla="*/ 115715 w 5530826"/>
              <a:gd name="connsiteY9" fmla="*/ 1666556 h 2251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30826" h="2251548">
                <a:moveTo>
                  <a:pt x="115715" y="1666556"/>
                </a:moveTo>
                <a:lnTo>
                  <a:pt x="2506323" y="350510"/>
                </a:lnTo>
                <a:lnTo>
                  <a:pt x="4355290" y="651073"/>
                </a:lnTo>
                <a:lnTo>
                  <a:pt x="5371666" y="0"/>
                </a:lnTo>
                <a:lnTo>
                  <a:pt x="5530826" y="140188"/>
                </a:lnTo>
                <a:lnTo>
                  <a:pt x="4166146" y="1686080"/>
                </a:lnTo>
                <a:lnTo>
                  <a:pt x="2558144" y="2251548"/>
                </a:lnTo>
                <a:lnTo>
                  <a:pt x="143442" y="1906963"/>
                </a:lnTo>
                <a:lnTo>
                  <a:pt x="0" y="1802089"/>
                </a:lnTo>
                <a:lnTo>
                  <a:pt x="115715" y="1666556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0"/>
                  <a:lumOff val="100000"/>
                  <a:alpha val="0"/>
                </a:schemeClr>
              </a:gs>
              <a:gs pos="59000">
                <a:schemeClr val="tx1"/>
              </a:gs>
              <a:gs pos="100000">
                <a:schemeClr val="tx1">
                  <a:lumMod val="0"/>
                  <a:lumOff val="100000"/>
                  <a:alpha val="0"/>
                </a:schemeClr>
              </a:gs>
            </a:gsLst>
            <a:lin ang="48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02955" y="109811"/>
            <a:ext cx="108698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600" dirty="0"/>
              <a:t>Takes as input </a:t>
            </a:r>
            <a:r>
              <a:rPr lang="en-CA" sz="3600" b="1" dirty="0"/>
              <a:t>a relation </a:t>
            </a:r>
            <a:r>
              <a:rPr lang="en-CA" sz="3600" dirty="0"/>
              <a:t>between system capacity and each stressor plus the stressor magnitude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5486400" y="3957638"/>
            <a:ext cx="0" cy="13573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6300789" y="3057525"/>
            <a:ext cx="2626889" cy="90011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988061" y="2872859"/>
            <a:ext cx="29603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Truncated beta distribution</a:t>
            </a:r>
          </a:p>
          <a:p>
            <a:r>
              <a:rPr lang="en-CA" dirty="0" smtClean="0"/>
              <a:t>(mean, SD, low limit, up limit)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919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3392" y="1310140"/>
            <a:ext cx="6314286" cy="496190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556001" y="2162631"/>
            <a:ext cx="246742" cy="261256"/>
          </a:xfrm>
          <a:prstGeom prst="rect">
            <a:avLst/>
          </a:prstGeom>
          <a:solidFill>
            <a:schemeClr val="tx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608286" y="2895600"/>
            <a:ext cx="1378857" cy="1487714"/>
          </a:xfrm>
          <a:prstGeom prst="rect">
            <a:avLst/>
          </a:prstGeom>
          <a:solidFill>
            <a:schemeClr val="tx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987143" y="3483427"/>
            <a:ext cx="1052286" cy="1632857"/>
          </a:xfrm>
          <a:prstGeom prst="rect">
            <a:avLst/>
          </a:prstGeom>
          <a:solidFill>
            <a:schemeClr val="tx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039429" y="4992913"/>
            <a:ext cx="1320800" cy="253997"/>
          </a:xfrm>
          <a:prstGeom prst="rect">
            <a:avLst/>
          </a:prstGeom>
          <a:solidFill>
            <a:schemeClr val="tx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802743" y="2303378"/>
            <a:ext cx="805543" cy="973000"/>
          </a:xfrm>
          <a:prstGeom prst="rect">
            <a:avLst/>
          </a:prstGeom>
          <a:solidFill>
            <a:schemeClr val="tx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02955" y="109811"/>
            <a:ext cx="108698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600" dirty="0"/>
              <a:t>Takes as input </a:t>
            </a:r>
            <a:r>
              <a:rPr lang="en-CA" sz="3600" b="1" dirty="0"/>
              <a:t>a relation </a:t>
            </a:r>
            <a:r>
              <a:rPr lang="en-CA" sz="3600" dirty="0"/>
              <a:t>between system capacity and each stressor plus the stressor magnitude</a:t>
            </a:r>
          </a:p>
        </p:txBody>
      </p:sp>
      <p:sp>
        <p:nvSpPr>
          <p:cNvPr id="10" name="Freeform 9"/>
          <p:cNvSpPr/>
          <p:nvPr/>
        </p:nvSpPr>
        <p:spPr>
          <a:xfrm>
            <a:off x="4171952" y="4014787"/>
            <a:ext cx="2537512" cy="1200992"/>
          </a:xfrm>
          <a:custGeom>
            <a:avLst/>
            <a:gdLst>
              <a:gd name="connsiteX0" fmla="*/ 0 w 2577192"/>
              <a:gd name="connsiteY0" fmla="*/ 1171608 h 1252350"/>
              <a:gd name="connsiteX1" fmla="*/ 1314450 w 2577192"/>
              <a:gd name="connsiteY1" fmla="*/ 33 h 1252350"/>
              <a:gd name="connsiteX2" fmla="*/ 2457450 w 2577192"/>
              <a:gd name="connsiteY2" fmla="*/ 1128745 h 1252350"/>
              <a:gd name="connsiteX3" fmla="*/ 2486025 w 2577192"/>
              <a:gd name="connsiteY3" fmla="*/ 1171608 h 1252350"/>
              <a:gd name="connsiteX0" fmla="*/ 0 w 2577192"/>
              <a:gd name="connsiteY0" fmla="*/ 1180593 h 1261335"/>
              <a:gd name="connsiteX1" fmla="*/ 457200 w 2577192"/>
              <a:gd name="connsiteY1" fmla="*/ 637668 h 1261335"/>
              <a:gd name="connsiteX2" fmla="*/ 1314450 w 2577192"/>
              <a:gd name="connsiteY2" fmla="*/ 9018 h 1261335"/>
              <a:gd name="connsiteX3" fmla="*/ 2457450 w 2577192"/>
              <a:gd name="connsiteY3" fmla="*/ 1137730 h 1261335"/>
              <a:gd name="connsiteX4" fmla="*/ 2486025 w 2577192"/>
              <a:gd name="connsiteY4" fmla="*/ 1180593 h 1261335"/>
              <a:gd name="connsiteX0" fmla="*/ 0 w 2577192"/>
              <a:gd name="connsiteY0" fmla="*/ 1172139 h 1252881"/>
              <a:gd name="connsiteX1" fmla="*/ 457200 w 2577192"/>
              <a:gd name="connsiteY1" fmla="*/ 629214 h 1252881"/>
              <a:gd name="connsiteX2" fmla="*/ 1314450 w 2577192"/>
              <a:gd name="connsiteY2" fmla="*/ 564 h 1252881"/>
              <a:gd name="connsiteX3" fmla="*/ 1943100 w 2577192"/>
              <a:gd name="connsiteY3" fmla="*/ 529202 h 1252881"/>
              <a:gd name="connsiteX4" fmla="*/ 2457450 w 2577192"/>
              <a:gd name="connsiteY4" fmla="*/ 1129276 h 1252881"/>
              <a:gd name="connsiteX5" fmla="*/ 2486025 w 2577192"/>
              <a:gd name="connsiteY5" fmla="*/ 1172139 h 1252881"/>
              <a:gd name="connsiteX0" fmla="*/ 0 w 2537512"/>
              <a:gd name="connsiteY0" fmla="*/ 1177265 h 1206682"/>
              <a:gd name="connsiteX1" fmla="*/ 457200 w 2537512"/>
              <a:gd name="connsiteY1" fmla="*/ 634340 h 1206682"/>
              <a:gd name="connsiteX2" fmla="*/ 1314450 w 2537512"/>
              <a:gd name="connsiteY2" fmla="*/ 5690 h 1206682"/>
              <a:gd name="connsiteX3" fmla="*/ 1957388 w 2537512"/>
              <a:gd name="connsiteY3" fmla="*/ 1020103 h 1206682"/>
              <a:gd name="connsiteX4" fmla="*/ 2457450 w 2537512"/>
              <a:gd name="connsiteY4" fmla="*/ 1134402 h 1206682"/>
              <a:gd name="connsiteX5" fmla="*/ 2486025 w 2537512"/>
              <a:gd name="connsiteY5" fmla="*/ 1177265 h 1206682"/>
              <a:gd name="connsiteX0" fmla="*/ 0 w 2537512"/>
              <a:gd name="connsiteY0" fmla="*/ 1171575 h 1200992"/>
              <a:gd name="connsiteX1" fmla="*/ 685800 w 2537512"/>
              <a:gd name="connsiteY1" fmla="*/ 1014412 h 1200992"/>
              <a:gd name="connsiteX2" fmla="*/ 1314450 w 2537512"/>
              <a:gd name="connsiteY2" fmla="*/ 0 h 1200992"/>
              <a:gd name="connsiteX3" fmla="*/ 1957388 w 2537512"/>
              <a:gd name="connsiteY3" fmla="*/ 1014413 h 1200992"/>
              <a:gd name="connsiteX4" fmla="*/ 2457450 w 2537512"/>
              <a:gd name="connsiteY4" fmla="*/ 1128712 h 1200992"/>
              <a:gd name="connsiteX5" fmla="*/ 2486025 w 2537512"/>
              <a:gd name="connsiteY5" fmla="*/ 1171575 h 120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37512" h="1200992">
                <a:moveTo>
                  <a:pt x="0" y="1171575"/>
                </a:moveTo>
                <a:cubicBezTo>
                  <a:pt x="76200" y="1081088"/>
                  <a:pt x="466725" y="1209674"/>
                  <a:pt x="685800" y="1014412"/>
                </a:cubicBezTo>
                <a:cubicBezTo>
                  <a:pt x="904875" y="819150"/>
                  <a:pt x="1102519" y="0"/>
                  <a:pt x="1314450" y="0"/>
                </a:cubicBezTo>
                <a:cubicBezTo>
                  <a:pt x="1526381" y="0"/>
                  <a:pt x="1766888" y="826294"/>
                  <a:pt x="1957388" y="1014413"/>
                </a:cubicBezTo>
                <a:cubicBezTo>
                  <a:pt x="2147888" y="1202532"/>
                  <a:pt x="2369344" y="1102518"/>
                  <a:pt x="2457450" y="1128712"/>
                </a:cubicBezTo>
                <a:cubicBezTo>
                  <a:pt x="2545556" y="1154906"/>
                  <a:pt x="2569368" y="1247774"/>
                  <a:pt x="2486025" y="1171575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5486400" y="3957638"/>
            <a:ext cx="0" cy="13573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5784539" y="4585217"/>
            <a:ext cx="2829495" cy="130038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614034" y="5625837"/>
            <a:ext cx="37385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Truncated normal or log-normal distribution (mean, SD, low limit, up limit)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76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8932" y="162124"/>
            <a:ext cx="89836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Alberta Cumulative Effects </a:t>
            </a:r>
            <a:r>
              <a:rPr lang="en-US" sz="3600" b="1" dirty="0" smtClean="0"/>
              <a:t>Model </a:t>
            </a:r>
            <a:r>
              <a:rPr lang="en-US" sz="3600" b="1" dirty="0"/>
              <a:t>(Joe Model)</a:t>
            </a:r>
          </a:p>
          <a:p>
            <a:endParaRPr lang="en-CA" sz="3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98932" y="460829"/>
            <a:ext cx="113937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b="1" dirty="0"/>
          </a:p>
          <a:p>
            <a:r>
              <a:rPr lang="en-CA" sz="2800" b="1" dirty="0" smtClean="0"/>
              <a:t>Model workflow:</a:t>
            </a:r>
            <a:endParaRPr lang="en-CA" sz="2800" b="1" dirty="0"/>
          </a:p>
        </p:txBody>
      </p:sp>
      <p:sp>
        <p:nvSpPr>
          <p:cNvPr id="2" name="Rectangle 1"/>
          <p:cNvSpPr/>
          <p:nvPr/>
        </p:nvSpPr>
        <p:spPr>
          <a:xfrm>
            <a:off x="1105390" y="1414936"/>
            <a:ext cx="2586037" cy="132873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 smtClean="0"/>
              <a:t>Excel file – stressor-response relations</a:t>
            </a:r>
            <a:endParaRPr lang="en-US" sz="2000" b="1" dirty="0"/>
          </a:p>
        </p:txBody>
      </p:sp>
      <p:sp>
        <p:nvSpPr>
          <p:cNvPr id="5" name="Rectangle 4"/>
          <p:cNvSpPr/>
          <p:nvPr/>
        </p:nvSpPr>
        <p:spPr>
          <a:xfrm>
            <a:off x="4602769" y="1303275"/>
            <a:ext cx="2586037" cy="132873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 smtClean="0"/>
              <a:t>Excel file – stressor levels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1600" b="1" dirty="0" smtClean="0"/>
              <a:t>Can include multiple scenarios</a:t>
            </a:r>
            <a:endParaRPr lang="en-US" sz="1600" b="1" dirty="0"/>
          </a:p>
        </p:txBody>
      </p:sp>
      <p:sp>
        <p:nvSpPr>
          <p:cNvPr id="3" name="Oval 2"/>
          <p:cNvSpPr/>
          <p:nvPr/>
        </p:nvSpPr>
        <p:spPr>
          <a:xfrm>
            <a:off x="4014788" y="3022340"/>
            <a:ext cx="3543300" cy="1929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 smtClean="0"/>
              <a:t>R/Shiny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1600" b="1" dirty="0"/>
              <a:t>S</a:t>
            </a:r>
            <a:r>
              <a:rPr lang="en-CA" sz="1600" b="1" dirty="0" smtClean="0"/>
              <a:t>ingle scenario with basic graphics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1600" b="1" dirty="0" smtClean="0"/>
              <a:t>Batch scenarios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1600" b="1" dirty="0" smtClean="0"/>
              <a:t>Adjust stressor levels within a scenario</a:t>
            </a:r>
            <a:endParaRPr lang="en-US" sz="1600" b="1" dirty="0"/>
          </a:p>
        </p:txBody>
      </p:sp>
      <p:sp>
        <p:nvSpPr>
          <p:cNvPr id="9" name="Rectangle 8"/>
          <p:cNvSpPr/>
          <p:nvPr/>
        </p:nvSpPr>
        <p:spPr>
          <a:xfrm>
            <a:off x="4593052" y="5355564"/>
            <a:ext cx="2586037" cy="132873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 smtClean="0"/>
              <a:t>CSV output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b="1" dirty="0" smtClean="0"/>
              <a:t>Stressor levels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b="1" dirty="0" smtClean="0"/>
              <a:t>Scenarios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b="1" dirty="0" smtClean="0"/>
              <a:t>Replicate simulations</a:t>
            </a:r>
            <a:endParaRPr lang="en-US" sz="1600" b="1" dirty="0"/>
          </a:p>
        </p:txBody>
      </p:sp>
      <p:sp>
        <p:nvSpPr>
          <p:cNvPr id="7" name="Right Arrow 6"/>
          <p:cNvSpPr/>
          <p:nvPr/>
        </p:nvSpPr>
        <p:spPr>
          <a:xfrm rot="2747114">
            <a:off x="3708405" y="2767577"/>
            <a:ext cx="728663" cy="74295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5400000">
            <a:off x="5584734" y="4825460"/>
            <a:ext cx="317257" cy="74295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5400000">
            <a:off x="5584553" y="2468435"/>
            <a:ext cx="364862" cy="74295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an 11"/>
          <p:cNvSpPr/>
          <p:nvPr/>
        </p:nvSpPr>
        <p:spPr>
          <a:xfrm>
            <a:off x="8030250" y="1215232"/>
            <a:ext cx="1285875" cy="1628775"/>
          </a:xfrm>
          <a:prstGeom prst="ca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 smtClean="0"/>
              <a:t>Spatial Polygons -  </a:t>
            </a:r>
            <a:r>
              <a:rPr lang="en-CA" b="1" dirty="0" err="1" smtClean="0"/>
              <a:t>Shapefile</a:t>
            </a:r>
            <a:endParaRPr lang="en-US" b="1" dirty="0"/>
          </a:p>
        </p:txBody>
      </p:sp>
      <p:sp>
        <p:nvSpPr>
          <p:cNvPr id="13" name="Right Arrow 12"/>
          <p:cNvSpPr/>
          <p:nvPr/>
        </p:nvSpPr>
        <p:spPr>
          <a:xfrm rot="8622654">
            <a:off x="7344789" y="2849043"/>
            <a:ext cx="728663" cy="74295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384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3" grpId="0" animBg="1"/>
      <p:bldP spid="9" grpId="0" animBg="1"/>
      <p:bldP spid="7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8932" y="162124"/>
            <a:ext cx="89836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Alberta Cumulative Effects </a:t>
            </a:r>
            <a:r>
              <a:rPr lang="en-US" sz="3600" b="1" dirty="0" smtClean="0"/>
              <a:t>Model </a:t>
            </a:r>
            <a:r>
              <a:rPr lang="en-US" sz="3600" b="1" dirty="0"/>
              <a:t>(Joe Model)</a:t>
            </a:r>
          </a:p>
          <a:p>
            <a:endParaRPr lang="en-CA" sz="3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98932" y="460829"/>
            <a:ext cx="113937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b="1" dirty="0"/>
          </a:p>
          <a:p>
            <a:r>
              <a:rPr lang="en-CA" sz="2800" b="1" dirty="0" smtClean="0"/>
              <a:t>Model workflow:</a:t>
            </a:r>
            <a:endParaRPr lang="en-CA" sz="2800" b="1" dirty="0"/>
          </a:p>
        </p:txBody>
      </p:sp>
      <p:sp>
        <p:nvSpPr>
          <p:cNvPr id="12" name="Can 11"/>
          <p:cNvSpPr/>
          <p:nvPr/>
        </p:nvSpPr>
        <p:spPr>
          <a:xfrm>
            <a:off x="8030250" y="1215232"/>
            <a:ext cx="1285875" cy="1628775"/>
          </a:xfrm>
          <a:prstGeom prst="ca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 smtClean="0"/>
              <a:t>Spatial Polygons -  </a:t>
            </a:r>
            <a:r>
              <a:rPr lang="en-CA" b="1" dirty="0" err="1" smtClean="0"/>
              <a:t>Shapefile</a:t>
            </a:r>
            <a:endParaRPr lang="en-US" b="1" dirty="0"/>
          </a:p>
        </p:txBody>
      </p:sp>
      <p:sp>
        <p:nvSpPr>
          <p:cNvPr id="13" name="Right Arrow 12"/>
          <p:cNvSpPr/>
          <p:nvPr/>
        </p:nvSpPr>
        <p:spPr>
          <a:xfrm rot="8622654">
            <a:off x="7344789" y="2849043"/>
            <a:ext cx="728663" cy="74295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700887" y="3473966"/>
            <a:ext cx="1688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HUC.Map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38206" y="4533705"/>
            <a:ext cx="62203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 err="1" smtClean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HUC.MAP@data</a:t>
            </a:r>
            <a:r>
              <a:rPr lang="en-CA" dirty="0" smtClean="0"/>
              <a:t> has a column named </a:t>
            </a:r>
            <a:r>
              <a:rPr lang="en-CA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HUC_Name</a:t>
            </a:r>
            <a:r>
              <a:rPr lang="en-CA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dirty="0" smtClean="0">
                <a:latin typeface="+mj-lt"/>
                <a:cs typeface="Courier New" panose="02070309020205020404" pitchFamily="49" charset="0"/>
              </a:rPr>
              <a:t>which is assigned a string</a:t>
            </a:r>
            <a:endParaRPr lang="en-CA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HUC_Name</a:t>
            </a:r>
            <a:r>
              <a:rPr lang="en-CA" dirty="0" smtClean="0"/>
              <a:t> corresponds to a column called “HUC_ID” in the </a:t>
            </a:r>
            <a:r>
              <a:rPr lang="en-CA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dose</a:t>
            </a:r>
            <a:r>
              <a:rPr lang="en-CA" dirty="0" smtClean="0"/>
              <a:t> </a:t>
            </a:r>
            <a:r>
              <a:rPr lang="en-CA" dirty="0" err="1" smtClean="0"/>
              <a:t>data.frame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673187" y="3165636"/>
            <a:ext cx="1903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Global.R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4971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8932" y="162124"/>
            <a:ext cx="89836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Alberta Cumulative Effects </a:t>
            </a:r>
            <a:r>
              <a:rPr lang="en-US" sz="3600" b="1" dirty="0" smtClean="0"/>
              <a:t>Model </a:t>
            </a:r>
            <a:r>
              <a:rPr lang="en-US" sz="3600" b="1" dirty="0"/>
              <a:t>(Joe Model)</a:t>
            </a:r>
          </a:p>
          <a:p>
            <a:endParaRPr lang="en-CA" sz="3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98932" y="460829"/>
            <a:ext cx="113937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b="1" dirty="0"/>
          </a:p>
          <a:p>
            <a:r>
              <a:rPr lang="en-CA" sz="2800" b="1" dirty="0" smtClean="0"/>
              <a:t>Model workflow:</a:t>
            </a:r>
            <a:endParaRPr lang="en-CA" sz="2800" b="1" dirty="0"/>
          </a:p>
        </p:txBody>
      </p:sp>
      <p:sp>
        <p:nvSpPr>
          <p:cNvPr id="2" name="Rectangle 1"/>
          <p:cNvSpPr/>
          <p:nvPr/>
        </p:nvSpPr>
        <p:spPr>
          <a:xfrm>
            <a:off x="1105390" y="1414936"/>
            <a:ext cx="2586037" cy="132873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 smtClean="0"/>
              <a:t>Excel file – stressor-response relations</a:t>
            </a:r>
            <a:endParaRPr lang="en-US" sz="2000" b="1" dirty="0"/>
          </a:p>
        </p:txBody>
      </p:sp>
      <p:sp>
        <p:nvSpPr>
          <p:cNvPr id="7" name="Right Arrow 6"/>
          <p:cNvSpPr/>
          <p:nvPr/>
        </p:nvSpPr>
        <p:spPr>
          <a:xfrm rot="2747114">
            <a:off x="3708405" y="2767577"/>
            <a:ext cx="728663" cy="74295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252" y="2926130"/>
            <a:ext cx="368613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main.sheet</a:t>
            </a:r>
            <a:endParaRPr lang="en-CA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dirty="0" smtClean="0">
                <a:cs typeface="Courier New" panose="02070309020205020404" pitchFamily="49" charset="0"/>
              </a:rPr>
              <a:t>reads the “main” tab</a:t>
            </a:r>
            <a:endParaRPr lang="en-US" sz="2800" dirty="0"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9528" y="3139052"/>
            <a:ext cx="31918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Global.R</a:t>
            </a:r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calls</a:t>
            </a:r>
          </a:p>
          <a:p>
            <a:r>
              <a:rPr lang="en-CA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Joe_curve.R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901252" y="3880237"/>
            <a:ext cx="622871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CA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tressor.list</a:t>
            </a:r>
            <a:endParaRPr lang="en-CA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dirty="0" smtClean="0">
                <a:cs typeface="Courier New" panose="02070309020205020404" pitchFamily="49" charset="0"/>
              </a:rPr>
              <a:t>A list of </a:t>
            </a:r>
            <a:r>
              <a:rPr lang="en-CA" sz="2800" dirty="0" err="1" smtClean="0">
                <a:cs typeface="Courier New" panose="02070309020205020404" pitchFamily="49" charset="0"/>
              </a:rPr>
              <a:t>data.frames</a:t>
            </a:r>
            <a:endParaRPr lang="en-CA" sz="2800" dirty="0" smtClean="0"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dirty="0" smtClean="0">
                <a:cs typeface="Courier New" panose="02070309020205020404" pitchFamily="49" charset="0"/>
              </a:rPr>
              <a:t>Each </a:t>
            </a:r>
            <a:r>
              <a:rPr lang="en-CA" sz="2800" dirty="0" err="1" smtClean="0">
                <a:cs typeface="Courier New" panose="02070309020205020404" pitchFamily="49" charset="0"/>
              </a:rPr>
              <a:t>data.frame</a:t>
            </a:r>
            <a:r>
              <a:rPr lang="en-CA" sz="2800" dirty="0" smtClean="0">
                <a:cs typeface="Courier New" panose="02070309020205020404" pitchFamily="49" charset="0"/>
              </a:rPr>
              <a:t> are columns for each stressor-response function</a:t>
            </a:r>
            <a:endParaRPr lang="en-US" sz="28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478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8932" y="162124"/>
            <a:ext cx="89836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Alberta Cumulative Effects </a:t>
            </a:r>
            <a:r>
              <a:rPr lang="en-US" sz="3600" b="1" dirty="0" smtClean="0"/>
              <a:t>Model </a:t>
            </a:r>
            <a:r>
              <a:rPr lang="en-US" sz="3600" b="1" dirty="0"/>
              <a:t>(Joe Model)</a:t>
            </a:r>
          </a:p>
          <a:p>
            <a:endParaRPr lang="en-CA" sz="3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98932" y="460829"/>
            <a:ext cx="113937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b="1" dirty="0"/>
          </a:p>
          <a:p>
            <a:r>
              <a:rPr lang="en-CA" sz="2800" b="1" dirty="0" smtClean="0"/>
              <a:t>Model workflow:</a:t>
            </a:r>
            <a:endParaRPr lang="en-CA" sz="2800" b="1" dirty="0"/>
          </a:p>
        </p:txBody>
      </p:sp>
      <p:sp>
        <p:nvSpPr>
          <p:cNvPr id="7" name="Right Arrow 6"/>
          <p:cNvSpPr/>
          <p:nvPr/>
        </p:nvSpPr>
        <p:spPr>
          <a:xfrm>
            <a:off x="5739982" y="3530210"/>
            <a:ext cx="728663" cy="74295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07823" y="2793085"/>
            <a:ext cx="368613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main.sheet</a:t>
            </a:r>
            <a:endParaRPr lang="en-CA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dirty="0" smtClean="0">
                <a:cs typeface="Courier New" panose="02070309020205020404" pitchFamily="49" charset="0"/>
              </a:rPr>
              <a:t>reads the “main” tab</a:t>
            </a:r>
            <a:endParaRPr lang="en-US" sz="2800" dirty="0"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60523" y="1713641"/>
            <a:ext cx="2547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Joe_curve.R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36377" y="3747192"/>
            <a:ext cx="622871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CA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tressor.list</a:t>
            </a:r>
            <a:endParaRPr lang="en-CA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dirty="0" smtClean="0">
                <a:cs typeface="Courier New" panose="02070309020205020404" pitchFamily="49" charset="0"/>
              </a:rPr>
              <a:t>A list of </a:t>
            </a:r>
            <a:r>
              <a:rPr lang="en-CA" sz="2800" dirty="0" err="1" smtClean="0">
                <a:cs typeface="Courier New" panose="02070309020205020404" pitchFamily="49" charset="0"/>
              </a:rPr>
              <a:t>data.frames</a:t>
            </a:r>
            <a:endParaRPr lang="en-CA" sz="2800" dirty="0" smtClean="0"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dirty="0" smtClean="0">
                <a:cs typeface="Courier New" panose="02070309020205020404" pitchFamily="49" charset="0"/>
              </a:rPr>
              <a:t>Each </a:t>
            </a:r>
            <a:r>
              <a:rPr lang="en-CA" sz="2800" dirty="0" err="1" smtClean="0">
                <a:cs typeface="Courier New" panose="02070309020205020404" pitchFamily="49" charset="0"/>
              </a:rPr>
              <a:t>data.frame</a:t>
            </a:r>
            <a:r>
              <a:rPr lang="en-CA" sz="2800" dirty="0" smtClean="0">
                <a:cs typeface="Courier New" panose="02070309020205020404" pitchFamily="49" charset="0"/>
              </a:rPr>
              <a:t> are columns for each stressor-response function</a:t>
            </a:r>
            <a:endParaRPr lang="en-US" sz="2800" dirty="0"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32187" y="2288001"/>
            <a:ext cx="523650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CA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ean.resp.list</a:t>
            </a:r>
            <a:endParaRPr lang="en-CA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dirty="0" smtClean="0">
                <a:cs typeface="Courier New" panose="02070309020205020404" pitchFamily="49" charset="0"/>
              </a:rPr>
              <a:t>A primary list element for each stressor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dirty="0" smtClean="0">
                <a:cs typeface="Courier New" panose="02070309020205020404" pitchFamily="49" charset="0"/>
              </a:rPr>
              <a:t>Each primary element contains 4 approximation functions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dirty="0" smtClean="0">
                <a:cs typeface="Courier New" panose="02070309020205020404" pitchFamily="49" charset="0"/>
              </a:rPr>
              <a:t>The approximation functions interpolate mean, </a:t>
            </a:r>
            <a:r>
              <a:rPr lang="en-CA" sz="2800" dirty="0" err="1" smtClean="0">
                <a:cs typeface="Courier New" panose="02070309020205020404" pitchFamily="49" charset="0"/>
              </a:rPr>
              <a:t>sd</a:t>
            </a:r>
            <a:r>
              <a:rPr lang="en-CA" sz="2800" dirty="0" smtClean="0">
                <a:cs typeface="Courier New" panose="02070309020205020404" pitchFamily="49" charset="0"/>
              </a:rPr>
              <a:t>, low limit and upper limit for system capacity given a dose</a:t>
            </a:r>
            <a:endParaRPr lang="en-US" sz="28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120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8932" y="162124"/>
            <a:ext cx="89836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Alberta Cumulative Effects </a:t>
            </a:r>
            <a:r>
              <a:rPr lang="en-US" sz="3600" b="1" dirty="0" smtClean="0"/>
              <a:t>Model </a:t>
            </a:r>
            <a:r>
              <a:rPr lang="en-US" sz="3600" b="1" dirty="0"/>
              <a:t>(Joe Model)</a:t>
            </a:r>
          </a:p>
          <a:p>
            <a:endParaRPr lang="en-CA" sz="3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98932" y="460829"/>
            <a:ext cx="113937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b="1" dirty="0"/>
          </a:p>
          <a:p>
            <a:r>
              <a:rPr lang="en-CA" sz="2800" b="1" dirty="0" smtClean="0"/>
              <a:t>Model workflow:</a:t>
            </a:r>
            <a:endParaRPr lang="en-CA" sz="2800" b="1" dirty="0"/>
          </a:p>
        </p:txBody>
      </p:sp>
      <p:sp>
        <p:nvSpPr>
          <p:cNvPr id="5" name="Rectangle 4"/>
          <p:cNvSpPr/>
          <p:nvPr/>
        </p:nvSpPr>
        <p:spPr>
          <a:xfrm>
            <a:off x="4602769" y="1303275"/>
            <a:ext cx="2586037" cy="132873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 smtClean="0"/>
              <a:t>Excel file – stressor levels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1600" b="1" dirty="0" smtClean="0"/>
              <a:t>Can include multiple scenarios</a:t>
            </a:r>
            <a:endParaRPr lang="en-US" sz="1600" b="1" dirty="0"/>
          </a:p>
        </p:txBody>
      </p:sp>
      <p:sp>
        <p:nvSpPr>
          <p:cNvPr id="11" name="Right Arrow 10"/>
          <p:cNvSpPr/>
          <p:nvPr/>
        </p:nvSpPr>
        <p:spPr>
          <a:xfrm rot="5400000">
            <a:off x="5584553" y="2468435"/>
            <a:ext cx="364862" cy="74295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99528" y="3139052"/>
            <a:ext cx="31918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Global.R</a:t>
            </a:r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calls</a:t>
            </a:r>
          </a:p>
          <a:p>
            <a:r>
              <a:rPr lang="en-CA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Joe_model.R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02769" y="3240455"/>
            <a:ext cx="675579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dirty="0" smtClean="0">
                <a:cs typeface="Courier New" panose="02070309020205020404" pitchFamily="49" charset="0"/>
              </a:rPr>
              <a:t>A </a:t>
            </a:r>
            <a:r>
              <a:rPr lang="en-CA" sz="2800" dirty="0" err="1" smtClean="0">
                <a:cs typeface="Courier New" panose="02070309020205020404" pitchFamily="49" charset="0"/>
              </a:rPr>
              <a:t>data.frame</a:t>
            </a:r>
            <a:r>
              <a:rPr lang="en-CA" sz="2800" dirty="0" smtClean="0">
                <a:cs typeface="Courier New" panose="02070309020205020404" pitchFamily="49" charset="0"/>
              </a:rPr>
              <a:t> of stressor doses for the given</a:t>
            </a:r>
            <a:r>
              <a:rPr lang="en-US" sz="2800" dirty="0" smtClean="0">
                <a:cs typeface="Courier New" panose="02070309020205020404" pitchFamily="49" charset="0"/>
              </a:rPr>
              <a:t> scenario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dirty="0" smtClean="0">
                <a:cs typeface="Courier New" panose="02070309020205020404" pitchFamily="49" charset="0"/>
              </a:rPr>
              <a:t>For the initial run, the scenario is assigned to the object </a:t>
            </a:r>
            <a:r>
              <a:rPr lang="en-CA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scn.run</a:t>
            </a:r>
            <a:endParaRPr lang="en-CA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8569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8932" y="162124"/>
            <a:ext cx="89836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Alberta Cumulative Effects </a:t>
            </a:r>
            <a:r>
              <a:rPr lang="en-US" sz="3600" b="1" dirty="0" smtClean="0"/>
              <a:t>Model </a:t>
            </a:r>
            <a:r>
              <a:rPr lang="en-US" sz="3600" b="1" dirty="0"/>
              <a:t>(Joe Model)</a:t>
            </a:r>
          </a:p>
          <a:p>
            <a:endParaRPr lang="en-CA" sz="3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98932" y="460829"/>
            <a:ext cx="113937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b="1" dirty="0"/>
          </a:p>
          <a:p>
            <a:r>
              <a:rPr lang="en-CA" sz="2800" b="1" dirty="0" smtClean="0"/>
              <a:t>Model workflow:</a:t>
            </a:r>
            <a:endParaRPr lang="en-CA" sz="2800" b="1" dirty="0"/>
          </a:p>
        </p:txBody>
      </p:sp>
      <p:sp>
        <p:nvSpPr>
          <p:cNvPr id="7" name="Right Arrow 6"/>
          <p:cNvSpPr/>
          <p:nvPr/>
        </p:nvSpPr>
        <p:spPr>
          <a:xfrm rot="5400000">
            <a:off x="7386783" y="1500840"/>
            <a:ext cx="728663" cy="74295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98932" y="1399548"/>
            <a:ext cx="2547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Joe_model.R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54192" y="876328"/>
            <a:ext cx="52365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mean.resp.list</a:t>
            </a:r>
            <a:endParaRPr lang="en-CA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167376" y="917737"/>
            <a:ext cx="20303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dose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928350" y="2236647"/>
            <a:ext cx="592681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Loop across every spatial unit (</a:t>
            </a:r>
            <a:r>
              <a:rPr lang="en-CA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hucs</a:t>
            </a:r>
            <a:r>
              <a:rPr lang="en-CA" sz="28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And each stressor for the spatial unit</a:t>
            </a:r>
            <a:endParaRPr lang="en-US" sz="2800" dirty="0"/>
          </a:p>
        </p:txBody>
      </p:sp>
      <p:sp>
        <p:nvSpPr>
          <p:cNvPr id="11" name="Right Arrow 10"/>
          <p:cNvSpPr/>
          <p:nvPr/>
        </p:nvSpPr>
        <p:spPr>
          <a:xfrm rot="5400000">
            <a:off x="7406127" y="3376434"/>
            <a:ext cx="728663" cy="74295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277445" y="4112241"/>
            <a:ext cx="7315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Calculate system capacity for each </a:t>
            </a:r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stressor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>
                <a:cs typeface="Courier New" panose="02070309020205020404" pitchFamily="49" charset="0"/>
              </a:rPr>
              <a:t>Calls function </a:t>
            </a:r>
            <a:r>
              <a:rPr lang="en-CA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sys.cap.func</a:t>
            </a:r>
            <a:endParaRPr lang="en-CA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Stored in the 3D array </a:t>
            </a:r>
            <a:r>
              <a:rPr lang="en-CA" sz="2800" dirty="0" err="1" smtClean="0"/>
              <a:t>sys.capacity</a:t>
            </a:r>
            <a:r>
              <a:rPr lang="en-CA" sz="2800" dirty="0" smtClean="0"/>
              <a:t>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Rows – </a:t>
            </a:r>
            <a:r>
              <a:rPr lang="en-CA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hucs</a:t>
            </a:r>
            <a:endParaRPr lang="en-CA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Columns – </a:t>
            </a:r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stressors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Sheets – simulations (</a:t>
            </a:r>
            <a:r>
              <a:rPr lang="en-CA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MC.sims</a:t>
            </a:r>
            <a:r>
              <a:rPr lang="en-CA" sz="2800" dirty="0" smtClean="0"/>
              <a:t>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84475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8932" y="162124"/>
            <a:ext cx="89836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Alberta Cumulative Effects </a:t>
            </a:r>
            <a:r>
              <a:rPr lang="en-US" sz="3600" b="1" dirty="0" smtClean="0"/>
              <a:t>Model </a:t>
            </a:r>
            <a:r>
              <a:rPr lang="en-US" sz="3600" b="1" dirty="0"/>
              <a:t>(Joe Model)</a:t>
            </a:r>
          </a:p>
          <a:p>
            <a:endParaRPr lang="en-CA" sz="3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98932" y="460829"/>
            <a:ext cx="113937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b="1" dirty="0"/>
          </a:p>
          <a:p>
            <a:r>
              <a:rPr lang="en-CA" sz="2800" b="1" dirty="0" smtClean="0"/>
              <a:t>Model workflow:</a:t>
            </a:r>
            <a:endParaRPr lang="en-CA" sz="28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98932" y="1399548"/>
            <a:ext cx="3406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Joe_functions.R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54192" y="876328"/>
            <a:ext cx="52365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sys.cap.func</a:t>
            </a:r>
            <a:endParaRPr lang="en-CA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35732" y="1445714"/>
            <a:ext cx="729433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Input: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Dose </a:t>
            </a:r>
            <a:r>
              <a:rPr lang="en-CA" sz="2800" dirty="0" err="1" smtClean="0"/>
              <a:t>data.frame</a:t>
            </a:r>
            <a:r>
              <a:rPr lang="en-CA" sz="2800" dirty="0" smtClean="0"/>
              <a:t> for a single stressor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Additive stressors (mortality) can have multiple rows in </a:t>
            </a:r>
            <a:r>
              <a:rPr lang="en-CA" sz="2800" dirty="0" err="1" smtClean="0"/>
              <a:t>data.frame</a:t>
            </a:r>
            <a:endParaRPr lang="en-CA" sz="2800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4 approx. functions for that stressor from </a:t>
            </a:r>
            <a:r>
              <a:rPr lang="en-CA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mean.resp.list</a:t>
            </a:r>
            <a:endParaRPr lang="en-CA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CA" sz="2800" dirty="0" smtClean="0">
                <a:cs typeface="Courier New" panose="02070309020205020404" pitchFamily="49" charset="0"/>
              </a:rPr>
              <a:t>Also, requires residual information for that stressor from </a:t>
            </a:r>
            <a:r>
              <a:rPr lang="en-CA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main.sheet</a:t>
            </a:r>
            <a:r>
              <a:rPr lang="en-CA" sz="2800" dirty="0" smtClean="0">
                <a:cs typeface="Courier New" panose="02070309020205020404" pitchFamily="49" charset="0"/>
              </a:rPr>
              <a:t> and </a:t>
            </a:r>
            <a:r>
              <a:rPr lang="en-CA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stressor.list</a:t>
            </a:r>
            <a:endParaRPr lang="en-CA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CA" sz="2800" dirty="0" smtClean="0">
                <a:cs typeface="Courier New" panose="02070309020205020404" pitchFamily="49" charset="0"/>
              </a:rPr>
              <a:t>Constraint to random doses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CA" sz="2800" dirty="0" smtClean="0">
                <a:cs typeface="Courier New" panose="02070309020205020404" pitchFamily="49" charset="0"/>
              </a:rPr>
              <a:t>Scale (normal/log) of doses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CA" sz="2800" dirty="0" smtClean="0">
                <a:cs typeface="Courier New" panose="02070309020205020404" pitchFamily="49" charset="0"/>
              </a:rPr>
              <a:t>Number of simulations </a:t>
            </a:r>
            <a:r>
              <a:rPr lang="en-CA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MC.sims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239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8932" y="162124"/>
            <a:ext cx="83196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Cumulative </a:t>
            </a:r>
            <a:r>
              <a:rPr lang="en-US" sz="3600" b="1" dirty="0"/>
              <a:t>Effects Fish Model (Joe Model)</a:t>
            </a:r>
          </a:p>
          <a:p>
            <a:endParaRPr lang="en-CA" sz="3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06400" y="1134655"/>
            <a:ext cx="1139371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b="1" dirty="0"/>
          </a:p>
          <a:p>
            <a:pPr marL="342900" indent="-342900">
              <a:buFont typeface="+mj-lt"/>
              <a:buAutoNum type="arabicPeriod"/>
            </a:pPr>
            <a:r>
              <a:rPr lang="en-US" sz="2800" b="1" dirty="0"/>
              <a:t>Quantify stressors (i.e., threats listed in each recovery plan)</a:t>
            </a:r>
          </a:p>
          <a:p>
            <a:pPr marL="342900" indent="-342900">
              <a:buFont typeface="+mj-lt"/>
              <a:buAutoNum type="arabicPeriod"/>
            </a:pPr>
            <a:endParaRPr lang="en-US" sz="2800" b="1" dirty="0"/>
          </a:p>
          <a:p>
            <a:pPr marL="342900" indent="-342900">
              <a:buFont typeface="+mj-lt"/>
              <a:buAutoNum type="arabicPeriod"/>
            </a:pPr>
            <a:r>
              <a:rPr lang="en-CA" sz="2800" b="1" dirty="0"/>
              <a:t>Identify population response from the stressor (stressor-response curves)</a:t>
            </a:r>
          </a:p>
          <a:p>
            <a:pPr marL="342900" indent="-342900">
              <a:buFont typeface="+mj-lt"/>
              <a:buAutoNum type="arabicPeriod"/>
            </a:pPr>
            <a:endParaRPr lang="en-CA" sz="2800" b="1" dirty="0"/>
          </a:p>
          <a:p>
            <a:pPr marL="342900" indent="-342900">
              <a:buFont typeface="+mj-lt"/>
              <a:buAutoNum type="arabicPeriod"/>
            </a:pPr>
            <a:r>
              <a:rPr lang="en-CA" sz="2800" b="1" dirty="0" smtClean="0"/>
              <a:t>Prioritize recovery efforts (what and where)</a:t>
            </a:r>
            <a:endParaRPr lang="en-US" sz="2800" b="1" dirty="0"/>
          </a:p>
          <a:p>
            <a:endParaRPr lang="en-CA" sz="2800" b="1" dirty="0"/>
          </a:p>
        </p:txBody>
      </p:sp>
    </p:spTree>
    <p:extLst>
      <p:ext uri="{BB962C8B-B14F-4D97-AF65-F5344CB8AC3E}">
        <p14:creationId xmlns:p14="http://schemas.microsoft.com/office/powerpoint/2010/main" val="35410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8932" y="162124"/>
            <a:ext cx="89836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Alberta Cumulative Effects </a:t>
            </a:r>
            <a:r>
              <a:rPr lang="en-US" sz="3600" b="1" dirty="0" smtClean="0"/>
              <a:t>Model </a:t>
            </a:r>
            <a:r>
              <a:rPr lang="en-US" sz="3600" b="1" dirty="0"/>
              <a:t>(Joe Model)</a:t>
            </a:r>
          </a:p>
          <a:p>
            <a:endParaRPr lang="en-CA" sz="3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98932" y="460829"/>
            <a:ext cx="113937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b="1" dirty="0"/>
          </a:p>
          <a:p>
            <a:r>
              <a:rPr lang="en-CA" sz="2800" b="1" dirty="0" smtClean="0"/>
              <a:t>Model workflow:</a:t>
            </a:r>
            <a:endParaRPr lang="en-CA" sz="28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98932" y="1399548"/>
            <a:ext cx="3406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Joe_functions.R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54192" y="876328"/>
            <a:ext cx="52365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sys.cap.func</a:t>
            </a:r>
            <a:endParaRPr lang="en-CA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97085" y="1652125"/>
            <a:ext cx="72329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Set random dose vector (length </a:t>
            </a:r>
            <a:r>
              <a:rPr lang="en-CA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MC.sims</a:t>
            </a:r>
            <a:r>
              <a:rPr lang="en-CA" sz="2800" dirty="0" smtClean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For doses with multiple rows (</a:t>
            </a:r>
            <a:r>
              <a:rPr lang="en-CA" sz="2800" dirty="0" err="1" smtClean="0"/>
              <a:t>ie</a:t>
            </a:r>
            <a:r>
              <a:rPr lang="en-CA" sz="2800" dirty="0" smtClean="0"/>
              <a:t>. finite mortality rates) combines by:</a:t>
            </a:r>
            <a:endParaRPr lang="en-US" sz="2800" dirty="0"/>
          </a:p>
        </p:txBody>
      </p:sp>
      <p:sp>
        <p:nvSpPr>
          <p:cNvPr id="10" name="Right Arrow 9"/>
          <p:cNvSpPr/>
          <p:nvPr/>
        </p:nvSpPr>
        <p:spPr>
          <a:xfrm rot="5400000">
            <a:off x="7029595" y="3924094"/>
            <a:ext cx="728663" cy="74295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009752" y="4573967"/>
            <a:ext cx="69203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Calculate a random system capacity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For each dose in the vector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Calls function </a:t>
            </a:r>
            <a:r>
              <a:rPr lang="en-CA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tbeta_rnd</a:t>
            </a:r>
            <a:endParaRPr lang="en-CA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90738" y="3022513"/>
            <a:ext cx="58771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1-apply(rnd.dose.mat,2,function(x</a:t>
            </a:r>
            <a:r>
              <a:rPr lang="en-US" sz="2400" dirty="0"/>
              <a:t>) prod(1-x))</a:t>
            </a:r>
          </a:p>
        </p:txBody>
      </p:sp>
    </p:spTree>
    <p:extLst>
      <p:ext uri="{BB962C8B-B14F-4D97-AF65-F5344CB8AC3E}">
        <p14:creationId xmlns:p14="http://schemas.microsoft.com/office/powerpoint/2010/main" val="2813690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8932" y="162124"/>
            <a:ext cx="89836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Alberta Cumulative Effects </a:t>
            </a:r>
            <a:r>
              <a:rPr lang="en-US" sz="3600" b="1" dirty="0" smtClean="0"/>
              <a:t>Model </a:t>
            </a:r>
            <a:r>
              <a:rPr lang="en-US" sz="3600" b="1" dirty="0"/>
              <a:t>(Joe Model)</a:t>
            </a:r>
          </a:p>
          <a:p>
            <a:endParaRPr lang="en-CA" sz="3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98932" y="460829"/>
            <a:ext cx="113937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b="1" dirty="0"/>
          </a:p>
          <a:p>
            <a:r>
              <a:rPr lang="en-CA" sz="2800" b="1" dirty="0" smtClean="0"/>
              <a:t>Model workflow:</a:t>
            </a:r>
            <a:endParaRPr lang="en-CA" sz="28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0" y="2107433"/>
            <a:ext cx="3406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Joe_functions.R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25767" y="762288"/>
            <a:ext cx="52365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CA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beta_rnd</a:t>
            </a:r>
            <a:endParaRPr lang="en-CA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43250" y="1169188"/>
            <a:ext cx="904875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Input: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Mean, </a:t>
            </a:r>
            <a:r>
              <a:rPr lang="en-CA" sz="2800" dirty="0" err="1" smtClean="0"/>
              <a:t>sd</a:t>
            </a:r>
            <a:r>
              <a:rPr lang="en-CA" sz="2800" dirty="0" smtClean="0"/>
              <a:t>, low limit and upper limit of system capacity for a given dose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CA" sz="2800" dirty="0" smtClean="0">
                <a:cs typeface="Courier New" panose="02070309020205020404" pitchFamily="49" charset="0"/>
              </a:rPr>
              <a:t>Uses the 4 approximation functions to determine the inputs</a:t>
            </a:r>
            <a:endParaRPr lang="en-US" sz="2800" dirty="0" smtClean="0">
              <a:cs typeface="Courier New" panose="020703090202050204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2800" dirty="0" smtClean="0">
                <a:cs typeface="Courier New" panose="02070309020205020404" pitchFamily="49" charset="0"/>
              </a:rPr>
              <a:t>Needs </a:t>
            </a:r>
            <a:r>
              <a:rPr lang="en-CA" sz="2800" dirty="0">
                <a:cs typeface="Courier New" panose="02070309020205020404" pitchFamily="49" charset="0"/>
              </a:rPr>
              <a:t>alpha and beta parameters for beta </a:t>
            </a:r>
            <a:r>
              <a:rPr lang="en-CA" sz="2800" dirty="0" err="1">
                <a:cs typeface="Courier New" panose="02070309020205020404" pitchFamily="49" charset="0"/>
              </a:rPr>
              <a:t>distrtibution</a:t>
            </a:r>
            <a:endParaRPr lang="en-CA" sz="2800" dirty="0">
              <a:cs typeface="Courier New" panose="020703090202050204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2800" dirty="0">
                <a:cs typeface="Courier New" panose="02070309020205020404" pitchFamily="49" charset="0"/>
              </a:rPr>
              <a:t>Calls </a:t>
            </a:r>
            <a:r>
              <a:rPr lang="en-CA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beta_param</a:t>
            </a:r>
            <a:r>
              <a:rPr lang="en-CA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2800" dirty="0">
                <a:cs typeface="Courier New" panose="02070309020205020404" pitchFamily="49" charset="0"/>
              </a:rPr>
              <a:t>to solve for alpha and beta given a mean and </a:t>
            </a:r>
            <a:r>
              <a:rPr lang="en-CA" sz="2800" dirty="0" err="1" smtClean="0">
                <a:cs typeface="Courier New" panose="02070309020205020404" pitchFamily="49" charset="0"/>
              </a:rPr>
              <a:t>sd</a:t>
            </a:r>
            <a:endParaRPr lang="en-CA" sz="2800" dirty="0" smtClean="0">
              <a:cs typeface="Courier New" panose="02070309020205020404" pitchFamily="49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CA" sz="2800" dirty="0" smtClean="0">
                <a:cs typeface="Courier New" panose="02070309020205020404" pitchFamily="49" charset="0"/>
              </a:rPr>
              <a:t>Numerical solver (</a:t>
            </a:r>
            <a:r>
              <a:rPr lang="en-CA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fsolve</a:t>
            </a:r>
            <a:r>
              <a:rPr lang="en-CA" sz="2800" dirty="0" smtClean="0">
                <a:cs typeface="Courier New" panose="02070309020205020404" pitchFamily="49" charset="0"/>
              </a:rPr>
              <a:t>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CA" sz="2800" dirty="0" smtClean="0">
                <a:cs typeface="Courier New" panose="02070309020205020404" pitchFamily="49" charset="0"/>
              </a:rPr>
              <a:t>Has problems when mean near 0 and 1 or </a:t>
            </a:r>
            <a:r>
              <a:rPr lang="en-CA" sz="2800" dirty="0" err="1" smtClean="0">
                <a:cs typeface="Courier New" panose="02070309020205020404" pitchFamily="49" charset="0"/>
              </a:rPr>
              <a:t>sd</a:t>
            </a:r>
            <a:r>
              <a:rPr lang="en-CA" sz="2800" dirty="0" smtClean="0">
                <a:cs typeface="Courier New" panose="02070309020205020404" pitchFamily="49" charset="0"/>
              </a:rPr>
              <a:t> is large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CA" sz="2800" dirty="0" smtClean="0">
                <a:cs typeface="Courier New" panose="02070309020205020404" pitchFamily="49" charset="0"/>
              </a:rPr>
              <a:t>If fails, tries 3 more times by reducing </a:t>
            </a:r>
            <a:r>
              <a:rPr lang="en-CA" sz="2800" dirty="0" err="1" smtClean="0">
                <a:cs typeface="Courier New" panose="02070309020205020404" pitchFamily="49" charset="0"/>
              </a:rPr>
              <a:t>sd</a:t>
            </a:r>
            <a:r>
              <a:rPr lang="en-CA" sz="2800" dirty="0" smtClean="0">
                <a:cs typeface="Courier New" panose="02070309020205020404" pitchFamily="49" charset="0"/>
              </a:rPr>
              <a:t> by 10%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CA" sz="2800" dirty="0" smtClean="0">
                <a:cs typeface="Courier New" panose="02070309020205020404" pitchFamily="49" charset="0"/>
              </a:rPr>
              <a:t>On fourth fail, set alpha=beta=1 (uniform)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CA" sz="2800" dirty="0" smtClean="0">
                <a:cs typeface="Courier New" panose="02070309020205020404" pitchFamily="49" charset="0"/>
              </a:rPr>
              <a:t>Still truncated between lower and upper limits</a:t>
            </a:r>
            <a:endParaRPr lang="en-US" sz="2800" dirty="0"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800" dirty="0" smtClean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832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8932" y="162124"/>
            <a:ext cx="89836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Alberta Cumulative Effects </a:t>
            </a:r>
            <a:r>
              <a:rPr lang="en-US" sz="3600" b="1" dirty="0" smtClean="0"/>
              <a:t>Model </a:t>
            </a:r>
            <a:r>
              <a:rPr lang="en-US" sz="3600" b="1" dirty="0"/>
              <a:t>(Joe Model)</a:t>
            </a:r>
          </a:p>
          <a:p>
            <a:endParaRPr lang="en-CA" sz="3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98932" y="460829"/>
            <a:ext cx="113937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b="1" dirty="0"/>
          </a:p>
          <a:p>
            <a:r>
              <a:rPr lang="en-CA" sz="2800" b="1" dirty="0" smtClean="0"/>
              <a:t>Model workflow:</a:t>
            </a:r>
            <a:endParaRPr lang="en-CA" sz="28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0" y="2107433"/>
            <a:ext cx="3406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Joe_functions.R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25767" y="762288"/>
            <a:ext cx="52365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CA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beta_rnd</a:t>
            </a:r>
            <a:endParaRPr lang="en-CA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14763" y="1362453"/>
            <a:ext cx="837723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Output: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A vector of system capacity scores for each </a:t>
            </a:r>
            <a:r>
              <a:rPr lang="en-CA" sz="2800" dirty="0" err="1" smtClean="0"/>
              <a:t>rnd.dose</a:t>
            </a:r>
            <a:endParaRPr lang="en-US" sz="2800" dirty="0"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800" dirty="0" smtClean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4399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8932" y="162124"/>
            <a:ext cx="89836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Alberta Cumulative Effects </a:t>
            </a:r>
            <a:r>
              <a:rPr lang="en-US" sz="3600" b="1" dirty="0" smtClean="0"/>
              <a:t>Model </a:t>
            </a:r>
            <a:r>
              <a:rPr lang="en-US" sz="3600" b="1" dirty="0"/>
              <a:t>(Joe Model)</a:t>
            </a:r>
          </a:p>
          <a:p>
            <a:endParaRPr lang="en-CA" sz="3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98932" y="460829"/>
            <a:ext cx="113937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b="1" dirty="0"/>
          </a:p>
          <a:p>
            <a:r>
              <a:rPr lang="en-CA" sz="2800" b="1" dirty="0" smtClean="0"/>
              <a:t>Model workflow:</a:t>
            </a:r>
            <a:endParaRPr lang="en-CA" sz="28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98932" y="1399548"/>
            <a:ext cx="3406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Joe_functions.R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54192" y="876328"/>
            <a:ext cx="52365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sys.cap.func</a:t>
            </a:r>
            <a:endParaRPr lang="en-CA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97084" y="1652125"/>
            <a:ext cx="6828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Set random dose vector (length </a:t>
            </a:r>
            <a:r>
              <a:rPr lang="en-CA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MC.sims</a:t>
            </a:r>
            <a:r>
              <a:rPr lang="en-CA" sz="2800" dirty="0" smtClean="0"/>
              <a:t>) </a:t>
            </a:r>
            <a:endParaRPr lang="en-US" sz="2800" dirty="0"/>
          </a:p>
        </p:txBody>
      </p:sp>
      <p:sp>
        <p:nvSpPr>
          <p:cNvPr id="10" name="Right Arrow 9"/>
          <p:cNvSpPr/>
          <p:nvPr/>
        </p:nvSpPr>
        <p:spPr>
          <a:xfrm rot="5400000">
            <a:off x="7243908" y="2199765"/>
            <a:ext cx="728663" cy="74295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672333" y="2967135"/>
            <a:ext cx="69203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Calculate a random system capacity for each random dose </a:t>
            </a:r>
          </a:p>
        </p:txBody>
      </p:sp>
      <p:sp>
        <p:nvSpPr>
          <p:cNvPr id="12" name="Right Arrow 11"/>
          <p:cNvSpPr/>
          <p:nvPr/>
        </p:nvSpPr>
        <p:spPr>
          <a:xfrm rot="5400000">
            <a:off x="7096270" y="3977226"/>
            <a:ext cx="728663" cy="74295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154191" y="4802892"/>
            <a:ext cx="766157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Output system capacities and random doses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Store output in arrays: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CA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sys.capacity</a:t>
            </a:r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CA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dose.values</a:t>
            </a:r>
            <a:r>
              <a:rPr lang="en-CA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CA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dose.values.list</a:t>
            </a:r>
            <a:endParaRPr lang="en-CA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9453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8932" y="162124"/>
            <a:ext cx="89836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Alberta Cumulative Effects </a:t>
            </a:r>
            <a:r>
              <a:rPr lang="en-US" sz="3600" b="1" dirty="0" smtClean="0"/>
              <a:t>Model </a:t>
            </a:r>
            <a:r>
              <a:rPr lang="en-US" sz="3600" b="1" dirty="0"/>
              <a:t>(Joe Model)</a:t>
            </a:r>
          </a:p>
          <a:p>
            <a:endParaRPr lang="en-CA" sz="3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98932" y="460829"/>
            <a:ext cx="113937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b="1" dirty="0"/>
          </a:p>
          <a:p>
            <a:r>
              <a:rPr lang="en-CA" sz="2800" b="1" dirty="0" smtClean="0"/>
              <a:t>Model workflow:</a:t>
            </a:r>
            <a:endParaRPr lang="en-CA" sz="28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98932" y="1399548"/>
            <a:ext cx="2547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Joe_model.R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63356" y="949616"/>
            <a:ext cx="777671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System capacity for each stressor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>
                <a:cs typeface="Courier New" panose="02070309020205020404" pitchFamily="49" charset="0"/>
              </a:rPr>
              <a:t>And, each spatial unit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sys.capacity</a:t>
            </a:r>
            <a:endParaRPr lang="en-CA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10" name="Right Arrow 9"/>
          <p:cNvSpPr/>
          <p:nvPr/>
        </p:nvSpPr>
        <p:spPr>
          <a:xfrm rot="5400000">
            <a:off x="7315630" y="2316147"/>
            <a:ext cx="728663" cy="74295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063356" y="3032522"/>
            <a:ext cx="692031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Combine into a cumulative system capacity for each spatial unit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Call </a:t>
            </a:r>
            <a:r>
              <a:rPr lang="en-CA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ce_func</a:t>
            </a:r>
            <a:endParaRPr lang="en-CA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2800" dirty="0" smtClean="0">
                <a:cs typeface="Courier New" panose="02070309020205020404" pitchFamily="49" charset="0"/>
              </a:rPr>
              <a:t>this function accounts for minimum interaction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800" dirty="0" smtClean="0"/>
          </a:p>
        </p:txBody>
      </p:sp>
      <p:sp>
        <p:nvSpPr>
          <p:cNvPr id="12" name="Right Arrow 11"/>
          <p:cNvSpPr/>
          <p:nvPr/>
        </p:nvSpPr>
        <p:spPr>
          <a:xfrm rot="5400000">
            <a:off x="7215906" y="5218993"/>
            <a:ext cx="728663" cy="74295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219806" y="6046201"/>
            <a:ext cx="6920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Output stored in </a:t>
            </a:r>
            <a:r>
              <a:rPr lang="en-CA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ce.df</a:t>
            </a:r>
            <a:endParaRPr lang="en-CA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9734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357313" y="128588"/>
            <a:ext cx="9086850" cy="6729411"/>
            <a:chOff x="1595475" y="1226820"/>
            <a:chExt cx="5875818" cy="4292629"/>
          </a:xfrm>
        </p:grpSpPr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5475" y="1226820"/>
              <a:ext cx="5875818" cy="429262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1983691" y="1344058"/>
              <a:ext cx="5099383" cy="468656"/>
            </a:xfrm>
            <a:prstGeom prst="rect">
              <a:avLst/>
            </a:prstGeom>
            <a:solidFill>
              <a:schemeClr val="bg1">
                <a:lumMod val="75000"/>
                <a:alpha val="66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/>
                <a:t>Named for Dr. Joseph Nelson; because if you want to know anything</a:t>
              </a:r>
            </a:p>
            <a:p>
              <a:pPr algn="ctr"/>
              <a:r>
                <a:rPr lang="en-US" b="1" dirty="0"/>
                <a:t>about fishes, ask Joe!</a:t>
              </a:r>
              <a:endParaRPr lang="en-CA" b="1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483726" y="5114857"/>
            <a:ext cx="520533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CA" b="1" dirty="0" smtClean="0"/>
              <a:t>Joe </a:t>
            </a:r>
            <a:r>
              <a:rPr lang="en-CA" b="1" dirty="0"/>
              <a:t>Modelling is a technique to </a:t>
            </a:r>
            <a:r>
              <a:rPr lang="en-CA" b="1" dirty="0" smtClean="0"/>
              <a:t>explore HYPOTHESES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1229937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857" y="948047"/>
            <a:ext cx="6314286" cy="496190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7682" y="216834"/>
            <a:ext cx="19508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 smtClean="0"/>
              <a:t>Examples</a:t>
            </a:r>
            <a:endParaRPr lang="en-US" sz="3600" dirty="0"/>
          </a:p>
        </p:txBody>
      </p:sp>
      <p:sp>
        <p:nvSpPr>
          <p:cNvPr id="2" name="TextBox 1"/>
          <p:cNvSpPr txBox="1"/>
          <p:nvPr/>
        </p:nvSpPr>
        <p:spPr>
          <a:xfrm>
            <a:off x="1063109" y="1791099"/>
            <a:ext cx="117852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S(0) = 0.01</a:t>
            </a:r>
          </a:p>
          <a:p>
            <a:r>
              <a:rPr lang="el-GR" dirty="0" smtClean="0"/>
              <a:t>β</a:t>
            </a:r>
            <a:r>
              <a:rPr lang="en-US" baseline="-25000" dirty="0" smtClean="0"/>
              <a:t>0</a:t>
            </a:r>
            <a:r>
              <a:rPr lang="en-CA" dirty="0" smtClean="0"/>
              <a:t> = 0.6</a:t>
            </a:r>
          </a:p>
          <a:p>
            <a:r>
              <a:rPr lang="el-GR" dirty="0" smtClean="0"/>
              <a:t>β</a:t>
            </a:r>
            <a:r>
              <a:rPr lang="en-US" baseline="-25000" dirty="0" smtClean="0"/>
              <a:t>1</a:t>
            </a:r>
            <a:r>
              <a:rPr lang="en-CA" dirty="0" smtClean="0"/>
              <a:t> = 1</a:t>
            </a:r>
          </a:p>
          <a:p>
            <a:r>
              <a:rPr lang="en-CA" i="1" dirty="0"/>
              <a:t>p</a:t>
            </a:r>
            <a:r>
              <a:rPr lang="en-CA" dirty="0" smtClean="0"/>
              <a:t> = 1</a:t>
            </a:r>
            <a:endParaRPr lang="en-CA" i="1" dirty="0" smtClean="0"/>
          </a:p>
          <a:p>
            <a:r>
              <a:rPr lang="en-CA" i="1" dirty="0" smtClean="0"/>
              <a:t>M</a:t>
            </a:r>
            <a:r>
              <a:rPr lang="en-CA" dirty="0" smtClean="0"/>
              <a:t> = 0.2</a:t>
            </a:r>
          </a:p>
          <a:p>
            <a:r>
              <a:rPr lang="en-CA" i="1" dirty="0" smtClean="0"/>
              <a:t>F </a:t>
            </a:r>
            <a:r>
              <a:rPr lang="en-CA" dirty="0" smtClean="0"/>
              <a:t>= 0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45793" y="850832"/>
                <a:ext cx="3009734" cy="6182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793" y="850832"/>
                <a:ext cx="3009734" cy="6182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87682" y="5389658"/>
                <a:ext cx="3595279" cy="12426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CA" sz="3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CA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CA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CA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82" y="5389658"/>
                <a:ext cx="3595279" cy="12426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714499" y="5684001"/>
                <a:ext cx="101662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4499" y="5684001"/>
                <a:ext cx="1016625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529147" y="850832"/>
                <a:ext cx="1247200" cy="6577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𝑖𝑑𝑒𝑎𝑙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9147" y="850832"/>
                <a:ext cx="1247200" cy="6577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5548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  <p:bldP spid="13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857" y="948047"/>
            <a:ext cx="6314286" cy="496190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7682" y="216834"/>
            <a:ext cx="19508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 smtClean="0"/>
              <a:t>Examples</a:t>
            </a:r>
            <a:endParaRPr lang="en-US" sz="3600" dirty="0"/>
          </a:p>
        </p:txBody>
      </p:sp>
      <p:sp>
        <p:nvSpPr>
          <p:cNvPr id="2" name="TextBox 1"/>
          <p:cNvSpPr txBox="1"/>
          <p:nvPr/>
        </p:nvSpPr>
        <p:spPr>
          <a:xfrm>
            <a:off x="1063109" y="1791099"/>
            <a:ext cx="117852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S(0) = 0.01</a:t>
            </a:r>
          </a:p>
          <a:p>
            <a:r>
              <a:rPr lang="el-GR" dirty="0" smtClean="0"/>
              <a:t>β</a:t>
            </a:r>
            <a:r>
              <a:rPr lang="en-US" baseline="-25000" dirty="0" smtClean="0"/>
              <a:t>0</a:t>
            </a:r>
            <a:r>
              <a:rPr lang="en-CA" dirty="0" smtClean="0"/>
              <a:t> = 0.6</a:t>
            </a:r>
          </a:p>
          <a:p>
            <a:r>
              <a:rPr lang="el-GR" dirty="0" smtClean="0"/>
              <a:t>β</a:t>
            </a:r>
            <a:r>
              <a:rPr lang="en-US" baseline="-25000" dirty="0" smtClean="0"/>
              <a:t>1</a:t>
            </a:r>
            <a:r>
              <a:rPr lang="en-CA" dirty="0" smtClean="0"/>
              <a:t> = 1</a:t>
            </a:r>
          </a:p>
          <a:p>
            <a:r>
              <a:rPr lang="en-CA" b="1" i="1" dirty="0"/>
              <a:t>p</a:t>
            </a:r>
            <a:r>
              <a:rPr lang="en-CA" b="1" dirty="0" smtClean="0"/>
              <a:t> = 1.3333</a:t>
            </a:r>
            <a:endParaRPr lang="en-CA" b="1" i="1" dirty="0" smtClean="0"/>
          </a:p>
          <a:p>
            <a:r>
              <a:rPr lang="en-CA" i="1" dirty="0" smtClean="0"/>
              <a:t>M</a:t>
            </a:r>
            <a:r>
              <a:rPr lang="en-CA" dirty="0" smtClean="0"/>
              <a:t> = 0.2</a:t>
            </a:r>
          </a:p>
          <a:p>
            <a:r>
              <a:rPr lang="en-CA" i="1" dirty="0" smtClean="0"/>
              <a:t>F</a:t>
            </a:r>
            <a:r>
              <a:rPr lang="en-CA" dirty="0" smtClean="0"/>
              <a:t> = 0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87682" y="5389658"/>
                <a:ext cx="3595279" cy="12350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CA" sz="3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CA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CA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CA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82" y="5389658"/>
                <a:ext cx="3595279" cy="12350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8890596" y="2235252"/>
            <a:ext cx="10038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 smtClean="0"/>
              <a:t>0.75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714499" y="5684001"/>
                <a:ext cx="162095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0.75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4499" y="5684001"/>
                <a:ext cx="1620957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45793" y="850832"/>
                <a:ext cx="3009734" cy="6182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793" y="850832"/>
                <a:ext cx="3009734" cy="61824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0539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857" y="948047"/>
            <a:ext cx="6314286" cy="496190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7682" y="216834"/>
            <a:ext cx="19508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 smtClean="0"/>
              <a:t>Examples</a:t>
            </a:r>
            <a:endParaRPr lang="en-US" sz="3600" dirty="0"/>
          </a:p>
        </p:txBody>
      </p:sp>
      <p:sp>
        <p:nvSpPr>
          <p:cNvPr id="2" name="TextBox 1"/>
          <p:cNvSpPr txBox="1"/>
          <p:nvPr/>
        </p:nvSpPr>
        <p:spPr>
          <a:xfrm>
            <a:off x="1063109" y="1791099"/>
            <a:ext cx="117852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S(0) = 0.01</a:t>
            </a:r>
          </a:p>
          <a:p>
            <a:r>
              <a:rPr lang="el-GR" dirty="0" smtClean="0"/>
              <a:t>β</a:t>
            </a:r>
            <a:r>
              <a:rPr lang="en-US" baseline="-25000" dirty="0" smtClean="0"/>
              <a:t>0</a:t>
            </a:r>
            <a:r>
              <a:rPr lang="en-CA" dirty="0" smtClean="0"/>
              <a:t> = 0.6</a:t>
            </a:r>
          </a:p>
          <a:p>
            <a:r>
              <a:rPr lang="el-GR" dirty="0" smtClean="0"/>
              <a:t>β</a:t>
            </a:r>
            <a:r>
              <a:rPr lang="en-US" baseline="-25000" dirty="0" smtClean="0"/>
              <a:t>1</a:t>
            </a:r>
            <a:r>
              <a:rPr lang="en-CA" dirty="0" smtClean="0"/>
              <a:t> = 1</a:t>
            </a:r>
          </a:p>
          <a:p>
            <a:r>
              <a:rPr lang="en-CA" i="1" dirty="0"/>
              <a:t>p</a:t>
            </a:r>
            <a:r>
              <a:rPr lang="en-CA" dirty="0" smtClean="0"/>
              <a:t> = 1</a:t>
            </a:r>
            <a:endParaRPr lang="en-CA" i="1" dirty="0" smtClean="0"/>
          </a:p>
          <a:p>
            <a:r>
              <a:rPr lang="en-CA" i="1" dirty="0" smtClean="0"/>
              <a:t>M</a:t>
            </a:r>
            <a:r>
              <a:rPr lang="en-CA" dirty="0" smtClean="0"/>
              <a:t> = 0.2</a:t>
            </a:r>
          </a:p>
          <a:p>
            <a:r>
              <a:rPr lang="en-CA" b="1" i="1" dirty="0" smtClean="0"/>
              <a:t>F</a:t>
            </a:r>
            <a:r>
              <a:rPr lang="en-CA" b="1" dirty="0" smtClean="0"/>
              <a:t> = 0.1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87682" y="5389658"/>
                <a:ext cx="3595279" cy="12350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CA" sz="3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CA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CA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CA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82" y="5389658"/>
                <a:ext cx="3595279" cy="12350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8890596" y="2235252"/>
            <a:ext cx="10038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 smtClean="0"/>
              <a:t>0.75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714499" y="5684001"/>
                <a:ext cx="162095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0.75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4499" y="5684001"/>
                <a:ext cx="1620957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45793" y="850832"/>
                <a:ext cx="3009734" cy="6182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793" y="850832"/>
                <a:ext cx="3009734" cy="61824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4692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7682" y="216834"/>
            <a:ext cx="19508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 smtClean="0"/>
              <a:t>Examples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4037481" y="2668262"/>
            <a:ext cx="707071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Using the Joe model the prediction would be:</a:t>
            </a:r>
          </a:p>
          <a:p>
            <a:endParaRPr lang="en-CA" sz="2400" dirty="0"/>
          </a:p>
          <a:p>
            <a:r>
              <a:rPr lang="en-CA" sz="2400" dirty="0" smtClean="0"/>
              <a:t>Cumulative </a:t>
            </a:r>
            <a:r>
              <a:rPr lang="en-CA" sz="2400" i="1" dirty="0" smtClean="0"/>
              <a:t>S</a:t>
            </a:r>
            <a:r>
              <a:rPr lang="en-CA" sz="2400" i="1" baseline="-25000" dirty="0" smtClean="0"/>
              <a:t>e</a:t>
            </a:r>
            <a:r>
              <a:rPr lang="en-CA" sz="2400" dirty="0" smtClean="0"/>
              <a:t> is: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CA" sz="2400" dirty="0" smtClean="0"/>
              <a:t>multiply </a:t>
            </a:r>
            <a:r>
              <a:rPr lang="en-CA" sz="2400" i="1" dirty="0" smtClean="0"/>
              <a:t>S</a:t>
            </a:r>
            <a:r>
              <a:rPr lang="en-CA" sz="2400" i="1" baseline="-25000" dirty="0" smtClean="0"/>
              <a:t>e</a:t>
            </a:r>
            <a:r>
              <a:rPr lang="en-CA" sz="2400" dirty="0" smtClean="0"/>
              <a:t> from each individual stressor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CA" sz="2400" i="1" dirty="0" smtClean="0"/>
              <a:t>S</a:t>
            </a:r>
            <a:r>
              <a:rPr lang="en-CA" sz="2400" i="1" baseline="-25000" dirty="0" smtClean="0"/>
              <a:t>e</a:t>
            </a:r>
            <a:r>
              <a:rPr lang="en-CA" sz="2400" dirty="0" smtClean="0"/>
              <a:t> = 0.75*0.75 = 0.5625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063109" y="1791099"/>
            <a:ext cx="117852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S(0) = 0.01</a:t>
            </a:r>
          </a:p>
          <a:p>
            <a:r>
              <a:rPr lang="el-GR" dirty="0" smtClean="0"/>
              <a:t>β</a:t>
            </a:r>
            <a:r>
              <a:rPr lang="en-US" baseline="-25000" dirty="0" smtClean="0"/>
              <a:t>0</a:t>
            </a:r>
            <a:r>
              <a:rPr lang="en-CA" dirty="0" smtClean="0"/>
              <a:t> = 0.6</a:t>
            </a:r>
          </a:p>
          <a:p>
            <a:r>
              <a:rPr lang="el-GR" dirty="0" smtClean="0"/>
              <a:t>β</a:t>
            </a:r>
            <a:r>
              <a:rPr lang="en-US" baseline="-25000" dirty="0" smtClean="0"/>
              <a:t>1</a:t>
            </a:r>
            <a:r>
              <a:rPr lang="en-CA" dirty="0" smtClean="0"/>
              <a:t> = 1</a:t>
            </a:r>
          </a:p>
          <a:p>
            <a:r>
              <a:rPr lang="en-CA" b="1" i="1" dirty="0"/>
              <a:t>p</a:t>
            </a:r>
            <a:r>
              <a:rPr lang="en-CA" b="1" dirty="0" smtClean="0"/>
              <a:t> = 1.3333</a:t>
            </a:r>
            <a:endParaRPr lang="en-CA" b="1" i="1" dirty="0" smtClean="0"/>
          </a:p>
          <a:p>
            <a:r>
              <a:rPr lang="en-CA" i="1" dirty="0" smtClean="0"/>
              <a:t>M </a:t>
            </a:r>
            <a:r>
              <a:rPr lang="en-CA" dirty="0" smtClean="0"/>
              <a:t>= 0.2</a:t>
            </a:r>
          </a:p>
          <a:p>
            <a:r>
              <a:rPr lang="en-CA" b="1" i="1" dirty="0" smtClean="0"/>
              <a:t>F</a:t>
            </a:r>
            <a:r>
              <a:rPr lang="en-CA" b="1" dirty="0" smtClean="0"/>
              <a:t> = 0.1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45793" y="850832"/>
                <a:ext cx="3009734" cy="6182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793" y="850832"/>
                <a:ext cx="3009734" cy="61824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4768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5943" y="948047"/>
            <a:ext cx="6314286" cy="496190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7682" y="216834"/>
            <a:ext cx="19508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 smtClean="0"/>
              <a:t>Examples</a:t>
            </a:r>
            <a:endParaRPr lang="en-US" sz="3600" dirty="0"/>
          </a:p>
        </p:txBody>
      </p:sp>
      <p:sp>
        <p:nvSpPr>
          <p:cNvPr id="2" name="TextBox 1"/>
          <p:cNvSpPr txBox="1"/>
          <p:nvPr/>
        </p:nvSpPr>
        <p:spPr>
          <a:xfrm>
            <a:off x="1063109" y="1791099"/>
            <a:ext cx="117852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S(0) = 0.01</a:t>
            </a:r>
          </a:p>
          <a:p>
            <a:r>
              <a:rPr lang="el-GR" dirty="0" smtClean="0"/>
              <a:t>β</a:t>
            </a:r>
            <a:r>
              <a:rPr lang="en-US" baseline="-25000" dirty="0" smtClean="0"/>
              <a:t>0</a:t>
            </a:r>
            <a:r>
              <a:rPr lang="en-CA" dirty="0" smtClean="0"/>
              <a:t> = 0.6</a:t>
            </a:r>
          </a:p>
          <a:p>
            <a:r>
              <a:rPr lang="el-GR" dirty="0" smtClean="0"/>
              <a:t>β</a:t>
            </a:r>
            <a:r>
              <a:rPr lang="en-US" baseline="-25000" dirty="0" smtClean="0"/>
              <a:t>1</a:t>
            </a:r>
            <a:r>
              <a:rPr lang="en-CA" dirty="0" smtClean="0"/>
              <a:t> = 1</a:t>
            </a:r>
          </a:p>
          <a:p>
            <a:r>
              <a:rPr lang="en-CA" b="1" i="1" dirty="0"/>
              <a:t>p</a:t>
            </a:r>
            <a:r>
              <a:rPr lang="en-CA" b="1" dirty="0" smtClean="0"/>
              <a:t> = 1.3333</a:t>
            </a:r>
            <a:endParaRPr lang="en-CA" b="1" i="1" dirty="0" smtClean="0"/>
          </a:p>
          <a:p>
            <a:r>
              <a:rPr lang="en-CA" i="1" dirty="0" smtClean="0"/>
              <a:t>M</a:t>
            </a:r>
            <a:r>
              <a:rPr lang="en-CA" dirty="0" smtClean="0"/>
              <a:t> = 0.2</a:t>
            </a:r>
          </a:p>
          <a:p>
            <a:r>
              <a:rPr lang="en-CA" b="1" i="1" dirty="0" smtClean="0"/>
              <a:t>F</a:t>
            </a:r>
            <a:r>
              <a:rPr lang="en-CA" b="1" dirty="0" smtClean="0"/>
              <a:t> = 0.1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87682" y="5389658"/>
                <a:ext cx="3595279" cy="12350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CA" sz="3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CA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CA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CA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82" y="5389658"/>
                <a:ext cx="3595279" cy="12350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8934139" y="2844852"/>
            <a:ext cx="1471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 smtClean="0"/>
              <a:t>0.5625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714499" y="5684001"/>
                <a:ext cx="212590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0.5625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4499" y="5684001"/>
                <a:ext cx="2125903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45793" y="850832"/>
                <a:ext cx="3009734" cy="6182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793" y="850832"/>
                <a:ext cx="3009734" cy="61824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6572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7682" y="216834"/>
            <a:ext cx="26132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 smtClean="0"/>
              <a:t>Joe model is: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3035245" y="671691"/>
            <a:ext cx="8973519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600" dirty="0" smtClean="0"/>
              <a:t>A tool to estimate equilibrium conditions (</a:t>
            </a:r>
            <a:r>
              <a:rPr lang="en-CA" sz="3600" b="1" dirty="0" smtClean="0"/>
              <a:t>static</a:t>
            </a:r>
            <a:r>
              <a:rPr lang="en-CA" sz="3600" dirty="0" smtClean="0"/>
              <a:t>) and is not </a:t>
            </a:r>
            <a:r>
              <a:rPr lang="en-CA" sz="3600" b="1" dirty="0" smtClean="0"/>
              <a:t>dynamic</a:t>
            </a:r>
            <a:r>
              <a:rPr lang="en-CA" sz="3600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3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600" b="1" dirty="0" smtClean="0"/>
              <a:t>Additively</a:t>
            </a:r>
            <a:r>
              <a:rPr lang="en-CA" sz="3600" dirty="0" smtClean="0"/>
              <a:t> combines individual stressors by </a:t>
            </a:r>
            <a:r>
              <a:rPr lang="en-CA" sz="3600" b="1" dirty="0" smtClean="0"/>
              <a:t>multiplying</a:t>
            </a:r>
            <a:r>
              <a:rPr lang="en-CA" sz="3600" dirty="0" smtClean="0"/>
              <a:t> their respective system capacities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600" b="1" dirty="0" smtClean="0"/>
              <a:t>System capacity </a:t>
            </a:r>
            <a:r>
              <a:rPr lang="en-CA" sz="3600" dirty="0" smtClean="0"/>
              <a:t>must be a proportion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3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600" dirty="0" smtClean="0"/>
              <a:t>Takes as input </a:t>
            </a:r>
            <a:r>
              <a:rPr lang="en-CA" sz="3600" b="1" dirty="0" smtClean="0"/>
              <a:t>a relation </a:t>
            </a:r>
            <a:r>
              <a:rPr lang="en-CA" sz="3600" dirty="0" smtClean="0"/>
              <a:t>between system capacity and each stressor plus the stressor magnitude</a:t>
            </a:r>
          </a:p>
        </p:txBody>
      </p:sp>
    </p:spTree>
    <p:extLst>
      <p:ext uri="{BB962C8B-B14F-4D97-AF65-F5344CB8AC3E}">
        <p14:creationId xmlns:p14="http://schemas.microsoft.com/office/powerpoint/2010/main" val="840127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3830</TotalTime>
  <Words>1250</Words>
  <Application>Microsoft Office PowerPoint</Application>
  <PresentationFormat>Widescreen</PresentationFormat>
  <Paragraphs>224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GoA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Paul</dc:creator>
  <cp:lastModifiedBy>Andrew Paul</cp:lastModifiedBy>
  <cp:revision>114</cp:revision>
  <dcterms:created xsi:type="dcterms:W3CDTF">2020-10-22T14:05:32Z</dcterms:created>
  <dcterms:modified xsi:type="dcterms:W3CDTF">2021-05-06T20:12:00Z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bf2ea38-542c-4b75-bd7d-582ec36a519f_Enabled">
    <vt:lpwstr>true</vt:lpwstr>
  </property>
  <property fmtid="{D5CDD505-2E9C-101B-9397-08002B2CF9AE}" pid="3" name="MSIP_Label_abf2ea38-542c-4b75-bd7d-582ec36a519f_SetDate">
    <vt:lpwstr>2021-05-06T20:12:00Z</vt:lpwstr>
  </property>
  <property fmtid="{D5CDD505-2E9C-101B-9397-08002B2CF9AE}" pid="4" name="MSIP_Label_abf2ea38-542c-4b75-bd7d-582ec36a519f_Method">
    <vt:lpwstr>Standard</vt:lpwstr>
  </property>
  <property fmtid="{D5CDD505-2E9C-101B-9397-08002B2CF9AE}" pid="5" name="MSIP_Label_abf2ea38-542c-4b75-bd7d-582ec36a519f_Name">
    <vt:lpwstr>Protected A</vt:lpwstr>
  </property>
  <property fmtid="{D5CDD505-2E9C-101B-9397-08002B2CF9AE}" pid="6" name="MSIP_Label_abf2ea38-542c-4b75-bd7d-582ec36a519f_SiteId">
    <vt:lpwstr>2bb51c06-af9b-42c5-8bf5-3c3b7b10850b</vt:lpwstr>
  </property>
  <property fmtid="{D5CDD505-2E9C-101B-9397-08002B2CF9AE}" pid="7" name="MSIP_Label_abf2ea38-542c-4b75-bd7d-582ec36a519f_ActionId">
    <vt:lpwstr>05adbbeb-d7f5-4b24-88da-b230089524f8</vt:lpwstr>
  </property>
  <property fmtid="{D5CDD505-2E9C-101B-9397-08002B2CF9AE}" pid="8" name="MSIP_Label_abf2ea38-542c-4b75-bd7d-582ec36a519f_ContentBits">
    <vt:lpwstr>2</vt:lpwstr>
  </property>
</Properties>
</file>