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8" r:id="rId3"/>
    <p:sldId id="299" r:id="rId4"/>
    <p:sldId id="289" r:id="rId5"/>
    <p:sldId id="290" r:id="rId6"/>
    <p:sldId id="300" r:id="rId7"/>
    <p:sldId id="291" r:id="rId8"/>
    <p:sldId id="292" r:id="rId9"/>
    <p:sldId id="293" r:id="rId10"/>
    <p:sldId id="297" r:id="rId11"/>
    <p:sldId id="295" r:id="rId12"/>
    <p:sldId id="29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6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9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2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7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7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737ED-9D02-4E1E-B33F-9AD503F96A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SIPCMContentMarking" descr="{&quot;HashCode&quot;:-1542678785,&quot;Placement&quot;:&quot;Footer&quot;,&quot;Top&quot;:517.997253,&quot;Left&quot;:0.0,&quot;SlideWidth&quot;:960,&quot;SlideHeight&quot;:540}"/>
          <p:cNvSpPr txBox="1"/>
          <p:nvPr userDrawn="1"/>
        </p:nvSpPr>
        <p:spPr>
          <a:xfrm>
            <a:off x="0" y="6578565"/>
            <a:ext cx="1804584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Classification: Protected A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6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17"/>
          <a:stretch/>
        </p:blipFill>
        <p:spPr>
          <a:xfrm>
            <a:off x="-93278" y="0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8582" y="1562299"/>
            <a:ext cx="410631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Joe </a:t>
            </a:r>
            <a:r>
              <a:rPr lang="en-US" sz="3600" b="1" dirty="0" smtClean="0">
                <a:solidFill>
                  <a:schemeClr val="bg1"/>
                </a:solidFill>
              </a:rPr>
              <a:t>Model Overview</a:t>
            </a:r>
          </a:p>
          <a:p>
            <a:pPr algn="ctr"/>
            <a:r>
              <a:rPr lang="en-CA" sz="2400" dirty="0" smtClean="0">
                <a:solidFill>
                  <a:schemeClr val="bg1"/>
                </a:solidFill>
              </a:rPr>
              <a:t>Andrew J Paul</a:t>
            </a:r>
          </a:p>
          <a:p>
            <a:pPr algn="ctr"/>
            <a:r>
              <a:rPr lang="en-CA" sz="2400" dirty="0" smtClean="0">
                <a:solidFill>
                  <a:schemeClr val="bg1"/>
                </a:solidFill>
              </a:rPr>
              <a:t>Fish and Wildlife</a:t>
            </a:r>
          </a:p>
          <a:p>
            <a:pPr algn="ctr"/>
            <a:r>
              <a:rPr lang="en-CA" sz="2400" dirty="0" smtClean="0">
                <a:solidFill>
                  <a:schemeClr val="bg1"/>
                </a:solidFill>
              </a:rPr>
              <a:t>Alberta Environment and Parks</a:t>
            </a:r>
          </a:p>
          <a:p>
            <a:pPr algn="ctr"/>
            <a:r>
              <a:rPr lang="en-CA" sz="2400" dirty="0" smtClean="0">
                <a:solidFill>
                  <a:schemeClr val="bg1"/>
                </a:solidFill>
              </a:rPr>
              <a:t>28 April 2021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955" y="109811"/>
            <a:ext cx="10869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Takes as input </a:t>
            </a:r>
            <a:r>
              <a:rPr lang="en-CA" sz="3600" b="1" dirty="0"/>
              <a:t>a relation </a:t>
            </a:r>
            <a:r>
              <a:rPr lang="en-CA" sz="3600" dirty="0"/>
              <a:t>between system capacity and each stressor plus the stressor magnitude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92" y="1310140"/>
            <a:ext cx="6314286" cy="496190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486400" y="3957638"/>
            <a:ext cx="0" cy="1357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586163" y="3957638"/>
            <a:ext cx="19002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7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92" y="1310140"/>
            <a:ext cx="6314286" cy="4961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2956907">
            <a:off x="3093225" y="2690030"/>
            <a:ext cx="5530826" cy="2251548"/>
          </a:xfrm>
          <a:custGeom>
            <a:avLst/>
            <a:gdLst>
              <a:gd name="connsiteX0" fmla="*/ 0 w 4759177"/>
              <a:gd name="connsiteY0" fmla="*/ 0 h 1248228"/>
              <a:gd name="connsiteX1" fmla="*/ 4759177 w 4759177"/>
              <a:gd name="connsiteY1" fmla="*/ 0 h 1248228"/>
              <a:gd name="connsiteX2" fmla="*/ 4759177 w 4759177"/>
              <a:gd name="connsiteY2" fmla="*/ 1248228 h 1248228"/>
              <a:gd name="connsiteX3" fmla="*/ 0 w 4759177"/>
              <a:gd name="connsiteY3" fmla="*/ 1248228 h 1248228"/>
              <a:gd name="connsiteX4" fmla="*/ 0 w 4759177"/>
              <a:gd name="connsiteY4" fmla="*/ 0 h 1248228"/>
              <a:gd name="connsiteX0" fmla="*/ 0 w 5282695"/>
              <a:gd name="connsiteY0" fmla="*/ 390814 h 1639042"/>
              <a:gd name="connsiteX1" fmla="*/ 5282695 w 5282695"/>
              <a:gd name="connsiteY1" fmla="*/ 0 h 1639042"/>
              <a:gd name="connsiteX2" fmla="*/ 4759177 w 5282695"/>
              <a:gd name="connsiteY2" fmla="*/ 1639042 h 1639042"/>
              <a:gd name="connsiteX3" fmla="*/ 0 w 5282695"/>
              <a:gd name="connsiteY3" fmla="*/ 1639042 h 1639042"/>
              <a:gd name="connsiteX4" fmla="*/ 0 w 5282695"/>
              <a:gd name="connsiteY4" fmla="*/ 390814 h 1639042"/>
              <a:gd name="connsiteX0" fmla="*/ 0 w 5282695"/>
              <a:gd name="connsiteY0" fmla="*/ 390814 h 1639042"/>
              <a:gd name="connsiteX1" fmla="*/ 4288557 w 5282695"/>
              <a:gd name="connsiteY1" fmla="*/ 99812 h 1639042"/>
              <a:gd name="connsiteX2" fmla="*/ 5282695 w 5282695"/>
              <a:gd name="connsiteY2" fmla="*/ 0 h 1639042"/>
              <a:gd name="connsiteX3" fmla="*/ 4759177 w 5282695"/>
              <a:gd name="connsiteY3" fmla="*/ 1639042 h 1639042"/>
              <a:gd name="connsiteX4" fmla="*/ 0 w 5282695"/>
              <a:gd name="connsiteY4" fmla="*/ 1639042 h 1639042"/>
              <a:gd name="connsiteX5" fmla="*/ 0 w 5282695"/>
              <a:gd name="connsiteY5" fmla="*/ 390814 h 1639042"/>
              <a:gd name="connsiteX0" fmla="*/ 0 w 5282695"/>
              <a:gd name="connsiteY0" fmla="*/ 390814 h 1639042"/>
              <a:gd name="connsiteX1" fmla="*/ 4242578 w 5282695"/>
              <a:gd name="connsiteY1" fmla="*/ 559473 h 1639042"/>
              <a:gd name="connsiteX2" fmla="*/ 5282695 w 5282695"/>
              <a:gd name="connsiteY2" fmla="*/ 0 h 1639042"/>
              <a:gd name="connsiteX3" fmla="*/ 4759177 w 5282695"/>
              <a:gd name="connsiteY3" fmla="*/ 1639042 h 1639042"/>
              <a:gd name="connsiteX4" fmla="*/ 0 w 5282695"/>
              <a:gd name="connsiteY4" fmla="*/ 1639042 h 1639042"/>
              <a:gd name="connsiteX5" fmla="*/ 0 w 5282695"/>
              <a:gd name="connsiteY5" fmla="*/ 390814 h 1639042"/>
              <a:gd name="connsiteX0" fmla="*/ 0 w 5282695"/>
              <a:gd name="connsiteY0" fmla="*/ 390814 h 1639042"/>
              <a:gd name="connsiteX1" fmla="*/ 4242578 w 5282695"/>
              <a:gd name="connsiteY1" fmla="*/ 559473 h 1639042"/>
              <a:gd name="connsiteX2" fmla="*/ 5282695 w 5282695"/>
              <a:gd name="connsiteY2" fmla="*/ 0 h 1639042"/>
              <a:gd name="connsiteX3" fmla="*/ 4654002 w 5282695"/>
              <a:gd name="connsiteY3" fmla="*/ 1315959 h 1639042"/>
              <a:gd name="connsiteX4" fmla="*/ 0 w 5282695"/>
              <a:gd name="connsiteY4" fmla="*/ 1639042 h 1639042"/>
              <a:gd name="connsiteX5" fmla="*/ 0 w 5282695"/>
              <a:gd name="connsiteY5" fmla="*/ 390814 h 1639042"/>
              <a:gd name="connsiteX0" fmla="*/ 0 w 5282695"/>
              <a:gd name="connsiteY0" fmla="*/ 390814 h 1639042"/>
              <a:gd name="connsiteX1" fmla="*/ 4242578 w 5282695"/>
              <a:gd name="connsiteY1" fmla="*/ 559473 h 1639042"/>
              <a:gd name="connsiteX2" fmla="*/ 5282695 w 5282695"/>
              <a:gd name="connsiteY2" fmla="*/ 0 h 1639042"/>
              <a:gd name="connsiteX3" fmla="*/ 5008895 w 5282695"/>
              <a:gd name="connsiteY3" fmla="*/ 549964 h 1639042"/>
              <a:gd name="connsiteX4" fmla="*/ 4654002 w 5282695"/>
              <a:gd name="connsiteY4" fmla="*/ 1315959 h 1639042"/>
              <a:gd name="connsiteX5" fmla="*/ 0 w 5282695"/>
              <a:gd name="connsiteY5" fmla="*/ 1639042 h 1639042"/>
              <a:gd name="connsiteX6" fmla="*/ 0 w 5282695"/>
              <a:gd name="connsiteY6" fmla="*/ 390814 h 1639042"/>
              <a:gd name="connsiteX0" fmla="*/ 0 w 5708694"/>
              <a:gd name="connsiteY0" fmla="*/ 390814 h 1639042"/>
              <a:gd name="connsiteX1" fmla="*/ 4242578 w 5708694"/>
              <a:gd name="connsiteY1" fmla="*/ 559473 h 1639042"/>
              <a:gd name="connsiteX2" fmla="*/ 5282695 w 5708694"/>
              <a:gd name="connsiteY2" fmla="*/ 0 h 1639042"/>
              <a:gd name="connsiteX3" fmla="*/ 5708694 w 5708694"/>
              <a:gd name="connsiteY3" fmla="*/ 408225 h 1639042"/>
              <a:gd name="connsiteX4" fmla="*/ 4654002 w 5708694"/>
              <a:gd name="connsiteY4" fmla="*/ 1315959 h 1639042"/>
              <a:gd name="connsiteX5" fmla="*/ 0 w 5708694"/>
              <a:gd name="connsiteY5" fmla="*/ 1639042 h 1639042"/>
              <a:gd name="connsiteX6" fmla="*/ 0 w 5708694"/>
              <a:gd name="connsiteY6" fmla="*/ 390814 h 1639042"/>
              <a:gd name="connsiteX0" fmla="*/ 0 w 5708694"/>
              <a:gd name="connsiteY0" fmla="*/ 390814 h 1734302"/>
              <a:gd name="connsiteX1" fmla="*/ 4242578 w 5708694"/>
              <a:gd name="connsiteY1" fmla="*/ 559473 h 1734302"/>
              <a:gd name="connsiteX2" fmla="*/ 5282695 w 5708694"/>
              <a:gd name="connsiteY2" fmla="*/ 0 h 1734302"/>
              <a:gd name="connsiteX3" fmla="*/ 5708694 w 5708694"/>
              <a:gd name="connsiteY3" fmla="*/ 408225 h 1734302"/>
              <a:gd name="connsiteX4" fmla="*/ 4654002 w 5708694"/>
              <a:gd name="connsiteY4" fmla="*/ 1315959 h 1734302"/>
              <a:gd name="connsiteX5" fmla="*/ 608721 w 5708694"/>
              <a:gd name="connsiteY5" fmla="*/ 1734302 h 1734302"/>
              <a:gd name="connsiteX6" fmla="*/ 0 w 5708694"/>
              <a:gd name="connsiteY6" fmla="*/ 390814 h 1734302"/>
              <a:gd name="connsiteX0" fmla="*/ 0 w 5446971"/>
              <a:gd name="connsiteY0" fmla="*/ 702058 h 1734302"/>
              <a:gd name="connsiteX1" fmla="*/ 3980855 w 5446971"/>
              <a:gd name="connsiteY1" fmla="*/ 559473 h 1734302"/>
              <a:gd name="connsiteX2" fmla="*/ 5020972 w 5446971"/>
              <a:gd name="connsiteY2" fmla="*/ 0 h 1734302"/>
              <a:gd name="connsiteX3" fmla="*/ 5446971 w 5446971"/>
              <a:gd name="connsiteY3" fmla="*/ 408225 h 1734302"/>
              <a:gd name="connsiteX4" fmla="*/ 4392279 w 5446971"/>
              <a:gd name="connsiteY4" fmla="*/ 1315959 h 1734302"/>
              <a:gd name="connsiteX5" fmla="*/ 346998 w 5446971"/>
              <a:gd name="connsiteY5" fmla="*/ 1734302 h 1734302"/>
              <a:gd name="connsiteX6" fmla="*/ 0 w 5446971"/>
              <a:gd name="connsiteY6" fmla="*/ 702058 h 1734302"/>
              <a:gd name="connsiteX0" fmla="*/ 0 w 5446971"/>
              <a:gd name="connsiteY0" fmla="*/ 702058 h 1734302"/>
              <a:gd name="connsiteX1" fmla="*/ 3980855 w 5446971"/>
              <a:gd name="connsiteY1" fmla="*/ 559473 h 1734302"/>
              <a:gd name="connsiteX2" fmla="*/ 5020972 w 5446971"/>
              <a:gd name="connsiteY2" fmla="*/ 0 h 1734302"/>
              <a:gd name="connsiteX3" fmla="*/ 5446971 w 5446971"/>
              <a:gd name="connsiteY3" fmla="*/ 408225 h 1734302"/>
              <a:gd name="connsiteX4" fmla="*/ 4392279 w 5446971"/>
              <a:gd name="connsiteY4" fmla="*/ 1315959 h 1734302"/>
              <a:gd name="connsiteX5" fmla="*/ 346998 w 5446971"/>
              <a:gd name="connsiteY5" fmla="*/ 1734302 h 1734302"/>
              <a:gd name="connsiteX6" fmla="*/ 212007 w 5446971"/>
              <a:gd name="connsiteY6" fmla="*/ 1276460 h 1734302"/>
              <a:gd name="connsiteX7" fmla="*/ 0 w 5446971"/>
              <a:gd name="connsiteY7" fmla="*/ 702058 h 1734302"/>
              <a:gd name="connsiteX0" fmla="*/ 346386 w 5793357"/>
              <a:gd name="connsiteY0" fmla="*/ 702058 h 1734302"/>
              <a:gd name="connsiteX1" fmla="*/ 4327241 w 5793357"/>
              <a:gd name="connsiteY1" fmla="*/ 559473 h 1734302"/>
              <a:gd name="connsiteX2" fmla="*/ 5367358 w 5793357"/>
              <a:gd name="connsiteY2" fmla="*/ 0 h 1734302"/>
              <a:gd name="connsiteX3" fmla="*/ 5793357 w 5793357"/>
              <a:gd name="connsiteY3" fmla="*/ 408225 h 1734302"/>
              <a:gd name="connsiteX4" fmla="*/ 4738665 w 5793357"/>
              <a:gd name="connsiteY4" fmla="*/ 1315959 h 1734302"/>
              <a:gd name="connsiteX5" fmla="*/ 693384 w 5793357"/>
              <a:gd name="connsiteY5" fmla="*/ 1734302 h 1734302"/>
              <a:gd name="connsiteX6" fmla="*/ 0 w 5793357"/>
              <a:gd name="connsiteY6" fmla="*/ 939208 h 1734302"/>
              <a:gd name="connsiteX7" fmla="*/ 346386 w 5793357"/>
              <a:gd name="connsiteY7" fmla="*/ 702058 h 1734302"/>
              <a:gd name="connsiteX0" fmla="*/ 346386 w 5793357"/>
              <a:gd name="connsiteY0" fmla="*/ 701012 h 1733256"/>
              <a:gd name="connsiteX1" fmla="*/ 4327241 w 5793357"/>
              <a:gd name="connsiteY1" fmla="*/ 558427 h 1733256"/>
              <a:gd name="connsiteX2" fmla="*/ 5460289 w 5793357"/>
              <a:gd name="connsiteY2" fmla="*/ 0 h 1733256"/>
              <a:gd name="connsiteX3" fmla="*/ 5793357 w 5793357"/>
              <a:gd name="connsiteY3" fmla="*/ 407179 h 1733256"/>
              <a:gd name="connsiteX4" fmla="*/ 4738665 w 5793357"/>
              <a:gd name="connsiteY4" fmla="*/ 1314913 h 1733256"/>
              <a:gd name="connsiteX5" fmla="*/ 693384 w 5793357"/>
              <a:gd name="connsiteY5" fmla="*/ 1733256 h 1733256"/>
              <a:gd name="connsiteX6" fmla="*/ 0 w 5793357"/>
              <a:gd name="connsiteY6" fmla="*/ 938162 h 1733256"/>
              <a:gd name="connsiteX7" fmla="*/ 346386 w 5793357"/>
              <a:gd name="connsiteY7" fmla="*/ 701012 h 1733256"/>
              <a:gd name="connsiteX0" fmla="*/ 346386 w 5788365"/>
              <a:gd name="connsiteY0" fmla="*/ 701012 h 1733256"/>
              <a:gd name="connsiteX1" fmla="*/ 4327241 w 5788365"/>
              <a:gd name="connsiteY1" fmla="*/ 558427 h 1733256"/>
              <a:gd name="connsiteX2" fmla="*/ 5460289 w 5788365"/>
              <a:gd name="connsiteY2" fmla="*/ 0 h 1733256"/>
              <a:gd name="connsiteX3" fmla="*/ 5788365 w 5788365"/>
              <a:gd name="connsiteY3" fmla="*/ 447927 h 1733256"/>
              <a:gd name="connsiteX4" fmla="*/ 4738665 w 5788365"/>
              <a:gd name="connsiteY4" fmla="*/ 1314913 h 1733256"/>
              <a:gd name="connsiteX5" fmla="*/ 693384 w 5788365"/>
              <a:gd name="connsiteY5" fmla="*/ 1733256 h 1733256"/>
              <a:gd name="connsiteX6" fmla="*/ 0 w 5788365"/>
              <a:gd name="connsiteY6" fmla="*/ 938162 h 1733256"/>
              <a:gd name="connsiteX7" fmla="*/ 346386 w 5788365"/>
              <a:gd name="connsiteY7" fmla="*/ 701012 h 1733256"/>
              <a:gd name="connsiteX0" fmla="*/ 346386 w 5788365"/>
              <a:gd name="connsiteY0" fmla="*/ 701012 h 1960371"/>
              <a:gd name="connsiteX1" fmla="*/ 4327241 w 5788365"/>
              <a:gd name="connsiteY1" fmla="*/ 558427 h 1960371"/>
              <a:gd name="connsiteX2" fmla="*/ 5460289 w 5788365"/>
              <a:gd name="connsiteY2" fmla="*/ 0 h 1960371"/>
              <a:gd name="connsiteX3" fmla="*/ 5788365 w 5788365"/>
              <a:gd name="connsiteY3" fmla="*/ 447927 h 1960371"/>
              <a:gd name="connsiteX4" fmla="*/ 4738665 w 5788365"/>
              <a:gd name="connsiteY4" fmla="*/ 1314913 h 1960371"/>
              <a:gd name="connsiteX5" fmla="*/ 1048677 w 5788365"/>
              <a:gd name="connsiteY5" fmla="*/ 1960371 h 1960371"/>
              <a:gd name="connsiteX6" fmla="*/ 0 w 5788365"/>
              <a:gd name="connsiteY6" fmla="*/ 938162 h 1960371"/>
              <a:gd name="connsiteX7" fmla="*/ 346386 w 5788365"/>
              <a:gd name="connsiteY7" fmla="*/ 701012 h 1960371"/>
              <a:gd name="connsiteX0" fmla="*/ 34567 w 5476546"/>
              <a:gd name="connsiteY0" fmla="*/ 701012 h 1960371"/>
              <a:gd name="connsiteX1" fmla="*/ 4015422 w 5476546"/>
              <a:gd name="connsiteY1" fmla="*/ 558427 h 1960371"/>
              <a:gd name="connsiteX2" fmla="*/ 5148470 w 5476546"/>
              <a:gd name="connsiteY2" fmla="*/ 0 h 1960371"/>
              <a:gd name="connsiteX3" fmla="*/ 5476546 w 5476546"/>
              <a:gd name="connsiteY3" fmla="*/ 447927 h 1960371"/>
              <a:gd name="connsiteX4" fmla="*/ 4426846 w 5476546"/>
              <a:gd name="connsiteY4" fmla="*/ 1314913 h 1960371"/>
              <a:gd name="connsiteX5" fmla="*/ 736858 w 5476546"/>
              <a:gd name="connsiteY5" fmla="*/ 1960371 h 1960371"/>
              <a:gd name="connsiteX6" fmla="*/ 0 w 5476546"/>
              <a:gd name="connsiteY6" fmla="*/ 1337678 h 1960371"/>
              <a:gd name="connsiteX7" fmla="*/ 34567 w 5476546"/>
              <a:gd name="connsiteY7" fmla="*/ 701012 h 1960371"/>
              <a:gd name="connsiteX0" fmla="*/ 632043 w 5476546"/>
              <a:gd name="connsiteY0" fmla="*/ 585801 h 1960371"/>
              <a:gd name="connsiteX1" fmla="*/ 4015422 w 5476546"/>
              <a:gd name="connsiteY1" fmla="*/ 558427 h 1960371"/>
              <a:gd name="connsiteX2" fmla="*/ 5148470 w 5476546"/>
              <a:gd name="connsiteY2" fmla="*/ 0 h 1960371"/>
              <a:gd name="connsiteX3" fmla="*/ 5476546 w 5476546"/>
              <a:gd name="connsiteY3" fmla="*/ 447927 h 1960371"/>
              <a:gd name="connsiteX4" fmla="*/ 4426846 w 5476546"/>
              <a:gd name="connsiteY4" fmla="*/ 1314913 h 1960371"/>
              <a:gd name="connsiteX5" fmla="*/ 736858 w 5476546"/>
              <a:gd name="connsiteY5" fmla="*/ 1960371 h 1960371"/>
              <a:gd name="connsiteX6" fmla="*/ 0 w 5476546"/>
              <a:gd name="connsiteY6" fmla="*/ 1337678 h 1960371"/>
              <a:gd name="connsiteX7" fmla="*/ 632043 w 5476546"/>
              <a:gd name="connsiteY7" fmla="*/ 585801 h 1960371"/>
              <a:gd name="connsiteX0" fmla="*/ 632043 w 5476546"/>
              <a:gd name="connsiteY0" fmla="*/ 585801 h 1960371"/>
              <a:gd name="connsiteX1" fmla="*/ 4117436 w 5476546"/>
              <a:gd name="connsiteY1" fmla="*/ 226595 h 1960371"/>
              <a:gd name="connsiteX2" fmla="*/ 5148470 w 5476546"/>
              <a:gd name="connsiteY2" fmla="*/ 0 h 1960371"/>
              <a:gd name="connsiteX3" fmla="*/ 5476546 w 5476546"/>
              <a:gd name="connsiteY3" fmla="*/ 447927 h 1960371"/>
              <a:gd name="connsiteX4" fmla="*/ 4426846 w 5476546"/>
              <a:gd name="connsiteY4" fmla="*/ 1314913 h 1960371"/>
              <a:gd name="connsiteX5" fmla="*/ 736858 w 5476546"/>
              <a:gd name="connsiteY5" fmla="*/ 1960371 h 1960371"/>
              <a:gd name="connsiteX6" fmla="*/ 0 w 5476546"/>
              <a:gd name="connsiteY6" fmla="*/ 1337678 h 1960371"/>
              <a:gd name="connsiteX7" fmla="*/ 632043 w 5476546"/>
              <a:gd name="connsiteY7" fmla="*/ 585801 h 1960371"/>
              <a:gd name="connsiteX0" fmla="*/ 632043 w 5476546"/>
              <a:gd name="connsiteY0" fmla="*/ 1312577 h 2687147"/>
              <a:gd name="connsiteX1" fmla="*/ 4117436 w 5476546"/>
              <a:gd name="connsiteY1" fmla="*/ 953371 h 2687147"/>
              <a:gd name="connsiteX2" fmla="*/ 5065865 w 5476546"/>
              <a:gd name="connsiteY2" fmla="*/ 0 h 2687147"/>
              <a:gd name="connsiteX3" fmla="*/ 5476546 w 5476546"/>
              <a:gd name="connsiteY3" fmla="*/ 1174703 h 2687147"/>
              <a:gd name="connsiteX4" fmla="*/ 4426846 w 5476546"/>
              <a:gd name="connsiteY4" fmla="*/ 2041689 h 2687147"/>
              <a:gd name="connsiteX5" fmla="*/ 736858 w 5476546"/>
              <a:gd name="connsiteY5" fmla="*/ 2687147 h 2687147"/>
              <a:gd name="connsiteX6" fmla="*/ 0 w 5476546"/>
              <a:gd name="connsiteY6" fmla="*/ 2064454 h 2687147"/>
              <a:gd name="connsiteX7" fmla="*/ 632043 w 5476546"/>
              <a:gd name="connsiteY7" fmla="*/ 1312577 h 2687147"/>
              <a:gd name="connsiteX0" fmla="*/ 632043 w 5491010"/>
              <a:gd name="connsiteY0" fmla="*/ 1312577 h 2687147"/>
              <a:gd name="connsiteX1" fmla="*/ 4117436 w 5491010"/>
              <a:gd name="connsiteY1" fmla="*/ 953371 h 2687147"/>
              <a:gd name="connsiteX2" fmla="*/ 5065865 w 5491010"/>
              <a:gd name="connsiteY2" fmla="*/ 0 h 2687147"/>
              <a:gd name="connsiteX3" fmla="*/ 5491010 w 5491010"/>
              <a:gd name="connsiteY3" fmla="*/ 426564 h 2687147"/>
              <a:gd name="connsiteX4" fmla="*/ 4426846 w 5491010"/>
              <a:gd name="connsiteY4" fmla="*/ 2041689 h 2687147"/>
              <a:gd name="connsiteX5" fmla="*/ 736858 w 5491010"/>
              <a:gd name="connsiteY5" fmla="*/ 2687147 h 2687147"/>
              <a:gd name="connsiteX6" fmla="*/ 0 w 5491010"/>
              <a:gd name="connsiteY6" fmla="*/ 2064454 h 2687147"/>
              <a:gd name="connsiteX7" fmla="*/ 632043 w 5491010"/>
              <a:gd name="connsiteY7" fmla="*/ 1312577 h 2687147"/>
              <a:gd name="connsiteX0" fmla="*/ 632043 w 5491010"/>
              <a:gd name="connsiteY0" fmla="*/ 1312577 h 2687147"/>
              <a:gd name="connsiteX1" fmla="*/ 4117436 w 5491010"/>
              <a:gd name="connsiteY1" fmla="*/ 953371 h 2687147"/>
              <a:gd name="connsiteX2" fmla="*/ 5065865 w 5491010"/>
              <a:gd name="connsiteY2" fmla="*/ 0 h 2687147"/>
              <a:gd name="connsiteX3" fmla="*/ 5491010 w 5491010"/>
              <a:gd name="connsiteY3" fmla="*/ 426564 h 2687147"/>
              <a:gd name="connsiteX4" fmla="*/ 4300019 w 5491010"/>
              <a:gd name="connsiteY4" fmla="*/ 1853849 h 2687147"/>
              <a:gd name="connsiteX5" fmla="*/ 736858 w 5491010"/>
              <a:gd name="connsiteY5" fmla="*/ 2687147 h 2687147"/>
              <a:gd name="connsiteX6" fmla="*/ 0 w 5491010"/>
              <a:gd name="connsiteY6" fmla="*/ 2064454 h 2687147"/>
              <a:gd name="connsiteX7" fmla="*/ 632043 w 5491010"/>
              <a:gd name="connsiteY7" fmla="*/ 1312577 h 2687147"/>
              <a:gd name="connsiteX0" fmla="*/ 632043 w 5491010"/>
              <a:gd name="connsiteY0" fmla="*/ 1312577 h 2687147"/>
              <a:gd name="connsiteX1" fmla="*/ 4113613 w 5491010"/>
              <a:gd name="connsiteY1" fmla="*/ 714036 h 2687147"/>
              <a:gd name="connsiteX2" fmla="*/ 5065865 w 5491010"/>
              <a:gd name="connsiteY2" fmla="*/ 0 h 2687147"/>
              <a:gd name="connsiteX3" fmla="*/ 5491010 w 5491010"/>
              <a:gd name="connsiteY3" fmla="*/ 426564 h 2687147"/>
              <a:gd name="connsiteX4" fmla="*/ 4300019 w 5491010"/>
              <a:gd name="connsiteY4" fmla="*/ 1853849 h 2687147"/>
              <a:gd name="connsiteX5" fmla="*/ 736858 w 5491010"/>
              <a:gd name="connsiteY5" fmla="*/ 2687147 h 2687147"/>
              <a:gd name="connsiteX6" fmla="*/ 0 w 5491010"/>
              <a:gd name="connsiteY6" fmla="*/ 2064454 h 2687147"/>
              <a:gd name="connsiteX7" fmla="*/ 632043 w 5491010"/>
              <a:gd name="connsiteY7" fmla="*/ 1312577 h 2687147"/>
              <a:gd name="connsiteX0" fmla="*/ 910654 w 5491010"/>
              <a:gd name="connsiteY0" fmla="*/ 1080287 h 2687147"/>
              <a:gd name="connsiteX1" fmla="*/ 4113613 w 5491010"/>
              <a:gd name="connsiteY1" fmla="*/ 714036 h 2687147"/>
              <a:gd name="connsiteX2" fmla="*/ 5065865 w 5491010"/>
              <a:gd name="connsiteY2" fmla="*/ 0 h 2687147"/>
              <a:gd name="connsiteX3" fmla="*/ 5491010 w 5491010"/>
              <a:gd name="connsiteY3" fmla="*/ 426564 h 2687147"/>
              <a:gd name="connsiteX4" fmla="*/ 4300019 w 5491010"/>
              <a:gd name="connsiteY4" fmla="*/ 1853849 h 2687147"/>
              <a:gd name="connsiteX5" fmla="*/ 736858 w 5491010"/>
              <a:gd name="connsiteY5" fmla="*/ 2687147 h 2687147"/>
              <a:gd name="connsiteX6" fmla="*/ 0 w 5491010"/>
              <a:gd name="connsiteY6" fmla="*/ 2064454 h 2687147"/>
              <a:gd name="connsiteX7" fmla="*/ 910654 w 5491010"/>
              <a:gd name="connsiteY7" fmla="*/ 1080287 h 2687147"/>
              <a:gd name="connsiteX0" fmla="*/ 910654 w 5491010"/>
              <a:gd name="connsiteY0" fmla="*/ 1080287 h 2541057"/>
              <a:gd name="connsiteX1" fmla="*/ 4113613 w 5491010"/>
              <a:gd name="connsiteY1" fmla="*/ 714036 h 2541057"/>
              <a:gd name="connsiteX2" fmla="*/ 5065865 w 5491010"/>
              <a:gd name="connsiteY2" fmla="*/ 0 h 2541057"/>
              <a:gd name="connsiteX3" fmla="*/ 5491010 w 5491010"/>
              <a:gd name="connsiteY3" fmla="*/ 426564 h 2541057"/>
              <a:gd name="connsiteX4" fmla="*/ 4300019 w 5491010"/>
              <a:gd name="connsiteY4" fmla="*/ 1853849 h 2541057"/>
              <a:gd name="connsiteX5" fmla="*/ 993732 w 5491010"/>
              <a:gd name="connsiteY5" fmla="*/ 2541057 h 2541057"/>
              <a:gd name="connsiteX6" fmla="*/ 0 w 5491010"/>
              <a:gd name="connsiteY6" fmla="*/ 2064454 h 2541057"/>
              <a:gd name="connsiteX7" fmla="*/ 910654 w 5491010"/>
              <a:gd name="connsiteY7" fmla="*/ 1080287 h 2541057"/>
              <a:gd name="connsiteX0" fmla="*/ 755044 w 5335400"/>
              <a:gd name="connsiteY0" fmla="*/ 1080287 h 2541057"/>
              <a:gd name="connsiteX1" fmla="*/ 3958003 w 5335400"/>
              <a:gd name="connsiteY1" fmla="*/ 714036 h 2541057"/>
              <a:gd name="connsiteX2" fmla="*/ 4910255 w 5335400"/>
              <a:gd name="connsiteY2" fmla="*/ 0 h 2541057"/>
              <a:gd name="connsiteX3" fmla="*/ 5335400 w 5335400"/>
              <a:gd name="connsiteY3" fmla="*/ 426564 h 2541057"/>
              <a:gd name="connsiteX4" fmla="*/ 4144409 w 5335400"/>
              <a:gd name="connsiteY4" fmla="*/ 1853849 h 2541057"/>
              <a:gd name="connsiteX5" fmla="*/ 838122 w 5335400"/>
              <a:gd name="connsiteY5" fmla="*/ 2541057 h 2541057"/>
              <a:gd name="connsiteX6" fmla="*/ 0 w 5335400"/>
              <a:gd name="connsiteY6" fmla="*/ 1883659 h 2541057"/>
              <a:gd name="connsiteX7" fmla="*/ 755044 w 5335400"/>
              <a:gd name="connsiteY7" fmla="*/ 1080287 h 2541057"/>
              <a:gd name="connsiteX0" fmla="*/ 755044 w 5532010"/>
              <a:gd name="connsiteY0" fmla="*/ 1080287 h 2541057"/>
              <a:gd name="connsiteX1" fmla="*/ 3958003 w 5532010"/>
              <a:gd name="connsiteY1" fmla="*/ 714036 h 2541057"/>
              <a:gd name="connsiteX2" fmla="*/ 4910255 w 5532010"/>
              <a:gd name="connsiteY2" fmla="*/ 0 h 2541057"/>
              <a:gd name="connsiteX3" fmla="*/ 5532010 w 5532010"/>
              <a:gd name="connsiteY3" fmla="*/ 228604 h 2541057"/>
              <a:gd name="connsiteX4" fmla="*/ 4144409 w 5532010"/>
              <a:gd name="connsiteY4" fmla="*/ 1853849 h 2541057"/>
              <a:gd name="connsiteX5" fmla="*/ 838122 w 5532010"/>
              <a:gd name="connsiteY5" fmla="*/ 2541057 h 2541057"/>
              <a:gd name="connsiteX6" fmla="*/ 0 w 5532010"/>
              <a:gd name="connsiteY6" fmla="*/ 1883659 h 2541057"/>
              <a:gd name="connsiteX7" fmla="*/ 755044 w 5532010"/>
              <a:gd name="connsiteY7" fmla="*/ 1080287 h 2541057"/>
              <a:gd name="connsiteX0" fmla="*/ 755044 w 5532010"/>
              <a:gd name="connsiteY0" fmla="*/ 1269853 h 2730623"/>
              <a:gd name="connsiteX1" fmla="*/ 3958003 w 5532010"/>
              <a:gd name="connsiteY1" fmla="*/ 903602 h 2730623"/>
              <a:gd name="connsiteX2" fmla="*/ 4994730 w 5532010"/>
              <a:gd name="connsiteY2" fmla="*/ 0 h 2730623"/>
              <a:gd name="connsiteX3" fmla="*/ 5532010 w 5532010"/>
              <a:gd name="connsiteY3" fmla="*/ 418170 h 2730623"/>
              <a:gd name="connsiteX4" fmla="*/ 4144409 w 5532010"/>
              <a:gd name="connsiteY4" fmla="*/ 2043415 h 2730623"/>
              <a:gd name="connsiteX5" fmla="*/ 838122 w 5532010"/>
              <a:gd name="connsiteY5" fmla="*/ 2730623 h 2730623"/>
              <a:gd name="connsiteX6" fmla="*/ 0 w 5532010"/>
              <a:gd name="connsiteY6" fmla="*/ 2073225 h 2730623"/>
              <a:gd name="connsiteX7" fmla="*/ 755044 w 5532010"/>
              <a:gd name="connsiteY7" fmla="*/ 1269853 h 2730623"/>
              <a:gd name="connsiteX0" fmla="*/ 755044 w 5532010"/>
              <a:gd name="connsiteY0" fmla="*/ 1269853 h 2674929"/>
              <a:gd name="connsiteX1" fmla="*/ 3958003 w 5532010"/>
              <a:gd name="connsiteY1" fmla="*/ 903602 h 2674929"/>
              <a:gd name="connsiteX2" fmla="*/ 4994730 w 5532010"/>
              <a:gd name="connsiteY2" fmla="*/ 0 h 2674929"/>
              <a:gd name="connsiteX3" fmla="*/ 5532010 w 5532010"/>
              <a:gd name="connsiteY3" fmla="*/ 418170 h 2674929"/>
              <a:gd name="connsiteX4" fmla="*/ 4144409 w 5532010"/>
              <a:gd name="connsiteY4" fmla="*/ 2043415 h 2674929"/>
              <a:gd name="connsiteX5" fmla="*/ 1017192 w 5532010"/>
              <a:gd name="connsiteY5" fmla="*/ 2674929 h 2674929"/>
              <a:gd name="connsiteX6" fmla="*/ 0 w 5532010"/>
              <a:gd name="connsiteY6" fmla="*/ 2073225 h 2674929"/>
              <a:gd name="connsiteX7" fmla="*/ 755044 w 5532010"/>
              <a:gd name="connsiteY7" fmla="*/ 1269853 h 2674929"/>
              <a:gd name="connsiteX0" fmla="*/ 610304 w 5387270"/>
              <a:gd name="connsiteY0" fmla="*/ 1269853 h 2674929"/>
              <a:gd name="connsiteX1" fmla="*/ 3813263 w 5387270"/>
              <a:gd name="connsiteY1" fmla="*/ 903602 h 2674929"/>
              <a:gd name="connsiteX2" fmla="*/ 4849990 w 5387270"/>
              <a:gd name="connsiteY2" fmla="*/ 0 h 2674929"/>
              <a:gd name="connsiteX3" fmla="*/ 5387270 w 5387270"/>
              <a:gd name="connsiteY3" fmla="*/ 418170 h 2674929"/>
              <a:gd name="connsiteX4" fmla="*/ 3999669 w 5387270"/>
              <a:gd name="connsiteY4" fmla="*/ 2043415 h 2674929"/>
              <a:gd name="connsiteX5" fmla="*/ 872452 w 5387270"/>
              <a:gd name="connsiteY5" fmla="*/ 2674929 h 2674929"/>
              <a:gd name="connsiteX6" fmla="*/ 0 w 5387270"/>
              <a:gd name="connsiteY6" fmla="*/ 1935530 h 2674929"/>
              <a:gd name="connsiteX7" fmla="*/ 610304 w 5387270"/>
              <a:gd name="connsiteY7" fmla="*/ 1269853 h 2674929"/>
              <a:gd name="connsiteX0" fmla="*/ 610304 w 5387270"/>
              <a:gd name="connsiteY0" fmla="*/ 1400331 h 2805407"/>
              <a:gd name="connsiteX1" fmla="*/ 3813263 w 5387270"/>
              <a:gd name="connsiteY1" fmla="*/ 1034080 h 2805407"/>
              <a:gd name="connsiteX2" fmla="*/ 4943140 w 5387270"/>
              <a:gd name="connsiteY2" fmla="*/ 0 h 2805407"/>
              <a:gd name="connsiteX3" fmla="*/ 5387270 w 5387270"/>
              <a:gd name="connsiteY3" fmla="*/ 548648 h 2805407"/>
              <a:gd name="connsiteX4" fmla="*/ 3999669 w 5387270"/>
              <a:gd name="connsiteY4" fmla="*/ 2173893 h 2805407"/>
              <a:gd name="connsiteX5" fmla="*/ 872452 w 5387270"/>
              <a:gd name="connsiteY5" fmla="*/ 2805407 h 2805407"/>
              <a:gd name="connsiteX6" fmla="*/ 0 w 5387270"/>
              <a:gd name="connsiteY6" fmla="*/ 2066008 h 2805407"/>
              <a:gd name="connsiteX7" fmla="*/ 610304 w 5387270"/>
              <a:gd name="connsiteY7" fmla="*/ 1400331 h 2805407"/>
              <a:gd name="connsiteX0" fmla="*/ 610304 w 5530826"/>
              <a:gd name="connsiteY0" fmla="*/ 1400331 h 2805407"/>
              <a:gd name="connsiteX1" fmla="*/ 3813263 w 5530826"/>
              <a:gd name="connsiteY1" fmla="*/ 1034080 h 2805407"/>
              <a:gd name="connsiteX2" fmla="*/ 4943140 w 5530826"/>
              <a:gd name="connsiteY2" fmla="*/ 0 h 2805407"/>
              <a:gd name="connsiteX3" fmla="*/ 5530826 w 5530826"/>
              <a:gd name="connsiteY3" fmla="*/ 404107 h 2805407"/>
              <a:gd name="connsiteX4" fmla="*/ 3999669 w 5530826"/>
              <a:gd name="connsiteY4" fmla="*/ 2173893 h 2805407"/>
              <a:gd name="connsiteX5" fmla="*/ 872452 w 5530826"/>
              <a:gd name="connsiteY5" fmla="*/ 2805407 h 2805407"/>
              <a:gd name="connsiteX6" fmla="*/ 0 w 5530826"/>
              <a:gd name="connsiteY6" fmla="*/ 2066008 h 2805407"/>
              <a:gd name="connsiteX7" fmla="*/ 610304 w 5530826"/>
              <a:gd name="connsiteY7" fmla="*/ 1400331 h 2805407"/>
              <a:gd name="connsiteX0" fmla="*/ 610304 w 5530826"/>
              <a:gd name="connsiteY0" fmla="*/ 1400331 h 2805407"/>
              <a:gd name="connsiteX1" fmla="*/ 3659526 w 5530826"/>
              <a:gd name="connsiteY1" fmla="*/ 767709 h 2805407"/>
              <a:gd name="connsiteX2" fmla="*/ 4943140 w 5530826"/>
              <a:gd name="connsiteY2" fmla="*/ 0 h 2805407"/>
              <a:gd name="connsiteX3" fmla="*/ 5530826 w 5530826"/>
              <a:gd name="connsiteY3" fmla="*/ 404107 h 2805407"/>
              <a:gd name="connsiteX4" fmla="*/ 3999669 w 5530826"/>
              <a:gd name="connsiteY4" fmla="*/ 2173893 h 2805407"/>
              <a:gd name="connsiteX5" fmla="*/ 872452 w 5530826"/>
              <a:gd name="connsiteY5" fmla="*/ 2805407 h 2805407"/>
              <a:gd name="connsiteX6" fmla="*/ 0 w 5530826"/>
              <a:gd name="connsiteY6" fmla="*/ 2066008 h 2805407"/>
              <a:gd name="connsiteX7" fmla="*/ 610304 w 5530826"/>
              <a:gd name="connsiteY7" fmla="*/ 1400331 h 2805407"/>
              <a:gd name="connsiteX0" fmla="*/ 832945 w 5530826"/>
              <a:gd name="connsiteY0" fmla="*/ 1074905 h 2805407"/>
              <a:gd name="connsiteX1" fmla="*/ 3659526 w 5530826"/>
              <a:gd name="connsiteY1" fmla="*/ 767709 h 2805407"/>
              <a:gd name="connsiteX2" fmla="*/ 4943140 w 5530826"/>
              <a:gd name="connsiteY2" fmla="*/ 0 h 2805407"/>
              <a:gd name="connsiteX3" fmla="*/ 5530826 w 5530826"/>
              <a:gd name="connsiteY3" fmla="*/ 404107 h 2805407"/>
              <a:gd name="connsiteX4" fmla="*/ 3999669 w 5530826"/>
              <a:gd name="connsiteY4" fmla="*/ 2173893 h 2805407"/>
              <a:gd name="connsiteX5" fmla="*/ 872452 w 5530826"/>
              <a:gd name="connsiteY5" fmla="*/ 2805407 h 2805407"/>
              <a:gd name="connsiteX6" fmla="*/ 0 w 5530826"/>
              <a:gd name="connsiteY6" fmla="*/ 2066008 h 2805407"/>
              <a:gd name="connsiteX7" fmla="*/ 832945 w 5530826"/>
              <a:gd name="connsiteY7" fmla="*/ 1074905 h 2805407"/>
              <a:gd name="connsiteX0" fmla="*/ 832945 w 5530826"/>
              <a:gd name="connsiteY0" fmla="*/ 1074905 h 2276720"/>
              <a:gd name="connsiteX1" fmla="*/ 3659526 w 5530826"/>
              <a:gd name="connsiteY1" fmla="*/ 767709 h 2276720"/>
              <a:gd name="connsiteX2" fmla="*/ 4943140 w 5530826"/>
              <a:gd name="connsiteY2" fmla="*/ 0 h 2276720"/>
              <a:gd name="connsiteX3" fmla="*/ 5530826 w 5530826"/>
              <a:gd name="connsiteY3" fmla="*/ 404107 h 2276720"/>
              <a:gd name="connsiteX4" fmla="*/ 3999669 w 5530826"/>
              <a:gd name="connsiteY4" fmla="*/ 2173893 h 2276720"/>
              <a:gd name="connsiteX5" fmla="*/ 235939 w 5530826"/>
              <a:gd name="connsiteY5" fmla="*/ 2276720 h 2276720"/>
              <a:gd name="connsiteX6" fmla="*/ 0 w 5530826"/>
              <a:gd name="connsiteY6" fmla="*/ 2066008 h 2276720"/>
              <a:gd name="connsiteX7" fmla="*/ 832945 w 5530826"/>
              <a:gd name="connsiteY7" fmla="*/ 1074905 h 2276720"/>
              <a:gd name="connsiteX0" fmla="*/ 323193 w 5530826"/>
              <a:gd name="connsiteY0" fmla="*/ 1689415 h 2276720"/>
              <a:gd name="connsiteX1" fmla="*/ 3659526 w 5530826"/>
              <a:gd name="connsiteY1" fmla="*/ 767709 h 2276720"/>
              <a:gd name="connsiteX2" fmla="*/ 4943140 w 5530826"/>
              <a:gd name="connsiteY2" fmla="*/ 0 h 2276720"/>
              <a:gd name="connsiteX3" fmla="*/ 5530826 w 5530826"/>
              <a:gd name="connsiteY3" fmla="*/ 404107 h 2276720"/>
              <a:gd name="connsiteX4" fmla="*/ 3999669 w 5530826"/>
              <a:gd name="connsiteY4" fmla="*/ 2173893 h 2276720"/>
              <a:gd name="connsiteX5" fmla="*/ 235939 w 5530826"/>
              <a:gd name="connsiteY5" fmla="*/ 2276720 h 2276720"/>
              <a:gd name="connsiteX6" fmla="*/ 0 w 5530826"/>
              <a:gd name="connsiteY6" fmla="*/ 2066008 h 2276720"/>
              <a:gd name="connsiteX7" fmla="*/ 323193 w 5530826"/>
              <a:gd name="connsiteY7" fmla="*/ 1689415 h 2276720"/>
              <a:gd name="connsiteX0" fmla="*/ 115715 w 5530826"/>
              <a:gd name="connsiteY0" fmla="*/ 1930475 h 2276720"/>
              <a:gd name="connsiteX1" fmla="*/ 3659526 w 5530826"/>
              <a:gd name="connsiteY1" fmla="*/ 767709 h 2276720"/>
              <a:gd name="connsiteX2" fmla="*/ 4943140 w 5530826"/>
              <a:gd name="connsiteY2" fmla="*/ 0 h 2276720"/>
              <a:gd name="connsiteX3" fmla="*/ 5530826 w 5530826"/>
              <a:gd name="connsiteY3" fmla="*/ 404107 h 2276720"/>
              <a:gd name="connsiteX4" fmla="*/ 3999669 w 5530826"/>
              <a:gd name="connsiteY4" fmla="*/ 2173893 h 2276720"/>
              <a:gd name="connsiteX5" fmla="*/ 235939 w 5530826"/>
              <a:gd name="connsiteY5" fmla="*/ 2276720 h 2276720"/>
              <a:gd name="connsiteX6" fmla="*/ 0 w 5530826"/>
              <a:gd name="connsiteY6" fmla="*/ 2066008 h 2276720"/>
              <a:gd name="connsiteX7" fmla="*/ 115715 w 5530826"/>
              <a:gd name="connsiteY7" fmla="*/ 1930475 h 2276720"/>
              <a:gd name="connsiteX0" fmla="*/ 115715 w 5530826"/>
              <a:gd name="connsiteY0" fmla="*/ 1930475 h 2173893"/>
              <a:gd name="connsiteX1" fmla="*/ 3659526 w 5530826"/>
              <a:gd name="connsiteY1" fmla="*/ 767709 h 2173893"/>
              <a:gd name="connsiteX2" fmla="*/ 4943140 w 5530826"/>
              <a:gd name="connsiteY2" fmla="*/ 0 h 2173893"/>
              <a:gd name="connsiteX3" fmla="*/ 5530826 w 5530826"/>
              <a:gd name="connsiteY3" fmla="*/ 404107 h 2173893"/>
              <a:gd name="connsiteX4" fmla="*/ 3999669 w 5530826"/>
              <a:gd name="connsiteY4" fmla="*/ 2173893 h 2173893"/>
              <a:gd name="connsiteX5" fmla="*/ 143442 w 5530826"/>
              <a:gd name="connsiteY5" fmla="*/ 2170882 h 2173893"/>
              <a:gd name="connsiteX6" fmla="*/ 0 w 5530826"/>
              <a:gd name="connsiteY6" fmla="*/ 2066008 h 2173893"/>
              <a:gd name="connsiteX7" fmla="*/ 115715 w 5530826"/>
              <a:gd name="connsiteY7" fmla="*/ 1930475 h 2173893"/>
              <a:gd name="connsiteX0" fmla="*/ 115715 w 5530826"/>
              <a:gd name="connsiteY0" fmla="*/ 1930475 h 2173893"/>
              <a:gd name="connsiteX1" fmla="*/ 2506323 w 5530826"/>
              <a:gd name="connsiteY1" fmla="*/ 614429 h 2173893"/>
              <a:gd name="connsiteX2" fmla="*/ 4943140 w 5530826"/>
              <a:gd name="connsiteY2" fmla="*/ 0 h 2173893"/>
              <a:gd name="connsiteX3" fmla="*/ 5530826 w 5530826"/>
              <a:gd name="connsiteY3" fmla="*/ 404107 h 2173893"/>
              <a:gd name="connsiteX4" fmla="*/ 3999669 w 5530826"/>
              <a:gd name="connsiteY4" fmla="*/ 2173893 h 2173893"/>
              <a:gd name="connsiteX5" fmla="*/ 143442 w 5530826"/>
              <a:gd name="connsiteY5" fmla="*/ 2170882 h 2173893"/>
              <a:gd name="connsiteX6" fmla="*/ 0 w 5530826"/>
              <a:gd name="connsiteY6" fmla="*/ 2066008 h 2173893"/>
              <a:gd name="connsiteX7" fmla="*/ 115715 w 5530826"/>
              <a:gd name="connsiteY7" fmla="*/ 1930475 h 2173893"/>
              <a:gd name="connsiteX0" fmla="*/ 115715 w 5530826"/>
              <a:gd name="connsiteY0" fmla="*/ 1666556 h 1909974"/>
              <a:gd name="connsiteX1" fmla="*/ 2506323 w 5530826"/>
              <a:gd name="connsiteY1" fmla="*/ 350510 h 1909974"/>
              <a:gd name="connsiteX2" fmla="*/ 5371666 w 5530826"/>
              <a:gd name="connsiteY2" fmla="*/ 0 h 1909974"/>
              <a:gd name="connsiteX3" fmla="*/ 5530826 w 5530826"/>
              <a:gd name="connsiteY3" fmla="*/ 140188 h 1909974"/>
              <a:gd name="connsiteX4" fmla="*/ 3999669 w 5530826"/>
              <a:gd name="connsiteY4" fmla="*/ 1909974 h 1909974"/>
              <a:gd name="connsiteX5" fmla="*/ 143442 w 5530826"/>
              <a:gd name="connsiteY5" fmla="*/ 1906963 h 1909974"/>
              <a:gd name="connsiteX6" fmla="*/ 0 w 5530826"/>
              <a:gd name="connsiteY6" fmla="*/ 1802089 h 1909974"/>
              <a:gd name="connsiteX7" fmla="*/ 115715 w 5530826"/>
              <a:gd name="connsiteY7" fmla="*/ 1666556 h 1909974"/>
              <a:gd name="connsiteX0" fmla="*/ 115715 w 5530826"/>
              <a:gd name="connsiteY0" fmla="*/ 1666556 h 1909974"/>
              <a:gd name="connsiteX1" fmla="*/ 2506323 w 5530826"/>
              <a:gd name="connsiteY1" fmla="*/ 350510 h 1909974"/>
              <a:gd name="connsiteX2" fmla="*/ 3922939 w 5530826"/>
              <a:gd name="connsiteY2" fmla="*/ 147818 h 1909974"/>
              <a:gd name="connsiteX3" fmla="*/ 5371666 w 5530826"/>
              <a:gd name="connsiteY3" fmla="*/ 0 h 1909974"/>
              <a:gd name="connsiteX4" fmla="*/ 5530826 w 5530826"/>
              <a:gd name="connsiteY4" fmla="*/ 140188 h 1909974"/>
              <a:gd name="connsiteX5" fmla="*/ 3999669 w 5530826"/>
              <a:gd name="connsiteY5" fmla="*/ 1909974 h 1909974"/>
              <a:gd name="connsiteX6" fmla="*/ 143442 w 5530826"/>
              <a:gd name="connsiteY6" fmla="*/ 1906963 h 1909974"/>
              <a:gd name="connsiteX7" fmla="*/ 0 w 5530826"/>
              <a:gd name="connsiteY7" fmla="*/ 1802089 h 1909974"/>
              <a:gd name="connsiteX8" fmla="*/ 115715 w 5530826"/>
              <a:gd name="connsiteY8" fmla="*/ 1666556 h 1909974"/>
              <a:gd name="connsiteX0" fmla="*/ 115715 w 5530826"/>
              <a:gd name="connsiteY0" fmla="*/ 1666556 h 1909974"/>
              <a:gd name="connsiteX1" fmla="*/ 2506323 w 5530826"/>
              <a:gd name="connsiteY1" fmla="*/ 350510 h 1909974"/>
              <a:gd name="connsiteX2" fmla="*/ 4355290 w 5530826"/>
              <a:gd name="connsiteY2" fmla="*/ 651073 h 1909974"/>
              <a:gd name="connsiteX3" fmla="*/ 5371666 w 5530826"/>
              <a:gd name="connsiteY3" fmla="*/ 0 h 1909974"/>
              <a:gd name="connsiteX4" fmla="*/ 5530826 w 5530826"/>
              <a:gd name="connsiteY4" fmla="*/ 140188 h 1909974"/>
              <a:gd name="connsiteX5" fmla="*/ 3999669 w 5530826"/>
              <a:gd name="connsiteY5" fmla="*/ 1909974 h 1909974"/>
              <a:gd name="connsiteX6" fmla="*/ 143442 w 5530826"/>
              <a:gd name="connsiteY6" fmla="*/ 1906963 h 1909974"/>
              <a:gd name="connsiteX7" fmla="*/ 0 w 5530826"/>
              <a:gd name="connsiteY7" fmla="*/ 1802089 h 1909974"/>
              <a:gd name="connsiteX8" fmla="*/ 115715 w 5530826"/>
              <a:gd name="connsiteY8" fmla="*/ 1666556 h 1909974"/>
              <a:gd name="connsiteX0" fmla="*/ 115715 w 5530826"/>
              <a:gd name="connsiteY0" fmla="*/ 1666556 h 1906963"/>
              <a:gd name="connsiteX1" fmla="*/ 2506323 w 5530826"/>
              <a:gd name="connsiteY1" fmla="*/ 350510 h 1906963"/>
              <a:gd name="connsiteX2" fmla="*/ 4355290 w 5530826"/>
              <a:gd name="connsiteY2" fmla="*/ 651073 h 1906963"/>
              <a:gd name="connsiteX3" fmla="*/ 5371666 w 5530826"/>
              <a:gd name="connsiteY3" fmla="*/ 0 h 1906963"/>
              <a:gd name="connsiteX4" fmla="*/ 5530826 w 5530826"/>
              <a:gd name="connsiteY4" fmla="*/ 140188 h 1906963"/>
              <a:gd name="connsiteX5" fmla="*/ 4166146 w 5530826"/>
              <a:gd name="connsiteY5" fmla="*/ 1686080 h 1906963"/>
              <a:gd name="connsiteX6" fmla="*/ 143442 w 5530826"/>
              <a:gd name="connsiteY6" fmla="*/ 1906963 h 1906963"/>
              <a:gd name="connsiteX7" fmla="*/ 0 w 5530826"/>
              <a:gd name="connsiteY7" fmla="*/ 1802089 h 1906963"/>
              <a:gd name="connsiteX8" fmla="*/ 115715 w 5530826"/>
              <a:gd name="connsiteY8" fmla="*/ 1666556 h 1906963"/>
              <a:gd name="connsiteX0" fmla="*/ 115715 w 5530826"/>
              <a:gd name="connsiteY0" fmla="*/ 1666556 h 1906963"/>
              <a:gd name="connsiteX1" fmla="*/ 2506323 w 5530826"/>
              <a:gd name="connsiteY1" fmla="*/ 350510 h 1906963"/>
              <a:gd name="connsiteX2" fmla="*/ 4355290 w 5530826"/>
              <a:gd name="connsiteY2" fmla="*/ 651073 h 1906963"/>
              <a:gd name="connsiteX3" fmla="*/ 5371666 w 5530826"/>
              <a:gd name="connsiteY3" fmla="*/ 0 h 1906963"/>
              <a:gd name="connsiteX4" fmla="*/ 5530826 w 5530826"/>
              <a:gd name="connsiteY4" fmla="*/ 140188 h 1906963"/>
              <a:gd name="connsiteX5" fmla="*/ 4166146 w 5530826"/>
              <a:gd name="connsiteY5" fmla="*/ 1686080 h 1906963"/>
              <a:gd name="connsiteX6" fmla="*/ 2606564 w 5530826"/>
              <a:gd name="connsiteY6" fmla="*/ 1768679 h 1906963"/>
              <a:gd name="connsiteX7" fmla="*/ 143442 w 5530826"/>
              <a:gd name="connsiteY7" fmla="*/ 1906963 h 1906963"/>
              <a:gd name="connsiteX8" fmla="*/ 0 w 5530826"/>
              <a:gd name="connsiteY8" fmla="*/ 1802089 h 1906963"/>
              <a:gd name="connsiteX9" fmla="*/ 115715 w 5530826"/>
              <a:gd name="connsiteY9" fmla="*/ 1666556 h 1906963"/>
              <a:gd name="connsiteX0" fmla="*/ 115715 w 5530826"/>
              <a:gd name="connsiteY0" fmla="*/ 1666556 h 2251548"/>
              <a:gd name="connsiteX1" fmla="*/ 2506323 w 5530826"/>
              <a:gd name="connsiteY1" fmla="*/ 350510 h 2251548"/>
              <a:gd name="connsiteX2" fmla="*/ 4355290 w 5530826"/>
              <a:gd name="connsiteY2" fmla="*/ 651073 h 2251548"/>
              <a:gd name="connsiteX3" fmla="*/ 5371666 w 5530826"/>
              <a:gd name="connsiteY3" fmla="*/ 0 h 2251548"/>
              <a:gd name="connsiteX4" fmla="*/ 5530826 w 5530826"/>
              <a:gd name="connsiteY4" fmla="*/ 140188 h 2251548"/>
              <a:gd name="connsiteX5" fmla="*/ 4166146 w 5530826"/>
              <a:gd name="connsiteY5" fmla="*/ 1686080 h 2251548"/>
              <a:gd name="connsiteX6" fmla="*/ 2558144 w 5530826"/>
              <a:gd name="connsiteY6" fmla="*/ 2251548 h 2251548"/>
              <a:gd name="connsiteX7" fmla="*/ 143442 w 5530826"/>
              <a:gd name="connsiteY7" fmla="*/ 1906963 h 2251548"/>
              <a:gd name="connsiteX8" fmla="*/ 0 w 5530826"/>
              <a:gd name="connsiteY8" fmla="*/ 1802089 h 2251548"/>
              <a:gd name="connsiteX9" fmla="*/ 115715 w 5530826"/>
              <a:gd name="connsiteY9" fmla="*/ 1666556 h 225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30826" h="2251548">
                <a:moveTo>
                  <a:pt x="115715" y="1666556"/>
                </a:moveTo>
                <a:lnTo>
                  <a:pt x="2506323" y="350510"/>
                </a:lnTo>
                <a:lnTo>
                  <a:pt x="4355290" y="651073"/>
                </a:lnTo>
                <a:lnTo>
                  <a:pt x="5371666" y="0"/>
                </a:lnTo>
                <a:lnTo>
                  <a:pt x="5530826" y="140188"/>
                </a:lnTo>
                <a:lnTo>
                  <a:pt x="4166146" y="1686080"/>
                </a:lnTo>
                <a:lnTo>
                  <a:pt x="2558144" y="2251548"/>
                </a:lnTo>
                <a:lnTo>
                  <a:pt x="143442" y="1906963"/>
                </a:lnTo>
                <a:lnTo>
                  <a:pt x="0" y="1802089"/>
                </a:lnTo>
                <a:lnTo>
                  <a:pt x="115715" y="166655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0"/>
                  <a:lumOff val="100000"/>
                  <a:alpha val="0"/>
                </a:schemeClr>
              </a:gs>
              <a:gs pos="59000">
                <a:schemeClr val="tx1"/>
              </a:gs>
              <a:gs pos="100000">
                <a:schemeClr val="tx1">
                  <a:lumMod val="0"/>
                  <a:lumOff val="100000"/>
                  <a:alpha val="0"/>
                </a:schemeClr>
              </a:gs>
            </a:gsLst>
            <a:lin ang="4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955" y="109811"/>
            <a:ext cx="10869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Takes as input </a:t>
            </a:r>
            <a:r>
              <a:rPr lang="en-CA" sz="3600" b="1" dirty="0"/>
              <a:t>a relation </a:t>
            </a:r>
            <a:r>
              <a:rPr lang="en-CA" sz="3600" dirty="0"/>
              <a:t>between system capacity and each stressor plus the stressor magnitude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86400" y="3957638"/>
            <a:ext cx="0" cy="1357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300789" y="3057525"/>
            <a:ext cx="2626889" cy="900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88061" y="2872859"/>
            <a:ext cx="2960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Truncated beta distribution</a:t>
            </a:r>
          </a:p>
          <a:p>
            <a:r>
              <a:rPr lang="en-CA" dirty="0" smtClean="0"/>
              <a:t>(mean, SD, low limit, up limit)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1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92" y="1310140"/>
            <a:ext cx="6314286" cy="4961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56001" y="2162631"/>
            <a:ext cx="246742" cy="261256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08286" y="2895600"/>
            <a:ext cx="1378857" cy="1487714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87143" y="3483427"/>
            <a:ext cx="1052286" cy="1632857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39429" y="4992913"/>
            <a:ext cx="1320800" cy="253997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02743" y="2303378"/>
            <a:ext cx="805543" cy="973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2955" y="109811"/>
            <a:ext cx="10869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Takes as input </a:t>
            </a:r>
            <a:r>
              <a:rPr lang="en-CA" sz="3600" b="1" dirty="0"/>
              <a:t>a relation </a:t>
            </a:r>
            <a:r>
              <a:rPr lang="en-CA" sz="3600" dirty="0"/>
              <a:t>between system capacity and each stressor plus the stressor magnitude</a:t>
            </a:r>
          </a:p>
        </p:txBody>
      </p:sp>
      <p:sp>
        <p:nvSpPr>
          <p:cNvPr id="10" name="Freeform 9"/>
          <p:cNvSpPr/>
          <p:nvPr/>
        </p:nvSpPr>
        <p:spPr>
          <a:xfrm>
            <a:off x="4171952" y="4014787"/>
            <a:ext cx="2537512" cy="1200992"/>
          </a:xfrm>
          <a:custGeom>
            <a:avLst/>
            <a:gdLst>
              <a:gd name="connsiteX0" fmla="*/ 0 w 2577192"/>
              <a:gd name="connsiteY0" fmla="*/ 1171608 h 1252350"/>
              <a:gd name="connsiteX1" fmla="*/ 1314450 w 2577192"/>
              <a:gd name="connsiteY1" fmla="*/ 33 h 1252350"/>
              <a:gd name="connsiteX2" fmla="*/ 2457450 w 2577192"/>
              <a:gd name="connsiteY2" fmla="*/ 1128745 h 1252350"/>
              <a:gd name="connsiteX3" fmla="*/ 2486025 w 2577192"/>
              <a:gd name="connsiteY3" fmla="*/ 1171608 h 1252350"/>
              <a:gd name="connsiteX0" fmla="*/ 0 w 2577192"/>
              <a:gd name="connsiteY0" fmla="*/ 1180593 h 1261335"/>
              <a:gd name="connsiteX1" fmla="*/ 457200 w 2577192"/>
              <a:gd name="connsiteY1" fmla="*/ 637668 h 1261335"/>
              <a:gd name="connsiteX2" fmla="*/ 1314450 w 2577192"/>
              <a:gd name="connsiteY2" fmla="*/ 9018 h 1261335"/>
              <a:gd name="connsiteX3" fmla="*/ 2457450 w 2577192"/>
              <a:gd name="connsiteY3" fmla="*/ 1137730 h 1261335"/>
              <a:gd name="connsiteX4" fmla="*/ 2486025 w 2577192"/>
              <a:gd name="connsiteY4" fmla="*/ 1180593 h 1261335"/>
              <a:gd name="connsiteX0" fmla="*/ 0 w 2577192"/>
              <a:gd name="connsiteY0" fmla="*/ 1172139 h 1252881"/>
              <a:gd name="connsiteX1" fmla="*/ 457200 w 2577192"/>
              <a:gd name="connsiteY1" fmla="*/ 629214 h 1252881"/>
              <a:gd name="connsiteX2" fmla="*/ 1314450 w 2577192"/>
              <a:gd name="connsiteY2" fmla="*/ 564 h 1252881"/>
              <a:gd name="connsiteX3" fmla="*/ 1943100 w 2577192"/>
              <a:gd name="connsiteY3" fmla="*/ 529202 h 1252881"/>
              <a:gd name="connsiteX4" fmla="*/ 2457450 w 2577192"/>
              <a:gd name="connsiteY4" fmla="*/ 1129276 h 1252881"/>
              <a:gd name="connsiteX5" fmla="*/ 2486025 w 2577192"/>
              <a:gd name="connsiteY5" fmla="*/ 1172139 h 1252881"/>
              <a:gd name="connsiteX0" fmla="*/ 0 w 2537512"/>
              <a:gd name="connsiteY0" fmla="*/ 1177265 h 1206682"/>
              <a:gd name="connsiteX1" fmla="*/ 457200 w 2537512"/>
              <a:gd name="connsiteY1" fmla="*/ 634340 h 1206682"/>
              <a:gd name="connsiteX2" fmla="*/ 1314450 w 2537512"/>
              <a:gd name="connsiteY2" fmla="*/ 5690 h 1206682"/>
              <a:gd name="connsiteX3" fmla="*/ 1957388 w 2537512"/>
              <a:gd name="connsiteY3" fmla="*/ 1020103 h 1206682"/>
              <a:gd name="connsiteX4" fmla="*/ 2457450 w 2537512"/>
              <a:gd name="connsiteY4" fmla="*/ 1134402 h 1206682"/>
              <a:gd name="connsiteX5" fmla="*/ 2486025 w 2537512"/>
              <a:gd name="connsiteY5" fmla="*/ 1177265 h 1206682"/>
              <a:gd name="connsiteX0" fmla="*/ 0 w 2537512"/>
              <a:gd name="connsiteY0" fmla="*/ 1171575 h 1200992"/>
              <a:gd name="connsiteX1" fmla="*/ 685800 w 2537512"/>
              <a:gd name="connsiteY1" fmla="*/ 1014412 h 1200992"/>
              <a:gd name="connsiteX2" fmla="*/ 1314450 w 2537512"/>
              <a:gd name="connsiteY2" fmla="*/ 0 h 1200992"/>
              <a:gd name="connsiteX3" fmla="*/ 1957388 w 2537512"/>
              <a:gd name="connsiteY3" fmla="*/ 1014413 h 1200992"/>
              <a:gd name="connsiteX4" fmla="*/ 2457450 w 2537512"/>
              <a:gd name="connsiteY4" fmla="*/ 1128712 h 1200992"/>
              <a:gd name="connsiteX5" fmla="*/ 2486025 w 2537512"/>
              <a:gd name="connsiteY5" fmla="*/ 1171575 h 120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7512" h="1200992">
                <a:moveTo>
                  <a:pt x="0" y="1171575"/>
                </a:moveTo>
                <a:cubicBezTo>
                  <a:pt x="76200" y="1081088"/>
                  <a:pt x="466725" y="1209674"/>
                  <a:pt x="685800" y="1014412"/>
                </a:cubicBezTo>
                <a:cubicBezTo>
                  <a:pt x="904875" y="819150"/>
                  <a:pt x="1102519" y="0"/>
                  <a:pt x="1314450" y="0"/>
                </a:cubicBezTo>
                <a:cubicBezTo>
                  <a:pt x="1526381" y="0"/>
                  <a:pt x="1766888" y="826294"/>
                  <a:pt x="1957388" y="1014413"/>
                </a:cubicBezTo>
                <a:cubicBezTo>
                  <a:pt x="2147888" y="1202532"/>
                  <a:pt x="2369344" y="1102518"/>
                  <a:pt x="2457450" y="1128712"/>
                </a:cubicBezTo>
                <a:cubicBezTo>
                  <a:pt x="2545556" y="1154906"/>
                  <a:pt x="2569368" y="1247774"/>
                  <a:pt x="2486025" y="117157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86400" y="3957638"/>
            <a:ext cx="0" cy="1357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784539" y="4585217"/>
            <a:ext cx="2829495" cy="13003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14034" y="5625837"/>
            <a:ext cx="3738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Truncated normal or log-normal distribution (mean, SD, low limit, up limit)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98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Alberta Cumulative Effects </a:t>
            </a:r>
            <a:r>
              <a:rPr lang="en-US" sz="3600" b="1" dirty="0" smtClean="0"/>
              <a:t>Model </a:t>
            </a:r>
            <a:r>
              <a:rPr lang="en-US" sz="3600" b="1" dirty="0"/>
              <a:t>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932" y="460829"/>
            <a:ext cx="1139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CA" sz="2800" b="1" dirty="0" smtClean="0"/>
              <a:t>Model </a:t>
            </a:r>
            <a:r>
              <a:rPr lang="en-CA" sz="2800" b="1" dirty="0" smtClean="0"/>
              <a:t>workflow:</a:t>
            </a:r>
            <a:endParaRPr lang="en-CA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105390" y="1414936"/>
            <a:ext cx="2586037" cy="1328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Excel file – stressor-response relations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4602769" y="1303275"/>
            <a:ext cx="2586037" cy="1328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Excel file – stressor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dirty="0" smtClean="0"/>
              <a:t>Can include multiple scenarios</a:t>
            </a:r>
            <a:endParaRPr lang="en-US" sz="1600" b="1" dirty="0"/>
          </a:p>
        </p:txBody>
      </p:sp>
      <p:sp>
        <p:nvSpPr>
          <p:cNvPr id="3" name="Oval 2"/>
          <p:cNvSpPr/>
          <p:nvPr/>
        </p:nvSpPr>
        <p:spPr>
          <a:xfrm>
            <a:off x="4014788" y="3022340"/>
            <a:ext cx="3543300" cy="192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R/Shiny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dirty="0"/>
              <a:t>S</a:t>
            </a:r>
            <a:r>
              <a:rPr lang="en-CA" sz="1600" b="1" dirty="0" smtClean="0"/>
              <a:t>ingle </a:t>
            </a:r>
            <a:r>
              <a:rPr lang="en-CA" sz="1600" b="1" dirty="0" smtClean="0"/>
              <a:t>scenario with basic graphics</a:t>
            </a:r>
            <a:endParaRPr lang="en-CA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dirty="0" smtClean="0"/>
              <a:t>Batch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dirty="0" smtClean="0"/>
              <a:t>Adjust stressor levels within a scenario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4593052" y="5355564"/>
            <a:ext cx="2586037" cy="1328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CSV output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/>
              <a:t>Stressor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/>
              <a:t>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/>
              <a:t>Replicate simulations</a:t>
            </a:r>
            <a:endParaRPr lang="en-US" sz="1600" b="1" dirty="0"/>
          </a:p>
        </p:txBody>
      </p:sp>
      <p:sp>
        <p:nvSpPr>
          <p:cNvPr id="7" name="Right Arrow 6"/>
          <p:cNvSpPr/>
          <p:nvPr/>
        </p:nvSpPr>
        <p:spPr>
          <a:xfrm rot="2747114">
            <a:off x="3708405" y="2767577"/>
            <a:ext cx="728663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5584734" y="4825460"/>
            <a:ext cx="317257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584553" y="2468435"/>
            <a:ext cx="364862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8030250" y="1215232"/>
            <a:ext cx="1285875" cy="162877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Spatial Polygons -  </a:t>
            </a:r>
            <a:r>
              <a:rPr lang="en-CA" b="1" dirty="0" err="1" smtClean="0"/>
              <a:t>Shapefile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 rot="8622654">
            <a:off x="7344789" y="2849043"/>
            <a:ext cx="728663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9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31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Cumulative </a:t>
            </a:r>
            <a:r>
              <a:rPr lang="en-US" sz="3600" b="1" dirty="0"/>
              <a:t>Effects Fish Model 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6400" y="1134655"/>
            <a:ext cx="113937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Quantify stressors (i.e., threats listed in each recovery plan)</a:t>
            </a:r>
          </a:p>
          <a:p>
            <a:pPr marL="342900" indent="-342900">
              <a:buFont typeface="+mj-lt"/>
              <a:buAutoNum type="arabicPeriod"/>
            </a:pP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CA" sz="2800" b="1" dirty="0"/>
              <a:t>Identify population response from the stressor (stressor-response curves)</a:t>
            </a:r>
          </a:p>
          <a:p>
            <a:pPr marL="342900" indent="-342900">
              <a:buFont typeface="+mj-lt"/>
              <a:buAutoNum type="arabicPeriod"/>
            </a:pPr>
            <a:endParaRPr lang="en-CA" sz="2800" b="1" dirty="0"/>
          </a:p>
          <a:p>
            <a:pPr marL="342900" indent="-342900">
              <a:buFont typeface="+mj-lt"/>
              <a:buAutoNum type="arabicPeriod"/>
            </a:pPr>
            <a:r>
              <a:rPr lang="en-CA" sz="2800" b="1" dirty="0" smtClean="0"/>
              <a:t>Prioritize </a:t>
            </a:r>
            <a:r>
              <a:rPr lang="en-CA" sz="2800" b="1" dirty="0" smtClean="0"/>
              <a:t>recovery efforts (what and where)</a:t>
            </a:r>
            <a:endParaRPr lang="en-US" sz="2800" b="1" dirty="0"/>
          </a:p>
          <a:p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541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57313" y="128588"/>
            <a:ext cx="9086850" cy="6729411"/>
            <a:chOff x="1595475" y="1226820"/>
            <a:chExt cx="5875818" cy="4292629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75" y="1226820"/>
              <a:ext cx="5875818" cy="42926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983691" y="1344058"/>
              <a:ext cx="5099383" cy="468656"/>
            </a:xfrm>
            <a:prstGeom prst="rect">
              <a:avLst/>
            </a:prstGeom>
            <a:solidFill>
              <a:schemeClr val="bg1">
                <a:lumMod val="75000"/>
                <a:alpha val="66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Named for Dr. Joseph Nelson; because if you want to know anything</a:t>
              </a:r>
            </a:p>
            <a:p>
              <a:pPr algn="ctr"/>
              <a:r>
                <a:rPr lang="en-US" b="1" dirty="0"/>
                <a:t>about fishes, ask Joe!</a:t>
              </a:r>
              <a:endParaRPr lang="en-CA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83726" y="5114857"/>
            <a:ext cx="5205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Joe </a:t>
            </a:r>
            <a:r>
              <a:rPr lang="en-CA" b="1" dirty="0"/>
              <a:t>Modelling is a technique to </a:t>
            </a:r>
            <a:r>
              <a:rPr lang="en-CA" b="1" dirty="0" smtClean="0"/>
              <a:t>explore HYPOTHESES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2993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57" y="948047"/>
            <a:ext cx="6314286" cy="496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682" y="216834"/>
            <a:ext cx="1950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Examples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63109" y="1791099"/>
            <a:ext cx="1178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S(0) = 0.01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CA" dirty="0" smtClean="0"/>
              <a:t> = 0.6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CA" dirty="0" smtClean="0"/>
              <a:t> = 1</a:t>
            </a:r>
          </a:p>
          <a:p>
            <a:r>
              <a:rPr lang="en-CA" i="1" dirty="0"/>
              <a:t>p</a:t>
            </a:r>
            <a:r>
              <a:rPr lang="en-CA" dirty="0" smtClean="0"/>
              <a:t> = 1</a:t>
            </a:r>
            <a:endParaRPr lang="en-CA" i="1" dirty="0" smtClean="0"/>
          </a:p>
          <a:p>
            <a:r>
              <a:rPr lang="en-CA" i="1" dirty="0" smtClean="0"/>
              <a:t>M</a:t>
            </a:r>
            <a:r>
              <a:rPr lang="en-CA" dirty="0" smtClean="0"/>
              <a:t> = 0.2</a:t>
            </a:r>
          </a:p>
          <a:p>
            <a:r>
              <a:rPr lang="en-CA" i="1" dirty="0" smtClean="0"/>
              <a:t>F </a:t>
            </a:r>
            <a:r>
              <a:rPr lang="en-CA" dirty="0" smtClean="0"/>
              <a:t>= 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82" y="5389658"/>
                <a:ext cx="3595279" cy="1242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" y="5389658"/>
                <a:ext cx="3595279" cy="12426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14499" y="5684001"/>
                <a:ext cx="10166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99" y="5684001"/>
                <a:ext cx="101662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29147" y="850832"/>
                <a:ext cx="1247200" cy="657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𝑖𝑑𝑒𝑎𝑙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147" y="850832"/>
                <a:ext cx="1247200" cy="657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4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57" y="948047"/>
            <a:ext cx="6314286" cy="496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682" y="216834"/>
            <a:ext cx="1950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Examples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63109" y="1791099"/>
            <a:ext cx="1178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S(0) = 0.01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CA" dirty="0" smtClean="0"/>
              <a:t> = 0.6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CA" dirty="0" smtClean="0"/>
              <a:t> = 1</a:t>
            </a:r>
          </a:p>
          <a:p>
            <a:r>
              <a:rPr lang="en-CA" b="1" i="1" dirty="0"/>
              <a:t>p</a:t>
            </a:r>
            <a:r>
              <a:rPr lang="en-CA" b="1" dirty="0" smtClean="0"/>
              <a:t> = 1.3333</a:t>
            </a:r>
            <a:endParaRPr lang="en-CA" b="1" i="1" dirty="0" smtClean="0"/>
          </a:p>
          <a:p>
            <a:r>
              <a:rPr lang="en-CA" i="1" dirty="0" smtClean="0"/>
              <a:t>M</a:t>
            </a:r>
            <a:r>
              <a:rPr lang="en-CA" dirty="0" smtClean="0"/>
              <a:t> = 0.2</a:t>
            </a:r>
          </a:p>
          <a:p>
            <a:r>
              <a:rPr lang="en-CA" i="1" dirty="0" smtClean="0"/>
              <a:t>F</a:t>
            </a:r>
            <a:r>
              <a:rPr lang="en-CA" dirty="0" smtClean="0"/>
              <a:t> = 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82" y="5389658"/>
                <a:ext cx="3595279" cy="1235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" y="5389658"/>
                <a:ext cx="3595279" cy="1235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890596" y="223525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0.75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4499" y="5684001"/>
                <a:ext cx="16209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99" y="5684001"/>
                <a:ext cx="162095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53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57" y="948047"/>
            <a:ext cx="6314286" cy="496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682" y="216834"/>
            <a:ext cx="1950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Examples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63109" y="1791099"/>
            <a:ext cx="1178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S(0) = 0.01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CA" dirty="0" smtClean="0"/>
              <a:t> = 0.6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CA" dirty="0" smtClean="0"/>
              <a:t> = 1</a:t>
            </a:r>
          </a:p>
          <a:p>
            <a:r>
              <a:rPr lang="en-CA" i="1" dirty="0"/>
              <a:t>p</a:t>
            </a:r>
            <a:r>
              <a:rPr lang="en-CA" dirty="0" smtClean="0"/>
              <a:t> = 1</a:t>
            </a:r>
            <a:endParaRPr lang="en-CA" i="1" dirty="0" smtClean="0"/>
          </a:p>
          <a:p>
            <a:r>
              <a:rPr lang="en-CA" i="1" dirty="0" smtClean="0"/>
              <a:t>M</a:t>
            </a:r>
            <a:r>
              <a:rPr lang="en-CA" dirty="0" smtClean="0"/>
              <a:t> = 0.2</a:t>
            </a:r>
          </a:p>
          <a:p>
            <a:r>
              <a:rPr lang="en-CA" b="1" i="1" dirty="0" smtClean="0"/>
              <a:t>F</a:t>
            </a:r>
            <a:r>
              <a:rPr lang="en-CA" b="1" dirty="0" smtClean="0"/>
              <a:t> = 0.1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82" y="5389658"/>
                <a:ext cx="3595279" cy="1235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" y="5389658"/>
                <a:ext cx="3595279" cy="1235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890596" y="223525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0.75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4499" y="5684001"/>
                <a:ext cx="16209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99" y="5684001"/>
                <a:ext cx="162095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6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82" y="216834"/>
            <a:ext cx="1950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Examples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037481" y="2668262"/>
            <a:ext cx="70707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Using the Joe model the prediction would be:</a:t>
            </a:r>
          </a:p>
          <a:p>
            <a:endParaRPr lang="en-CA" sz="2400" dirty="0"/>
          </a:p>
          <a:p>
            <a:r>
              <a:rPr lang="en-CA" sz="2400" dirty="0" smtClean="0"/>
              <a:t>Cumulative </a:t>
            </a:r>
            <a:r>
              <a:rPr lang="en-CA" sz="2400" i="1" dirty="0" smtClean="0"/>
              <a:t>S</a:t>
            </a:r>
            <a:r>
              <a:rPr lang="en-CA" sz="2400" i="1" baseline="-25000" dirty="0" smtClean="0"/>
              <a:t>e</a:t>
            </a:r>
            <a:r>
              <a:rPr lang="en-CA" sz="2400" dirty="0" smtClean="0"/>
              <a:t> is: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multiply </a:t>
            </a:r>
            <a:r>
              <a:rPr lang="en-CA" sz="2400" i="1" dirty="0" smtClean="0"/>
              <a:t>S</a:t>
            </a:r>
            <a:r>
              <a:rPr lang="en-CA" sz="2400" i="1" baseline="-25000" dirty="0" smtClean="0"/>
              <a:t>e</a:t>
            </a:r>
            <a:r>
              <a:rPr lang="en-CA" sz="2400" dirty="0" smtClean="0"/>
              <a:t> from each individual stressor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sz="2400" i="1" dirty="0" smtClean="0"/>
              <a:t>S</a:t>
            </a:r>
            <a:r>
              <a:rPr lang="en-CA" sz="2400" i="1" baseline="-25000" dirty="0" smtClean="0"/>
              <a:t>e</a:t>
            </a:r>
            <a:r>
              <a:rPr lang="en-CA" sz="2400" dirty="0" smtClean="0"/>
              <a:t> = 0.75*0.75 = 0.5625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63109" y="1791099"/>
            <a:ext cx="1178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S(0) = 0.01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CA" dirty="0" smtClean="0"/>
              <a:t> = 0.6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CA" dirty="0" smtClean="0"/>
              <a:t> = 1</a:t>
            </a:r>
          </a:p>
          <a:p>
            <a:r>
              <a:rPr lang="en-CA" b="1" i="1" dirty="0"/>
              <a:t>p</a:t>
            </a:r>
            <a:r>
              <a:rPr lang="en-CA" b="1" dirty="0" smtClean="0"/>
              <a:t> = 1.3333</a:t>
            </a:r>
            <a:endParaRPr lang="en-CA" b="1" i="1" dirty="0" smtClean="0"/>
          </a:p>
          <a:p>
            <a:r>
              <a:rPr lang="en-CA" i="1" dirty="0" smtClean="0"/>
              <a:t>M </a:t>
            </a:r>
            <a:r>
              <a:rPr lang="en-CA" dirty="0" smtClean="0"/>
              <a:t>= 0.2</a:t>
            </a:r>
          </a:p>
          <a:p>
            <a:r>
              <a:rPr lang="en-CA" b="1" i="1" dirty="0" smtClean="0"/>
              <a:t>F</a:t>
            </a:r>
            <a:r>
              <a:rPr lang="en-CA" b="1" dirty="0" smtClean="0"/>
              <a:t> = 0.1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76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43" y="948047"/>
            <a:ext cx="6314286" cy="496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682" y="216834"/>
            <a:ext cx="1950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Examples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63109" y="1791099"/>
            <a:ext cx="1178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S(0) = 0.01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CA" dirty="0" smtClean="0"/>
              <a:t> = 0.6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CA" dirty="0" smtClean="0"/>
              <a:t> = 1</a:t>
            </a:r>
          </a:p>
          <a:p>
            <a:r>
              <a:rPr lang="en-CA" b="1" i="1" dirty="0"/>
              <a:t>p</a:t>
            </a:r>
            <a:r>
              <a:rPr lang="en-CA" b="1" dirty="0" smtClean="0"/>
              <a:t> = 1.3333</a:t>
            </a:r>
            <a:endParaRPr lang="en-CA" b="1" i="1" dirty="0" smtClean="0"/>
          </a:p>
          <a:p>
            <a:r>
              <a:rPr lang="en-CA" i="1" dirty="0" smtClean="0"/>
              <a:t>M</a:t>
            </a:r>
            <a:r>
              <a:rPr lang="en-CA" dirty="0" smtClean="0"/>
              <a:t> = 0.2</a:t>
            </a:r>
          </a:p>
          <a:p>
            <a:r>
              <a:rPr lang="en-CA" b="1" i="1" dirty="0" smtClean="0"/>
              <a:t>F</a:t>
            </a:r>
            <a:r>
              <a:rPr lang="en-CA" b="1" dirty="0" smtClean="0"/>
              <a:t> = 0.1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82" y="5389658"/>
                <a:ext cx="3595279" cy="1235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" y="5389658"/>
                <a:ext cx="3595279" cy="1235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34139" y="2844852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0.5625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4499" y="5684001"/>
                <a:ext cx="2125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0.5625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99" y="5684001"/>
                <a:ext cx="212590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57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82" y="216834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Joe model is: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035245" y="671691"/>
            <a:ext cx="89735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 smtClean="0"/>
              <a:t>A tool to estimate equilibrium conditions (</a:t>
            </a:r>
            <a:r>
              <a:rPr lang="en-CA" sz="3600" b="1" dirty="0" smtClean="0"/>
              <a:t>static</a:t>
            </a:r>
            <a:r>
              <a:rPr lang="en-CA" sz="3600" dirty="0" smtClean="0"/>
              <a:t>) and is not </a:t>
            </a:r>
            <a:r>
              <a:rPr lang="en-CA" sz="3600" b="1" dirty="0" smtClean="0"/>
              <a:t>dynamic</a:t>
            </a:r>
            <a:r>
              <a:rPr lang="en-CA" sz="3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b="1" dirty="0" smtClean="0"/>
              <a:t>Additively</a:t>
            </a:r>
            <a:r>
              <a:rPr lang="en-CA" sz="3600" dirty="0" smtClean="0"/>
              <a:t> combines individual stressors by </a:t>
            </a:r>
            <a:r>
              <a:rPr lang="en-CA" sz="3600" b="1" dirty="0" smtClean="0"/>
              <a:t>multiplying</a:t>
            </a:r>
            <a:r>
              <a:rPr lang="en-CA" sz="3600" dirty="0" smtClean="0"/>
              <a:t> their respective system capacities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b="1" dirty="0" smtClean="0"/>
              <a:t>System capacity </a:t>
            </a:r>
            <a:r>
              <a:rPr lang="en-CA" sz="3600" dirty="0" smtClean="0"/>
              <a:t>must be a proportion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 smtClean="0"/>
              <a:t>Takes as input </a:t>
            </a:r>
            <a:r>
              <a:rPr lang="en-CA" sz="3600" b="1" dirty="0" smtClean="0"/>
              <a:t>a relation </a:t>
            </a:r>
            <a:r>
              <a:rPr lang="en-CA" sz="3600" dirty="0" smtClean="0"/>
              <a:t>between system capacity and each </a:t>
            </a:r>
            <a:r>
              <a:rPr lang="en-CA" sz="3600" dirty="0" smtClean="0"/>
              <a:t>stressor plus the stressor magnitude</a:t>
            </a:r>
            <a:endParaRPr lang="en-CA" sz="3600" dirty="0" smtClean="0"/>
          </a:p>
        </p:txBody>
      </p:sp>
    </p:spTree>
    <p:extLst>
      <p:ext uri="{BB962C8B-B14F-4D97-AF65-F5344CB8AC3E}">
        <p14:creationId xmlns:p14="http://schemas.microsoft.com/office/powerpoint/2010/main" val="84012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659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Paul</dc:creator>
  <cp:lastModifiedBy>Andrew Paul</cp:lastModifiedBy>
  <cp:revision>104</cp:revision>
  <dcterms:created xsi:type="dcterms:W3CDTF">2020-10-22T14:05:32Z</dcterms:created>
  <dcterms:modified xsi:type="dcterms:W3CDTF">2021-04-29T15:12:26Z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f2ea38-542c-4b75-bd7d-582ec36a519f_Enabled">
    <vt:lpwstr>true</vt:lpwstr>
  </property>
  <property fmtid="{D5CDD505-2E9C-101B-9397-08002B2CF9AE}" pid="3" name="MSIP_Label_abf2ea38-542c-4b75-bd7d-582ec36a519f_SetDate">
    <vt:lpwstr>2021-04-29T15:12:26Z</vt:lpwstr>
  </property>
  <property fmtid="{D5CDD505-2E9C-101B-9397-08002B2CF9AE}" pid="4" name="MSIP_Label_abf2ea38-542c-4b75-bd7d-582ec36a519f_Method">
    <vt:lpwstr>Standard</vt:lpwstr>
  </property>
  <property fmtid="{D5CDD505-2E9C-101B-9397-08002B2CF9AE}" pid="5" name="MSIP_Label_abf2ea38-542c-4b75-bd7d-582ec36a519f_Name">
    <vt:lpwstr>Protected A</vt:lpwstr>
  </property>
  <property fmtid="{D5CDD505-2E9C-101B-9397-08002B2CF9AE}" pid="6" name="MSIP_Label_abf2ea38-542c-4b75-bd7d-582ec36a519f_SiteId">
    <vt:lpwstr>2bb51c06-af9b-42c5-8bf5-3c3b7b10850b</vt:lpwstr>
  </property>
  <property fmtid="{D5CDD505-2E9C-101B-9397-08002B2CF9AE}" pid="7" name="MSIP_Label_abf2ea38-542c-4b75-bd7d-582ec36a519f_ActionId">
    <vt:lpwstr>05adbbeb-d7f5-4b24-88da-b230089524f8</vt:lpwstr>
  </property>
  <property fmtid="{D5CDD505-2E9C-101B-9397-08002B2CF9AE}" pid="8" name="MSIP_Label_abf2ea38-542c-4b75-bd7d-582ec36a519f_ContentBits">
    <vt:lpwstr>2</vt:lpwstr>
  </property>
</Properties>
</file>