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5437280"/>
        <c:axId val="605440544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Bajo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Cerrar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5441088"/>
        <c:axId val="605436736"/>
      </c:stockChart>
      <c:catAx>
        <c:axId val="60543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5440544"/>
        <c:crosses val="autoZero"/>
        <c:auto val="1"/>
        <c:lblAlgn val="ctr"/>
        <c:lblOffset val="100"/>
        <c:noMultiLvlLbl val="0"/>
      </c:catAx>
      <c:valAx>
        <c:axId val="60544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5437280"/>
        <c:crosses val="autoZero"/>
        <c:crossBetween val="between"/>
      </c:valAx>
      <c:valAx>
        <c:axId val="60543673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5441088"/>
        <c:crosses val="max"/>
        <c:crossBetween val="between"/>
      </c:valAx>
      <c:catAx>
        <c:axId val="605441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5436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3" custLinFactNeighborX="-12450" custLinFactNeighborY="-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9887B295-B446-4B8E-AEA4-76754DE9DD89}" type="pres">
      <dgm:prSet presAssocID="{C6D21269-399B-4BA2-8621-C7B9DA1E1B8F}" presName="compNode" presStyleCnt="0"/>
      <dgm:spPr/>
      <dgm:t>
        <a:bodyPr/>
        <a:lstStyle/>
        <a:p>
          <a:endParaRPr lang="es-ES"/>
        </a:p>
      </dgm:t>
    </dgm:pt>
    <dgm:pt modelId="{436A8B1C-2D30-44BB-9150-7099503C8960}" type="pres">
      <dgm:prSet presAssocID="{C6D21269-399B-4BA2-8621-C7B9DA1E1B8F}" presName="bgRect" presStyleLbl="bgShp" presStyleIdx="2" presStyleCnt="3" custLinFactNeighborX="-2104" custLinFactNeighborY="30736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  <dgm:t>
        <a:bodyPr/>
        <a:lstStyle/>
        <a:p>
          <a:endParaRPr lang="es-ES"/>
        </a:p>
      </dgm:t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algn="ctr" rtl="0"/>
          <a:r>
            <a:rPr lang="es-ES" sz="1800" b="1" noProof="0" dirty="0" err="1" smtClean="0"/>
            <a:t>Interactive</a:t>
          </a:r>
          <a:r>
            <a:rPr lang="es-ES" sz="1800" b="1" noProof="0" dirty="0" smtClean="0"/>
            <a:t> </a:t>
          </a:r>
          <a:r>
            <a:rPr lang="es-ES" sz="1800" b="1" noProof="0" dirty="0" err="1" smtClean="0"/>
            <a:t>Helper</a:t>
          </a:r>
          <a:endParaRPr lang="es-E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1" custLinFactNeighborX="12769" custLinFactNeighborY="-27998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" custAng="3900000" custScaleX="53366" custLinFactNeighborX="-32642" custLinFactNeighborY="53931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</dgm:ptLst>
  <dgm:cxnLst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15902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20058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439181" y="1852775"/>
          <a:ext cx="2001713" cy="200171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>
          <a:off x="2759951" y="2555792"/>
          <a:ext cx="1350168" cy="6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err="1" smtClean="0"/>
            <a:t>Interactive</a:t>
          </a:r>
          <a:r>
            <a:rPr lang="es-ES" sz="1800" b="1" kern="1200" noProof="0" dirty="0" smtClean="0"/>
            <a:t> </a:t>
          </a:r>
          <a:r>
            <a:rPr lang="es-ES" sz="1800" b="1" kern="1200" noProof="0" dirty="0" err="1" smtClean="0"/>
            <a:t>Helper</a:t>
          </a:r>
          <a:endParaRPr lang="es-ES" sz="1800" b="1" kern="1200" noProof="0" dirty="0"/>
        </a:p>
      </dsp:txBody>
      <dsp:txXfrm>
        <a:off x="2759951" y="2555792"/>
        <a:ext cx="1350168" cy="62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30/06/2024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30/06/2024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4" y="1869782"/>
            <a:ext cx="2556387" cy="2494934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160" y="4493090"/>
            <a:ext cx="4486656" cy="702702"/>
          </a:xfrm>
        </p:spPr>
        <p:txBody>
          <a:bodyPr rtlCol="0">
            <a:norm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Застосунок для вашої зручності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4" y="2042653"/>
            <a:ext cx="2156708" cy="21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Переваги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xmlns="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532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rgbClr val="FFFFFF"/>
                </a:solidFill>
              </a:rPr>
              <a:t>Учасники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xmlns="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67876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nillo 5"/>
          <p:cNvSpPr/>
          <p:nvPr/>
        </p:nvSpPr>
        <p:spPr>
          <a:xfrm>
            <a:off x="5339970" y="3025184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4" name="Conector recto 3"/>
          <p:cNvCxnSpPr>
            <a:stCxn id="6" idx="6"/>
          </p:cNvCxnSpPr>
          <p:nvPr/>
        </p:nvCxnSpPr>
        <p:spPr>
          <a:xfrm>
            <a:off x="6085107" y="3399504"/>
            <a:ext cx="1490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10855870" y="300552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11" name="Conector recto 10"/>
          <p:cNvCxnSpPr>
            <a:stCxn id="15" idx="2"/>
          </p:cNvCxnSpPr>
          <p:nvPr/>
        </p:nvCxnSpPr>
        <p:spPr>
          <a:xfrm flipH="1">
            <a:off x="9537290" y="3379840"/>
            <a:ext cx="131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45" idx="4"/>
          </p:cNvCxnSpPr>
          <p:nvPr/>
        </p:nvCxnSpPr>
        <p:spPr>
          <a:xfrm flipH="1">
            <a:off x="8556534" y="1514872"/>
            <a:ext cx="4890" cy="8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405789" y="3719364"/>
            <a:ext cx="16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Печерький</a:t>
            </a:r>
          </a:p>
          <a:p>
            <a:pPr algn="ctr"/>
            <a:r>
              <a:rPr lang="uk-UA" b="1" dirty="0" smtClean="0"/>
              <a:t>Андрій</a:t>
            </a:r>
            <a:endParaRPr lang="es-E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92526" y="3791125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Грицай Артем</a:t>
            </a:r>
            <a:endParaRPr lang="es-ES" dirty="0">
              <a:effectLst/>
            </a:endParaRPr>
          </a:p>
        </p:txBody>
      </p:sp>
      <p:sp>
        <p:nvSpPr>
          <p:cNvPr id="32" name="Anillo 31"/>
          <p:cNvSpPr/>
          <p:nvPr/>
        </p:nvSpPr>
        <p:spPr>
          <a:xfrm>
            <a:off x="6526574" y="525825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3" name="CuadroTexto 32"/>
          <p:cNvSpPr txBox="1"/>
          <p:nvPr/>
        </p:nvSpPr>
        <p:spPr>
          <a:xfrm>
            <a:off x="6079130" y="6024191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Любов Андрій</a:t>
            </a:r>
            <a:endParaRPr lang="es-ES" dirty="0">
              <a:effectLst/>
            </a:endParaRPr>
          </a:p>
        </p:txBody>
      </p:sp>
      <p:sp>
        <p:nvSpPr>
          <p:cNvPr id="34" name="Anillo 33"/>
          <p:cNvSpPr/>
          <p:nvPr/>
        </p:nvSpPr>
        <p:spPr>
          <a:xfrm>
            <a:off x="9984734" y="5181793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5" name="CuadroTexto 34"/>
          <p:cNvSpPr txBox="1"/>
          <p:nvPr/>
        </p:nvSpPr>
        <p:spPr>
          <a:xfrm>
            <a:off x="9537290" y="5947734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Андрій</a:t>
            </a:r>
            <a:endParaRPr lang="es-ES" dirty="0">
              <a:effectLst/>
            </a:endParaRPr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7157884" y="4160457"/>
            <a:ext cx="835133" cy="118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 flipV="1">
            <a:off x="9245572" y="4042529"/>
            <a:ext cx="842326" cy="121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580669" y="388830"/>
            <a:ext cx="19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Музичук Вадим</a:t>
            </a:r>
            <a:endParaRPr lang="es-ES" b="1" dirty="0"/>
          </a:p>
        </p:txBody>
      </p:sp>
      <p:sp>
        <p:nvSpPr>
          <p:cNvPr id="45" name="Anillo 44"/>
          <p:cNvSpPr/>
          <p:nvPr/>
        </p:nvSpPr>
        <p:spPr>
          <a:xfrm>
            <a:off x="8188855" y="766232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Використані технології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Django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Google API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BS4</a:t>
            </a:r>
          </a:p>
          <a:p>
            <a:pPr rtl="0"/>
            <a:r>
              <a:rPr lang="es-ES" dirty="0" err="1" smtClean="0">
                <a:solidFill>
                  <a:schemeClr val="bg1"/>
                </a:solidFill>
              </a:rPr>
              <a:t>Decouple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Crecimiento de cartera</a:t>
            </a:r>
          </a:p>
        </p:txBody>
      </p:sp>
      <p:graphicFrame>
        <p:nvGraphicFramePr>
          <p:cNvPr id="6" name="Marcador de contenido 5" descr="Gráfico de finanzas">
            <a:extLst>
              <a:ext uri="{FF2B5EF4-FFF2-40B4-BE49-F238E27FC236}">
                <a16:creationId xmlns:a16="http://schemas.microsoft.com/office/drawing/2014/main" xmlns="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7652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40</Words>
  <Application>Microsoft Office PowerPoint</Application>
  <PresentationFormat>Panorámica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Gill Sans MT</vt:lpstr>
      <vt:lpstr>Paquete</vt:lpstr>
      <vt:lpstr>Presentación de PowerPoint</vt:lpstr>
      <vt:lpstr>Переваги</vt:lpstr>
      <vt:lpstr>Учасники</vt:lpstr>
      <vt:lpstr>Використані технології</vt:lpstr>
      <vt:lpstr>Crecimiento de cartera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2024-06-30T18:02:58Z</dcterms:created>
  <dcterms:modified xsi:type="dcterms:W3CDTF">2024-06-30T19:27:33Z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