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74" r:id="rId3"/>
    <p:sldId id="270" r:id="rId4"/>
    <p:sldId id="256" r:id="rId5"/>
    <p:sldId id="269" r:id="rId6"/>
    <p:sldId id="263" r:id="rId7"/>
    <p:sldId id="258" r:id="rId8"/>
    <p:sldId id="264" r:id="rId9"/>
    <p:sldId id="275" r:id="rId11"/>
    <p:sldId id="277" r:id="rId12"/>
    <p:sldId id="259" r:id="rId13"/>
    <p:sldId id="278" r:id="rId14"/>
    <p:sldId id="279" r:id="rId15"/>
    <p:sldId id="280" r:id="rId16"/>
    <p:sldId id="281" r:id="rId17"/>
    <p:sldId id="282" r:id="rId18"/>
    <p:sldId id="283" r:id="rId19"/>
    <p:sldId id="265" r:id="rId20"/>
    <p:sldId id="285" r:id="rId21"/>
    <p:sldId id="286" r:id="rId22"/>
    <p:sldId id="287" r:id="rId23"/>
    <p:sldId id="288" r:id="rId24"/>
    <p:sldId id="290" r:id="rId25"/>
    <p:sldId id="261" r:id="rId26"/>
    <p:sldId id="266" r:id="rId27"/>
    <p:sldId id="260" r:id="rId28"/>
    <p:sldId id="292" r:id="rId29"/>
    <p:sldId id="272" r:id="rId30"/>
    <p:sldId id="262" r:id="rId31"/>
    <p:sldId id="268" r:id="rId32"/>
    <p:sldId id="273" r:id="rId33"/>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4875"/>
    <a:srgbClr val="0072A9"/>
    <a:srgbClr val="D6E0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3" autoAdjust="0"/>
    <p:restoredTop sz="94660"/>
  </p:normalViewPr>
  <p:slideViewPr>
    <p:cSldViewPr snapToGrid="0">
      <p:cViewPr varScale="1">
        <p:scale>
          <a:sx n="82" d="100"/>
          <a:sy n="82" d="100"/>
        </p:scale>
        <p:origin x="715" y="58"/>
      </p:cViewPr>
      <p:guideLst>
        <p:guide orient="horz" pos="142"/>
        <p:guide orient="horz" pos="4292"/>
        <p:guide orient="horz" pos="3339"/>
        <p:guide orient="horz" pos="2614"/>
        <p:guide orient="horz" pos="1933"/>
        <p:guide pos="279"/>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等线" panose="02010600030101010101" pitchFamily="2" charset="-122"/>
                <a:ea typeface="等线" panose="02010600030101010101" pitchFamily="2"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等线" panose="02010600030101010101" pitchFamily="2" charset="-122"/>
                <a:ea typeface="等线" panose="02010600030101010101" pitchFamily="2" charset="-122"/>
              </a:defRPr>
            </a:lvl1pPr>
          </a:lstStyle>
          <a:p>
            <a:fld id="{5306A5BD-8BA7-4900-AB15-0D3ECCC954E6}"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等线" panose="02010600030101010101" pitchFamily="2" charset="-122"/>
                <a:ea typeface="等线" panose="02010600030101010101" pitchFamily="2"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等线" panose="02010600030101010101" pitchFamily="2" charset="-122"/>
                <a:ea typeface="等线" panose="02010600030101010101" pitchFamily="2" charset="-122"/>
              </a:defRPr>
            </a:lvl1pPr>
          </a:lstStyle>
          <a:p>
            <a:fld id="{D96642B7-71B7-4C3E-9855-0D0DE388A056}"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等线" panose="02010600030101010101" pitchFamily="2" charset="-122"/>
        <a:ea typeface="等线" panose="02010600030101010101" pitchFamily="2" charset="-122"/>
        <a:cs typeface="+mn-cs"/>
      </a:defRPr>
    </a:lvl1pPr>
    <a:lvl2pPr marL="457200" algn="l" defTabSz="914400" rtl="0" eaLnBrk="1" latinLnBrk="0" hangingPunct="1">
      <a:defRPr sz="1200" kern="1200">
        <a:solidFill>
          <a:schemeClr val="tx1"/>
        </a:solidFill>
        <a:latin typeface="等线" panose="02010600030101010101" pitchFamily="2" charset="-122"/>
        <a:ea typeface="等线" panose="02010600030101010101" pitchFamily="2" charset="-122"/>
        <a:cs typeface="+mn-cs"/>
      </a:defRPr>
    </a:lvl2pPr>
    <a:lvl3pPr marL="914400" algn="l" defTabSz="914400" rtl="0" eaLnBrk="1" latinLnBrk="0" hangingPunct="1">
      <a:defRPr sz="1200" kern="1200">
        <a:solidFill>
          <a:schemeClr val="tx1"/>
        </a:solidFill>
        <a:latin typeface="等线" panose="02010600030101010101" pitchFamily="2" charset="-122"/>
        <a:ea typeface="等线" panose="02010600030101010101" pitchFamily="2" charset="-122"/>
        <a:cs typeface="+mn-cs"/>
      </a:defRPr>
    </a:lvl3pPr>
    <a:lvl4pPr marL="1371600" algn="l" defTabSz="914400" rtl="0" eaLnBrk="1" latinLnBrk="0" hangingPunct="1">
      <a:defRPr sz="1200" kern="1200">
        <a:solidFill>
          <a:schemeClr val="tx1"/>
        </a:solidFill>
        <a:latin typeface="等线" panose="02010600030101010101" pitchFamily="2" charset="-122"/>
        <a:ea typeface="等线" panose="02010600030101010101" pitchFamily="2" charset="-122"/>
        <a:cs typeface="+mn-cs"/>
      </a:defRPr>
    </a:lvl4pPr>
    <a:lvl5pPr marL="1828800" algn="l" defTabSz="914400" rtl="0" eaLnBrk="1" latinLnBrk="0" hangingPunct="1">
      <a:defRPr sz="1200"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96642B7-71B7-4C3E-9855-0D0DE388A05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96642B7-71B7-4C3E-9855-0D0DE388A05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57C86F7A-4C13-4512-9546-7A2E13DD49E4}"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46D5BE2B-728A-4539-B86A-F2CEE53DE51F}"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C852424-72F4-440E-8E03-587598E5B119}"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07DF9EC1-C088-4DAC-AB69-D10F40584BD3}"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5F9EF9C9-4C84-4072-AFAA-D241A8D58A51}"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E90597D9-2D04-4C83-915B-79D3B5D496F9}"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928C279-DE8B-468B-BC28-587297351CC5}"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5D58769B-FD91-4354-84DF-C542D236D279}"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49"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fld id="{E649DB7B-3909-433D-9621-020AC3631DB6}"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CC02487E-DA75-40AD-AFB9-B7E667800914}"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357891DE-9EFB-436C-8098-DA346D61F734}"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C9019AB3-A56A-40DC-B315-4C9AF1D9AEF0}"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6"/>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9"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1"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2588A4FD-48AA-4EB3-ADAB-90805DF574A9}"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0219823B-989B-4FE0-A31C-A45838B716C6}"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BCC83F5B-15CF-41AD-AAF7-C365C83FF08D}"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687C2566-FD93-41C5-8007-9C6D9D8DF86C}"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7F8473D-2D84-413D-97BD-015ADE628A5A}"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9D55DC8D-C4F0-4F0D-B826-92573808DA56}"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FCFA7D9F-B4F6-4B7D-8D30-9FDE43AA2DD2}"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CCB07F97-2FC2-4714-850C-6700199D6194}"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6"/>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5DAE2CA6-8D79-400E-AD1E-56E3E0DA2BAA}"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84D9D1E1-5454-45C3-93DA-86C3DA9ECB48}"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dirty="0"/>
              <a:t>单击此处编辑母版标题样式</a:t>
            </a:r>
            <a:endParaRPr lang="zh-CN" altLang="en-US" dirty="0"/>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等线" panose="02010600030101010101" pitchFamily="2" charset="-122"/>
                <a:ea typeface="等线" panose="02010600030101010101" pitchFamily="2" charset="-122"/>
              </a:defRPr>
            </a:lvl1pPr>
          </a:lstStyle>
          <a:p>
            <a:pPr>
              <a:defRPr/>
            </a:pPr>
            <a:fld id="{583BA994-DBC0-4389-9AC3-50B67B3923E1}" type="datetimeFigureOut">
              <a:rPr lang="zh-CN" altLang="en-US" smtClean="0"/>
            </a:fld>
            <a:endParaRPr lang="zh-CN" altLang="en-US" dirty="0"/>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等线" panose="02010600030101010101" pitchFamily="2" charset="-122"/>
                <a:ea typeface="等线" panose="02010600030101010101" pitchFamily="2" charset="-122"/>
              </a:defRPr>
            </a:lvl1pPr>
          </a:lstStyle>
          <a:p>
            <a:pPr>
              <a:defRPr/>
            </a:pPr>
            <a:endParaRPr lang="zh-CN" altLang="en-US" dirty="0"/>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等线" panose="02010600030101010101" pitchFamily="2" charset="-122"/>
                <a:ea typeface="等线" panose="02010600030101010101" pitchFamily="2" charset="-122"/>
              </a:defRPr>
            </a:lvl1pPr>
          </a:lstStyle>
          <a:p>
            <a:fld id="{DA430D88-0AE5-4EDA-BDD3-1B97B5FCD56A}"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等线" panose="02010600030101010101" pitchFamily="2" charset="-122"/>
          <a:ea typeface="等线" panose="02010600030101010101" pitchFamily="2" charset="-122"/>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90204" pitchFamily="34" charset="0"/>
        <a:buChar char="•"/>
        <a:defRPr sz="2800" kern="1200">
          <a:solidFill>
            <a:schemeClr val="tx1"/>
          </a:solidFill>
          <a:latin typeface="等线" panose="02010600030101010101" pitchFamily="2" charset="-122"/>
          <a:ea typeface="等线" panose="02010600030101010101" pitchFamily="2" charset="-122"/>
          <a:cs typeface="+mn-cs"/>
        </a:defRPr>
      </a:lvl1pPr>
      <a:lvl2pPr marL="685800" indent="-228600" algn="l" rtl="0" eaLnBrk="0" fontAlgn="base" hangingPunct="0">
        <a:lnSpc>
          <a:spcPct val="90000"/>
        </a:lnSpc>
        <a:spcBef>
          <a:spcPts val="500"/>
        </a:spcBef>
        <a:spcAft>
          <a:spcPct val="0"/>
        </a:spcAft>
        <a:buFont typeface="Arial" panose="020B0604020202090204" pitchFamily="34" charset="0"/>
        <a:buChar char="•"/>
        <a:defRPr sz="2400" kern="1200">
          <a:solidFill>
            <a:schemeClr val="tx1"/>
          </a:solidFill>
          <a:latin typeface="等线" panose="02010600030101010101" pitchFamily="2" charset="-122"/>
          <a:ea typeface="等线" panose="02010600030101010101" pitchFamily="2" charset="-122"/>
          <a:cs typeface="+mn-cs"/>
        </a:defRPr>
      </a:lvl2pPr>
      <a:lvl3pPr marL="1143000" indent="-228600" algn="l" rtl="0" eaLnBrk="0" fontAlgn="base" hangingPunct="0">
        <a:lnSpc>
          <a:spcPct val="90000"/>
        </a:lnSpc>
        <a:spcBef>
          <a:spcPts val="500"/>
        </a:spcBef>
        <a:spcAft>
          <a:spcPct val="0"/>
        </a:spcAft>
        <a:buFont typeface="Arial" panose="020B0604020202090204" pitchFamily="34" charset="0"/>
        <a:buChar char="•"/>
        <a:defRPr sz="2000" kern="1200">
          <a:solidFill>
            <a:schemeClr val="tx1"/>
          </a:solidFill>
          <a:latin typeface="等线" panose="02010600030101010101" pitchFamily="2" charset="-122"/>
          <a:ea typeface="等线" panose="02010600030101010101" pitchFamily="2" charset="-122"/>
          <a:cs typeface="+mn-cs"/>
        </a:defRPr>
      </a:lvl3pPr>
      <a:lvl4pPr marL="1600200" indent="-228600" algn="l" rtl="0" eaLnBrk="0" fontAlgn="base" hangingPunct="0">
        <a:lnSpc>
          <a:spcPct val="90000"/>
        </a:lnSpc>
        <a:spcBef>
          <a:spcPts val="500"/>
        </a:spcBef>
        <a:spcAft>
          <a:spcPct val="0"/>
        </a:spcAft>
        <a:buFont typeface="Arial" panose="020B0604020202090204" pitchFamily="34" charset="0"/>
        <a:buChar char="•"/>
        <a:defRPr kern="1200">
          <a:solidFill>
            <a:schemeClr val="tx1"/>
          </a:solidFill>
          <a:latin typeface="等线" panose="02010600030101010101" pitchFamily="2" charset="-122"/>
          <a:ea typeface="等线" panose="02010600030101010101" pitchFamily="2" charset="-122"/>
          <a:cs typeface="+mn-cs"/>
        </a:defRPr>
      </a:lvl4pPr>
      <a:lvl5pPr marL="2057400" indent="-228600" algn="l" rtl="0" eaLnBrk="0" fontAlgn="base" hangingPunct="0">
        <a:lnSpc>
          <a:spcPct val="90000"/>
        </a:lnSpc>
        <a:spcBef>
          <a:spcPts val="500"/>
        </a:spcBef>
        <a:spcAft>
          <a:spcPct val="0"/>
        </a:spcAft>
        <a:buFont typeface="Arial" panose="020B0604020202090204" pitchFamily="34" charset="0"/>
        <a:buChar char="•"/>
        <a:defRPr kern="1200">
          <a:solidFill>
            <a:schemeClr val="tx1"/>
          </a:solidFill>
          <a:latin typeface="等线" panose="02010600030101010101" pitchFamily="2" charset="-122"/>
          <a:ea typeface="等线"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emf"/><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emf"/></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9.png"/><Relationship Id="rId1"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1.png"/><Relationship Id="rId1"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992314" y="2528889"/>
            <a:ext cx="8170863" cy="769441"/>
          </a:xfrm>
          <a:prstGeom prst="rect">
            <a:avLst/>
          </a:prstGeom>
          <a:noFill/>
        </p:spPr>
        <p:txBody>
          <a:bodyPr>
            <a:spAutoFit/>
          </a:bodyPr>
          <a:lstStyle/>
          <a:p>
            <a:pPr algn="ctr" eaLnBrk="1" fontAlgn="auto" hangingPunct="1">
              <a:spcBef>
                <a:spcPts val="0"/>
              </a:spcBef>
              <a:spcAft>
                <a:spcPts val="0"/>
              </a:spcAft>
              <a:defRPr/>
            </a:pPr>
            <a:r>
              <a:rPr lang="zh-CN" altLang="en-US" sz="4400" b="1" spc="300" dirty="0">
                <a:solidFill>
                  <a:srgbClr val="044875"/>
                </a:solidFill>
                <a:latin typeface="微软雅黑" panose="020B0503020204020204" pitchFamily="34" charset="-122"/>
                <a:ea typeface="微软雅黑" panose="020B0503020204020204" pitchFamily="34" charset="-122"/>
              </a:rPr>
              <a:t>科研实习项目成果汇报</a:t>
            </a:r>
            <a:endParaRPr lang="zh-CN" altLang="en-US" sz="4400" b="1" spc="300" dirty="0">
              <a:solidFill>
                <a:srgbClr val="044875"/>
              </a:solidFill>
              <a:latin typeface="微软雅黑" panose="020B0503020204020204" pitchFamily="34" charset="-122"/>
              <a:ea typeface="微软雅黑" panose="020B0503020204020204" pitchFamily="34" charset="-122"/>
            </a:endParaRPr>
          </a:p>
        </p:txBody>
      </p:sp>
      <p:grpSp>
        <p:nvGrpSpPr>
          <p:cNvPr id="59" name="组合 58"/>
          <p:cNvGrpSpPr/>
          <p:nvPr/>
        </p:nvGrpSpPr>
        <p:grpSpPr bwMode="auto">
          <a:xfrm>
            <a:off x="4154488" y="3452813"/>
            <a:ext cx="3846512" cy="361950"/>
            <a:chOff x="4154888" y="3453573"/>
            <a:chExt cx="3846874" cy="361046"/>
          </a:xfrm>
        </p:grpSpPr>
        <p:cxnSp>
          <p:nvCxnSpPr>
            <p:cNvPr id="21" name="直接连接符 20"/>
            <p:cNvCxnSpPr/>
            <p:nvPr/>
          </p:nvCxnSpPr>
          <p:spPr>
            <a:xfrm>
              <a:off x="4154888" y="3453573"/>
              <a:ext cx="3846874"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sp>
          <p:nvSpPr>
            <p:cNvPr id="28" name="等腰三角形 27"/>
            <p:cNvSpPr/>
            <p:nvPr/>
          </p:nvSpPr>
          <p:spPr>
            <a:xfrm flipV="1">
              <a:off x="5872725" y="3459907"/>
              <a:ext cx="411201" cy="354712"/>
            </a:xfrm>
            <a:prstGeom prst="triangle">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grpSp>
      <p:sp>
        <p:nvSpPr>
          <p:cNvPr id="22" name="文本框 21"/>
          <p:cNvSpPr txBox="1">
            <a:spLocks noChangeArrowheads="1"/>
          </p:cNvSpPr>
          <p:nvPr/>
        </p:nvSpPr>
        <p:spPr bwMode="auto">
          <a:xfrm>
            <a:off x="1086207" y="3970704"/>
            <a:ext cx="2967037"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itchFamily="2" charset="-122"/>
              </a:defRPr>
            </a:lvl1pPr>
            <a:lvl2pPr marL="742950" indent="-285750">
              <a:defRPr sz="2400">
                <a:solidFill>
                  <a:schemeClr val="tx1"/>
                </a:solidFill>
                <a:latin typeface="Calibri" panose="020F0502020204030204" pitchFamily="34" charset="0"/>
                <a:ea typeface="宋体" pitchFamily="2" charset="-122"/>
              </a:defRPr>
            </a:lvl2pPr>
            <a:lvl3pPr>
              <a:defRPr sz="2000">
                <a:solidFill>
                  <a:schemeClr val="tx1"/>
                </a:solidFill>
                <a:latin typeface="Calibri" panose="020F0502020204030204" pitchFamily="34" charset="0"/>
                <a:ea typeface="宋体" pitchFamily="2" charset="-122"/>
              </a:defRPr>
            </a:lvl3pPr>
            <a:lvl4pPr>
              <a:defRPr>
                <a:solidFill>
                  <a:schemeClr val="tx1"/>
                </a:solidFill>
                <a:latin typeface="Calibri" panose="020F0502020204030204" pitchFamily="34" charset="0"/>
                <a:ea typeface="宋体" pitchFamily="2" charset="-122"/>
              </a:defRPr>
            </a:lvl4pPr>
            <a:lvl5pPr>
              <a:defRPr>
                <a:solidFill>
                  <a:schemeClr val="tx1"/>
                </a:solidFill>
                <a:latin typeface="Calibri" panose="020F0502020204030204" pitchFamily="34" charset="0"/>
                <a:ea typeface="宋体" pitchFamily="2" charset="-122"/>
              </a:defRPr>
            </a:lvl5pPr>
            <a:lvl6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6pPr>
            <a:lvl7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7pPr>
            <a:lvl8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8pPr>
            <a:lvl9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9pPr>
          </a:lstStyle>
          <a:p>
            <a:pPr algn="ctr" eaLnBrk="1" hangingPunct="1"/>
            <a:r>
              <a:rPr lang="zh-CN" altLang="en-US" sz="2000" dirty="0">
                <a:solidFill>
                  <a:srgbClr val="044875"/>
                </a:solidFill>
                <a:latin typeface="微软雅黑" panose="020B0503020204020204" pitchFamily="34" charset="-122"/>
                <a:ea typeface="微软雅黑" panose="020B0503020204020204" pitchFamily="34" charset="-122"/>
              </a:rPr>
              <a:t>答辩人：</a:t>
            </a:r>
            <a:r>
              <a:rPr lang="en-US" altLang="zh-CN" sz="2000" dirty="0">
                <a:solidFill>
                  <a:srgbClr val="044875"/>
                </a:solidFill>
                <a:latin typeface="微软雅黑" panose="020B0503020204020204" pitchFamily="34" charset="-122"/>
                <a:ea typeface="微软雅黑" panose="020B0503020204020204" pitchFamily="34" charset="-122"/>
              </a:rPr>
              <a:t>##</a:t>
            </a:r>
            <a:endParaRPr lang="en-US" altLang="zh-CN" sz="2000" dirty="0">
              <a:solidFill>
                <a:srgbClr val="044875"/>
              </a:solidFill>
              <a:latin typeface="微软雅黑" panose="020B0503020204020204" pitchFamily="34" charset="-122"/>
              <a:ea typeface="微软雅黑" panose="020B0503020204020204" pitchFamily="34" charset="-122"/>
            </a:endParaRPr>
          </a:p>
        </p:txBody>
      </p:sp>
      <p:sp>
        <p:nvSpPr>
          <p:cNvPr id="27" name="文本框 26"/>
          <p:cNvSpPr txBox="1">
            <a:spLocks noChangeArrowheads="1"/>
          </p:cNvSpPr>
          <p:nvPr/>
        </p:nvSpPr>
        <p:spPr bwMode="auto">
          <a:xfrm>
            <a:off x="8154634" y="3970704"/>
            <a:ext cx="23098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itchFamily="2" charset="-122"/>
              </a:defRPr>
            </a:lvl1pPr>
            <a:lvl2pPr marL="742950" indent="-285750">
              <a:defRPr sz="2400">
                <a:solidFill>
                  <a:schemeClr val="tx1"/>
                </a:solidFill>
                <a:latin typeface="Calibri" panose="020F0502020204030204" pitchFamily="34" charset="0"/>
                <a:ea typeface="宋体" pitchFamily="2" charset="-122"/>
              </a:defRPr>
            </a:lvl2pPr>
            <a:lvl3pPr>
              <a:defRPr sz="2000">
                <a:solidFill>
                  <a:schemeClr val="tx1"/>
                </a:solidFill>
                <a:latin typeface="Calibri" panose="020F0502020204030204" pitchFamily="34" charset="0"/>
                <a:ea typeface="宋体" pitchFamily="2" charset="-122"/>
              </a:defRPr>
            </a:lvl3pPr>
            <a:lvl4pPr>
              <a:defRPr>
                <a:solidFill>
                  <a:schemeClr val="tx1"/>
                </a:solidFill>
                <a:latin typeface="Calibri" panose="020F0502020204030204" pitchFamily="34" charset="0"/>
                <a:ea typeface="宋体" pitchFamily="2" charset="-122"/>
              </a:defRPr>
            </a:lvl4pPr>
            <a:lvl5pPr>
              <a:defRPr>
                <a:solidFill>
                  <a:schemeClr val="tx1"/>
                </a:solidFill>
                <a:latin typeface="Calibri" panose="020F0502020204030204" pitchFamily="34" charset="0"/>
                <a:ea typeface="宋体" pitchFamily="2" charset="-122"/>
              </a:defRPr>
            </a:lvl5pPr>
            <a:lvl6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6pPr>
            <a:lvl7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7pPr>
            <a:lvl8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8pPr>
            <a:lvl9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9pPr>
          </a:lstStyle>
          <a:p>
            <a:pPr algn="ctr" eaLnBrk="1" hangingPunct="1"/>
            <a:r>
              <a:rPr lang="zh-CN" altLang="en-US" sz="2000" dirty="0">
                <a:solidFill>
                  <a:srgbClr val="044875"/>
                </a:solidFill>
                <a:latin typeface="微软雅黑" panose="020B0503020204020204" pitchFamily="34" charset="-122"/>
                <a:ea typeface="微软雅黑" panose="020B0503020204020204" pitchFamily="34" charset="-122"/>
              </a:rPr>
              <a:t>时间：</a:t>
            </a:r>
            <a:r>
              <a:rPr lang="en-US" altLang="zh-CN" sz="2000" dirty="0">
                <a:solidFill>
                  <a:srgbClr val="044875"/>
                </a:solidFill>
                <a:latin typeface="微软雅黑" panose="020B0503020204020204" pitchFamily="34" charset="-122"/>
                <a:ea typeface="微软雅黑" panose="020B0503020204020204" pitchFamily="34" charset="-122"/>
              </a:rPr>
              <a:t>2019.8.5</a:t>
            </a:r>
            <a:endParaRPr lang="zh-CN" altLang="en-US" sz="2000" dirty="0">
              <a:solidFill>
                <a:srgbClr val="044875"/>
              </a:solidFill>
              <a:latin typeface="微软雅黑" panose="020B0503020204020204" pitchFamily="34" charset="-122"/>
              <a:ea typeface="微软雅黑" panose="020B0503020204020204" pitchFamily="34" charset="-122"/>
            </a:endParaRPr>
          </a:p>
        </p:txBody>
      </p:sp>
      <p:sp>
        <p:nvSpPr>
          <p:cNvPr id="29" name="文本框 28"/>
          <p:cNvSpPr txBox="1">
            <a:spLocks noChangeArrowheads="1"/>
          </p:cNvSpPr>
          <p:nvPr/>
        </p:nvSpPr>
        <p:spPr bwMode="auto">
          <a:xfrm>
            <a:off x="4437501" y="3969331"/>
            <a:ext cx="30246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anose="020F0502020204030204" pitchFamily="34" charset="0"/>
                <a:ea typeface="宋体" pitchFamily="2" charset="-122"/>
              </a:defRPr>
            </a:lvl1pPr>
            <a:lvl2pPr marL="742950" indent="-285750">
              <a:defRPr sz="2400">
                <a:solidFill>
                  <a:schemeClr val="tx1"/>
                </a:solidFill>
                <a:latin typeface="Calibri" panose="020F0502020204030204" pitchFamily="34" charset="0"/>
                <a:ea typeface="宋体" pitchFamily="2" charset="-122"/>
              </a:defRPr>
            </a:lvl2pPr>
            <a:lvl3pPr>
              <a:defRPr sz="2000">
                <a:solidFill>
                  <a:schemeClr val="tx1"/>
                </a:solidFill>
                <a:latin typeface="Calibri" panose="020F0502020204030204" pitchFamily="34" charset="0"/>
                <a:ea typeface="宋体" pitchFamily="2" charset="-122"/>
              </a:defRPr>
            </a:lvl3pPr>
            <a:lvl4pPr>
              <a:defRPr>
                <a:solidFill>
                  <a:schemeClr val="tx1"/>
                </a:solidFill>
                <a:latin typeface="Calibri" panose="020F0502020204030204" pitchFamily="34" charset="0"/>
                <a:ea typeface="宋体" pitchFamily="2" charset="-122"/>
              </a:defRPr>
            </a:lvl4pPr>
            <a:lvl5pPr>
              <a:defRPr>
                <a:solidFill>
                  <a:schemeClr val="tx1"/>
                </a:solidFill>
                <a:latin typeface="Calibri" panose="020F0502020204030204" pitchFamily="34" charset="0"/>
                <a:ea typeface="宋体" pitchFamily="2" charset="-122"/>
              </a:defRPr>
            </a:lvl5pPr>
            <a:lvl6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6pPr>
            <a:lvl7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7pPr>
            <a:lvl8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8pPr>
            <a:lvl9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9pPr>
          </a:lstStyle>
          <a:p>
            <a:pPr algn="ctr" eaLnBrk="1" hangingPunct="1"/>
            <a:r>
              <a:rPr lang="zh-CN" altLang="en-US" sz="2000" dirty="0">
                <a:solidFill>
                  <a:srgbClr val="044875"/>
                </a:solidFill>
                <a:latin typeface="微软雅黑" panose="020B0503020204020204" pitchFamily="34" charset="-122"/>
                <a:ea typeface="微软雅黑" panose="020B0503020204020204" pitchFamily="34" charset="-122"/>
              </a:rPr>
              <a:t>专业：计算机科学与技术</a:t>
            </a:r>
            <a:endParaRPr lang="zh-CN" altLang="en-US" sz="2000" dirty="0">
              <a:solidFill>
                <a:srgbClr val="044875"/>
              </a:solidFill>
              <a:latin typeface="微软雅黑" panose="020B0503020204020204" pitchFamily="34" charset="-122"/>
              <a:ea typeface="微软雅黑" panose="020B0503020204020204" pitchFamily="34" charset="-122"/>
            </a:endParaRPr>
          </a:p>
        </p:txBody>
      </p:sp>
      <p:sp>
        <p:nvSpPr>
          <p:cNvPr id="9" name="矩形 8"/>
          <p:cNvSpPr/>
          <p:nvPr/>
        </p:nvSpPr>
        <p:spPr>
          <a:xfrm>
            <a:off x="1600201" y="2257425"/>
            <a:ext cx="8956675" cy="2382838"/>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grpSp>
        <p:nvGrpSpPr>
          <p:cNvPr id="43" name="组合 42"/>
          <p:cNvGrpSpPr/>
          <p:nvPr/>
        </p:nvGrpSpPr>
        <p:grpSpPr bwMode="auto">
          <a:xfrm>
            <a:off x="10290177" y="4325938"/>
            <a:ext cx="1109663" cy="1130300"/>
            <a:chOff x="2666985" y="682103"/>
            <a:chExt cx="1109138" cy="1131217"/>
          </a:xfrm>
        </p:grpSpPr>
        <p:sp>
          <p:nvSpPr>
            <p:cNvPr id="40" name="矩形 39"/>
            <p:cNvSpPr/>
            <p:nvPr/>
          </p:nvSpPr>
          <p:spPr>
            <a:xfrm>
              <a:off x="2841527" y="858458"/>
              <a:ext cx="769574" cy="76897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41" name="矩形 40"/>
            <p:cNvSpPr/>
            <p:nvPr/>
          </p:nvSpPr>
          <p:spPr>
            <a:xfrm>
              <a:off x="2666985" y="682103"/>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42" name="矩形 41"/>
            <p:cNvSpPr/>
            <p:nvPr/>
          </p:nvSpPr>
          <p:spPr>
            <a:xfrm>
              <a:off x="3217587" y="1254067"/>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grpSp>
      <p:grpSp>
        <p:nvGrpSpPr>
          <p:cNvPr id="44" name="组合 43"/>
          <p:cNvGrpSpPr/>
          <p:nvPr/>
        </p:nvGrpSpPr>
        <p:grpSpPr bwMode="auto">
          <a:xfrm>
            <a:off x="792163" y="1462090"/>
            <a:ext cx="1109663" cy="1131887"/>
            <a:chOff x="2666985" y="682103"/>
            <a:chExt cx="1109138" cy="1131217"/>
          </a:xfrm>
        </p:grpSpPr>
        <p:sp>
          <p:nvSpPr>
            <p:cNvPr id="45" name="矩形 44"/>
            <p:cNvSpPr/>
            <p:nvPr/>
          </p:nvSpPr>
          <p:spPr>
            <a:xfrm>
              <a:off x="2841528" y="858211"/>
              <a:ext cx="769573" cy="76948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46" name="矩形 45"/>
            <p:cNvSpPr/>
            <p:nvPr/>
          </p:nvSpPr>
          <p:spPr>
            <a:xfrm>
              <a:off x="2666985" y="682103"/>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47" name="矩形 46"/>
            <p:cNvSpPr/>
            <p:nvPr/>
          </p:nvSpPr>
          <p:spPr>
            <a:xfrm>
              <a:off x="3217587" y="1254851"/>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grpSp>
      <p:sp>
        <p:nvSpPr>
          <p:cNvPr id="49" name="矩形 48"/>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53" name="矩形 5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54" name="矩形 53"/>
          <p:cNvSpPr/>
          <p:nvPr/>
        </p:nvSpPr>
        <p:spPr>
          <a:xfrm>
            <a:off x="-1" y="6523038"/>
            <a:ext cx="1156652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10" name="文本框 9"/>
          <p:cNvSpPr txBox="1"/>
          <p:nvPr/>
        </p:nvSpPr>
        <p:spPr>
          <a:xfrm>
            <a:off x="3094724" y="1908154"/>
            <a:ext cx="5967203" cy="584775"/>
          </a:xfrm>
          <a:prstGeom prst="rect">
            <a:avLst/>
          </a:prstGeom>
          <a:blipFill dpi="0" rotWithShape="1">
            <a:blip r:embed="rId1"/>
            <a:srcRect/>
            <a:stretch>
              <a:fillRect t="-45000"/>
            </a:stretch>
          </a:blipFill>
        </p:spPr>
        <p:txBody>
          <a:bodyPr>
            <a:spAutoFit/>
          </a:bodyPr>
          <a:lstStyle/>
          <a:p>
            <a:pPr algn="ctr" eaLnBrk="1" fontAlgn="auto" hangingPunct="1">
              <a:spcBef>
                <a:spcPts val="0"/>
              </a:spcBef>
              <a:spcAft>
                <a:spcPts val="0"/>
              </a:spcAft>
              <a:defRPr/>
            </a:pPr>
            <a:r>
              <a:rPr lang="zh-CN" altLang="en-US" sz="3200" dirty="0">
                <a:solidFill>
                  <a:srgbClr val="044875"/>
                </a:solidFill>
                <a:latin typeface="等线" panose="02010600030101010101" pitchFamily="2" charset="-122"/>
                <a:ea typeface="等线" panose="02010600030101010101" pitchFamily="2" charset="-122"/>
              </a:rPr>
              <a:t>聊天机器人</a:t>
            </a:r>
            <a:endParaRPr lang="zh-CN" altLang="en-US" sz="3200" dirty="0">
              <a:solidFill>
                <a:srgbClr val="044875"/>
              </a:solidFill>
              <a:latin typeface="等线" panose="02010600030101010101" pitchFamily="2" charset="-122"/>
              <a:ea typeface="等线" panose="02010600030101010101" pitchFamily="2"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right)">
                                      <p:cBhvr>
                                        <p:cTn id="7" dur="500"/>
                                        <p:tgtEl>
                                          <p:spTgt spid="4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wipe(left)">
                                      <p:cBhvr>
                                        <p:cTn id="10" dur="500"/>
                                        <p:tgtEl>
                                          <p:spTgt spid="54"/>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wipe(right)">
                                      <p:cBhvr>
                                        <p:cTn id="13" dur="500"/>
                                        <p:tgtEl>
                                          <p:spTgt spid="53"/>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heel(1)">
                                      <p:cBhvr>
                                        <p:cTn id="18" dur="20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44"/>
                                        </p:tgtEl>
                                        <p:attrNameLst>
                                          <p:attrName>style.visibility</p:attrName>
                                        </p:attrNameLst>
                                      </p:cBhvr>
                                      <p:to>
                                        <p:strVal val="visible"/>
                                      </p:to>
                                    </p:set>
                                    <p:anim calcmode="lin" valueType="num">
                                      <p:cBhvr>
                                        <p:cTn id="23" dur="500" fill="hold"/>
                                        <p:tgtEl>
                                          <p:spTgt spid="44"/>
                                        </p:tgtEl>
                                        <p:attrNameLst>
                                          <p:attrName>ppt_w</p:attrName>
                                        </p:attrNameLst>
                                      </p:cBhvr>
                                      <p:tavLst>
                                        <p:tav tm="0">
                                          <p:val>
                                            <p:fltVal val="0"/>
                                          </p:val>
                                        </p:tav>
                                        <p:tav tm="100000">
                                          <p:val>
                                            <p:strVal val="#ppt_w"/>
                                          </p:val>
                                        </p:tav>
                                      </p:tavLst>
                                    </p:anim>
                                    <p:anim calcmode="lin" valueType="num">
                                      <p:cBhvr>
                                        <p:cTn id="24" dur="500" fill="hold"/>
                                        <p:tgtEl>
                                          <p:spTgt spid="44"/>
                                        </p:tgtEl>
                                        <p:attrNameLst>
                                          <p:attrName>ppt_h</p:attrName>
                                        </p:attrNameLst>
                                      </p:cBhvr>
                                      <p:tavLst>
                                        <p:tav tm="0">
                                          <p:val>
                                            <p:fltVal val="0"/>
                                          </p:val>
                                        </p:tav>
                                        <p:tav tm="100000">
                                          <p:val>
                                            <p:strVal val="#ppt_h"/>
                                          </p:val>
                                        </p:tav>
                                      </p:tavLst>
                                    </p:anim>
                                    <p:animEffect transition="in" filter="fade">
                                      <p:cBhvr>
                                        <p:cTn id="25" dur="500"/>
                                        <p:tgtEl>
                                          <p:spTgt spid="44"/>
                                        </p:tgtEl>
                                      </p:cBhvr>
                                    </p:animEffect>
                                  </p:childTnLst>
                                </p:cTn>
                              </p:par>
                              <p:par>
                                <p:cTn id="26" presetID="53" presetClass="entr" presetSubtype="16" fill="hold" nodeType="withEffect">
                                  <p:stCondLst>
                                    <p:cond delay="0"/>
                                  </p:stCondLst>
                                  <p:childTnLst>
                                    <p:set>
                                      <p:cBhvr>
                                        <p:cTn id="27" dur="1" fill="hold">
                                          <p:stCondLst>
                                            <p:cond delay="0"/>
                                          </p:stCondLst>
                                        </p:cTn>
                                        <p:tgtEl>
                                          <p:spTgt spid="43"/>
                                        </p:tgtEl>
                                        <p:attrNameLst>
                                          <p:attrName>style.visibility</p:attrName>
                                        </p:attrNameLst>
                                      </p:cBhvr>
                                      <p:to>
                                        <p:strVal val="visible"/>
                                      </p:to>
                                    </p:set>
                                    <p:anim calcmode="lin" valueType="num">
                                      <p:cBhvr>
                                        <p:cTn id="28" dur="500" fill="hold"/>
                                        <p:tgtEl>
                                          <p:spTgt spid="43"/>
                                        </p:tgtEl>
                                        <p:attrNameLst>
                                          <p:attrName>ppt_w</p:attrName>
                                        </p:attrNameLst>
                                      </p:cBhvr>
                                      <p:tavLst>
                                        <p:tav tm="0">
                                          <p:val>
                                            <p:fltVal val="0"/>
                                          </p:val>
                                        </p:tav>
                                        <p:tav tm="100000">
                                          <p:val>
                                            <p:strVal val="#ppt_w"/>
                                          </p:val>
                                        </p:tav>
                                      </p:tavLst>
                                    </p:anim>
                                    <p:anim calcmode="lin" valueType="num">
                                      <p:cBhvr>
                                        <p:cTn id="29" dur="500" fill="hold"/>
                                        <p:tgtEl>
                                          <p:spTgt spid="43"/>
                                        </p:tgtEl>
                                        <p:attrNameLst>
                                          <p:attrName>ppt_h</p:attrName>
                                        </p:attrNameLst>
                                      </p:cBhvr>
                                      <p:tavLst>
                                        <p:tav tm="0">
                                          <p:val>
                                            <p:fltVal val="0"/>
                                          </p:val>
                                        </p:tav>
                                        <p:tav tm="100000">
                                          <p:val>
                                            <p:strVal val="#ppt_h"/>
                                          </p:val>
                                        </p:tav>
                                      </p:tavLst>
                                    </p:anim>
                                    <p:animEffect transition="in" filter="fade">
                                      <p:cBhvr>
                                        <p:cTn id="30" dur="500"/>
                                        <p:tgtEl>
                                          <p:spTgt spid="4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down)">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iterate type="lt">
                                    <p:tmPct val="10000"/>
                                  </p:iterate>
                                  <p:childTnLst>
                                    <p:set>
                                      <p:cBhvr>
                                        <p:cTn id="39" dur="1" fill="hold">
                                          <p:stCondLst>
                                            <p:cond delay="0"/>
                                          </p:stCondLst>
                                        </p:cTn>
                                        <p:tgtEl>
                                          <p:spTgt spid="19"/>
                                        </p:tgtEl>
                                        <p:attrNameLst>
                                          <p:attrName>style.visibility</p:attrName>
                                        </p:attrNameLst>
                                      </p:cBhvr>
                                      <p:to>
                                        <p:strVal val="visible"/>
                                      </p:to>
                                    </p:set>
                                    <p:anim calcmode="lin" valueType="num">
                                      <p:cBhvr>
                                        <p:cTn id="40" dur="500" fill="hold"/>
                                        <p:tgtEl>
                                          <p:spTgt spid="19"/>
                                        </p:tgtEl>
                                        <p:attrNameLst>
                                          <p:attrName>ppt_w</p:attrName>
                                        </p:attrNameLst>
                                      </p:cBhvr>
                                      <p:tavLst>
                                        <p:tav tm="0">
                                          <p:val>
                                            <p:fltVal val="0"/>
                                          </p:val>
                                        </p:tav>
                                        <p:tav tm="100000">
                                          <p:val>
                                            <p:strVal val="#ppt_w"/>
                                          </p:val>
                                        </p:tav>
                                      </p:tavLst>
                                    </p:anim>
                                    <p:anim calcmode="lin" valueType="num">
                                      <p:cBhvr>
                                        <p:cTn id="41" dur="500" fill="hold"/>
                                        <p:tgtEl>
                                          <p:spTgt spid="19"/>
                                        </p:tgtEl>
                                        <p:attrNameLst>
                                          <p:attrName>ppt_h</p:attrName>
                                        </p:attrNameLst>
                                      </p:cBhvr>
                                      <p:tavLst>
                                        <p:tav tm="0">
                                          <p:val>
                                            <p:fltVal val="0"/>
                                          </p:val>
                                        </p:tav>
                                        <p:tav tm="100000">
                                          <p:val>
                                            <p:strVal val="#ppt_h"/>
                                          </p:val>
                                        </p:tav>
                                      </p:tavLst>
                                    </p:anim>
                                    <p:animEffect transition="in" filter="fade">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59"/>
                                        </p:tgtEl>
                                        <p:attrNameLst>
                                          <p:attrName>style.visibility</p:attrName>
                                        </p:attrNameLst>
                                      </p:cBhvr>
                                      <p:to>
                                        <p:strVal val="visible"/>
                                      </p:to>
                                    </p:set>
                                    <p:animEffect transition="in" filter="wipe(up)">
                                      <p:cBhvr>
                                        <p:cTn id="47" dur="500"/>
                                        <p:tgtEl>
                                          <p:spTgt spid="5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wipe(down)">
                                      <p:cBhvr>
                                        <p:cTn id="52" dur="500"/>
                                        <p:tgtEl>
                                          <p:spTgt spid="22"/>
                                        </p:tgtEl>
                                      </p:cBhvr>
                                    </p:animEffect>
                                  </p:childTnLst>
                                </p:cTn>
                              </p:par>
                              <p:par>
                                <p:cTn id="53" presetID="22" presetClass="entr" presetSubtype="4" fill="hold" grpId="0" nodeType="withEffect">
                                  <p:stCondLst>
                                    <p:cond delay="500"/>
                                  </p:stCondLst>
                                  <p:childTnLst>
                                    <p:set>
                                      <p:cBhvr>
                                        <p:cTn id="54" dur="1" fill="hold">
                                          <p:stCondLst>
                                            <p:cond delay="0"/>
                                          </p:stCondLst>
                                        </p:cTn>
                                        <p:tgtEl>
                                          <p:spTgt spid="29"/>
                                        </p:tgtEl>
                                        <p:attrNameLst>
                                          <p:attrName>style.visibility</p:attrName>
                                        </p:attrNameLst>
                                      </p:cBhvr>
                                      <p:to>
                                        <p:strVal val="visible"/>
                                      </p:to>
                                    </p:set>
                                    <p:animEffect transition="in" filter="wipe(down)">
                                      <p:cBhvr>
                                        <p:cTn id="55" dur="500"/>
                                        <p:tgtEl>
                                          <p:spTgt spid="29"/>
                                        </p:tgtEl>
                                      </p:cBhvr>
                                    </p:animEffect>
                                  </p:childTnLst>
                                </p:cTn>
                              </p:par>
                              <p:par>
                                <p:cTn id="56" presetID="22" presetClass="entr" presetSubtype="4" fill="hold" grpId="0" nodeType="withEffect">
                                  <p:stCondLst>
                                    <p:cond delay="750"/>
                                  </p:stCondLst>
                                  <p:childTnLst>
                                    <p:set>
                                      <p:cBhvr>
                                        <p:cTn id="57" dur="1" fill="hold">
                                          <p:stCondLst>
                                            <p:cond delay="0"/>
                                          </p:stCondLst>
                                        </p:cTn>
                                        <p:tgtEl>
                                          <p:spTgt spid="27"/>
                                        </p:tgtEl>
                                        <p:attrNameLst>
                                          <p:attrName>style.visibility</p:attrName>
                                        </p:attrNameLst>
                                      </p:cBhvr>
                                      <p:to>
                                        <p:strVal val="visible"/>
                                      </p:to>
                                    </p:set>
                                    <p:animEffect transition="in" filter="wipe(down)">
                                      <p:cBhvr>
                                        <p:cTn id="5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2" grpId="0"/>
      <p:bldP spid="27" grpId="0"/>
      <p:bldP spid="29" grpId="0"/>
      <p:bldP spid="9" grpId="0" animBg="1"/>
      <p:bldP spid="49" grpId="0" animBg="1"/>
      <p:bldP spid="53" grpId="0" animBg="1"/>
      <p:bldP spid="5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3" name="矩形 2"/>
          <p:cNvSpPr/>
          <p:nvPr/>
        </p:nvSpPr>
        <p:spPr>
          <a:xfrm>
            <a:off x="1"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4" name="文本框 3"/>
          <p:cNvSpPr txBox="1">
            <a:spLocks noChangeArrowheads="1"/>
          </p:cNvSpPr>
          <p:nvPr/>
        </p:nvSpPr>
        <p:spPr bwMode="auto">
          <a:xfrm>
            <a:off x="946151"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itchFamily="2" charset="-122"/>
              </a:defRPr>
            </a:lvl1pPr>
            <a:lvl2pPr marL="742950" indent="-285750">
              <a:defRPr sz="2400">
                <a:solidFill>
                  <a:schemeClr val="tx1"/>
                </a:solidFill>
                <a:latin typeface="Calibri" panose="020F0502020204030204" pitchFamily="34" charset="0"/>
                <a:ea typeface="宋体" pitchFamily="2" charset="-122"/>
              </a:defRPr>
            </a:lvl2pPr>
            <a:lvl3pPr>
              <a:defRPr sz="2000">
                <a:solidFill>
                  <a:schemeClr val="tx1"/>
                </a:solidFill>
                <a:latin typeface="Calibri" panose="020F0502020204030204" pitchFamily="34" charset="0"/>
                <a:ea typeface="宋体" pitchFamily="2" charset="-122"/>
              </a:defRPr>
            </a:lvl3pPr>
            <a:lvl4pPr>
              <a:defRPr>
                <a:solidFill>
                  <a:schemeClr val="tx1"/>
                </a:solidFill>
                <a:latin typeface="Calibri" panose="020F0502020204030204" pitchFamily="34" charset="0"/>
                <a:ea typeface="宋体" pitchFamily="2" charset="-122"/>
              </a:defRPr>
            </a:lvl4pPr>
            <a:lvl5pPr>
              <a:defRPr>
                <a:solidFill>
                  <a:schemeClr val="tx1"/>
                </a:solidFill>
                <a:latin typeface="Calibri" panose="020F0502020204030204" pitchFamily="34" charset="0"/>
                <a:ea typeface="宋体" pitchFamily="2" charset="-122"/>
              </a:defRPr>
            </a:lvl5pPr>
            <a:lvl6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6pPr>
            <a:lvl7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7pPr>
            <a:lvl8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8pPr>
            <a:lvl9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9pPr>
          </a:lstStyle>
          <a:p>
            <a:pPr algn="ctr" eaLnBrk="1" hangingPunct="1"/>
            <a:r>
              <a:rPr lang="en-US" altLang="zh-CN" sz="11500" dirty="0">
                <a:solidFill>
                  <a:schemeClr val="bg1"/>
                </a:solidFill>
                <a:latin typeface="Impact" panose="020B0806030902050204" pitchFamily="34" charset="0"/>
                <a:ea typeface="等线" panose="02010600030101010101" pitchFamily="2" charset="-122"/>
              </a:rPr>
              <a:t>3</a:t>
            </a:r>
            <a:endParaRPr lang="zh-CN" altLang="en-US" sz="11500" dirty="0">
              <a:solidFill>
                <a:schemeClr val="bg1"/>
              </a:solidFill>
              <a:latin typeface="Impact" panose="020B0806030902050204" pitchFamily="34" charset="0"/>
              <a:ea typeface="等线" panose="02010600030101010101" pitchFamily="2" charset="-122"/>
            </a:endParaRPr>
          </a:p>
        </p:txBody>
      </p:sp>
      <p:sp>
        <p:nvSpPr>
          <p:cNvPr id="5" name="文本框 4"/>
          <p:cNvSpPr txBox="1">
            <a:spLocks noChangeArrowheads="1"/>
          </p:cNvSpPr>
          <p:nvPr/>
        </p:nvSpPr>
        <p:spPr bwMode="auto">
          <a:xfrm>
            <a:off x="419101"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itchFamily="2" charset="-122"/>
              </a:defRPr>
            </a:lvl1pPr>
            <a:lvl2pPr marL="742950" indent="-285750">
              <a:defRPr sz="2400">
                <a:solidFill>
                  <a:schemeClr val="tx1"/>
                </a:solidFill>
                <a:latin typeface="Calibri" panose="020F0502020204030204" pitchFamily="34" charset="0"/>
                <a:ea typeface="宋体" pitchFamily="2" charset="-122"/>
              </a:defRPr>
            </a:lvl2pPr>
            <a:lvl3pPr>
              <a:defRPr sz="2000">
                <a:solidFill>
                  <a:schemeClr val="tx1"/>
                </a:solidFill>
                <a:latin typeface="Calibri" panose="020F0502020204030204" pitchFamily="34" charset="0"/>
                <a:ea typeface="宋体" pitchFamily="2" charset="-122"/>
              </a:defRPr>
            </a:lvl3pPr>
            <a:lvl4pPr>
              <a:defRPr>
                <a:solidFill>
                  <a:schemeClr val="tx1"/>
                </a:solidFill>
                <a:latin typeface="Calibri" panose="020F0502020204030204" pitchFamily="34" charset="0"/>
                <a:ea typeface="宋体" pitchFamily="2" charset="-122"/>
              </a:defRPr>
            </a:lvl4pPr>
            <a:lvl5pPr>
              <a:defRPr>
                <a:solidFill>
                  <a:schemeClr val="tx1"/>
                </a:solidFill>
                <a:latin typeface="Calibri" panose="020F0502020204030204" pitchFamily="34" charset="0"/>
                <a:ea typeface="宋体" pitchFamily="2" charset="-122"/>
              </a:defRPr>
            </a:lvl5pPr>
            <a:lvl6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6pPr>
            <a:lvl7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7pPr>
            <a:lvl8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8pPr>
            <a:lvl9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9pPr>
          </a:lstStyle>
          <a:p>
            <a:pPr eaLnBrk="1" hangingPunct="1"/>
            <a:r>
              <a:rPr lang="zh-CN" altLang="en-US" sz="3200" b="1">
                <a:solidFill>
                  <a:srgbClr val="044875"/>
                </a:solidFill>
                <a:latin typeface="微软雅黑" panose="020B0503020204020204" pitchFamily="34" charset="-122"/>
                <a:ea typeface="微软雅黑" panose="020B0503020204020204" pitchFamily="34" charset="-122"/>
              </a:rPr>
              <a:t>第</a:t>
            </a:r>
            <a:endParaRPr lang="zh-CN" altLang="en-US" sz="3200" b="1">
              <a:solidFill>
                <a:srgbClr val="044875"/>
              </a:solidFill>
              <a:latin typeface="微软雅黑" panose="020B0503020204020204" pitchFamily="34" charset="-122"/>
              <a:ea typeface="微软雅黑" panose="020B0503020204020204" pitchFamily="34" charset="-122"/>
            </a:endParaRP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7" name="文本框 6"/>
          <p:cNvSpPr txBox="1">
            <a:spLocks noChangeArrowheads="1"/>
          </p:cNvSpPr>
          <p:nvPr/>
        </p:nvSpPr>
        <p:spPr bwMode="auto">
          <a:xfrm>
            <a:off x="2525714"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itchFamily="2" charset="-122"/>
              </a:defRPr>
            </a:lvl1pPr>
            <a:lvl2pPr marL="742950" indent="-285750">
              <a:defRPr sz="2400">
                <a:solidFill>
                  <a:schemeClr val="tx1"/>
                </a:solidFill>
                <a:latin typeface="Calibri" panose="020F0502020204030204" pitchFamily="34" charset="0"/>
                <a:ea typeface="宋体" pitchFamily="2" charset="-122"/>
              </a:defRPr>
            </a:lvl2pPr>
            <a:lvl3pPr>
              <a:defRPr sz="2000">
                <a:solidFill>
                  <a:schemeClr val="tx1"/>
                </a:solidFill>
                <a:latin typeface="Calibri" panose="020F0502020204030204" pitchFamily="34" charset="0"/>
                <a:ea typeface="宋体" pitchFamily="2" charset="-122"/>
              </a:defRPr>
            </a:lvl3pPr>
            <a:lvl4pPr>
              <a:defRPr>
                <a:solidFill>
                  <a:schemeClr val="tx1"/>
                </a:solidFill>
                <a:latin typeface="Calibri" panose="020F0502020204030204" pitchFamily="34" charset="0"/>
                <a:ea typeface="宋体" pitchFamily="2" charset="-122"/>
              </a:defRPr>
            </a:lvl4pPr>
            <a:lvl5pPr>
              <a:defRPr>
                <a:solidFill>
                  <a:schemeClr val="tx1"/>
                </a:solidFill>
                <a:latin typeface="Calibri" panose="020F0502020204030204" pitchFamily="34" charset="0"/>
                <a:ea typeface="宋体" pitchFamily="2" charset="-122"/>
              </a:defRPr>
            </a:lvl5pPr>
            <a:lvl6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6pPr>
            <a:lvl7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7pPr>
            <a:lvl8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8pPr>
            <a:lvl9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9pPr>
          </a:lstStyle>
          <a:p>
            <a:pPr eaLnBrk="1" hangingPunct="1"/>
            <a:r>
              <a:rPr lang="zh-CN" altLang="en-US" sz="3200" b="1">
                <a:solidFill>
                  <a:srgbClr val="044875"/>
                </a:solidFill>
                <a:latin typeface="微软雅黑" panose="020B0503020204020204" pitchFamily="34" charset="-122"/>
                <a:ea typeface="微软雅黑" panose="020B0503020204020204" pitchFamily="34" charset="-122"/>
              </a:rPr>
              <a:t>部分</a:t>
            </a:r>
            <a:endParaRPr lang="zh-CN" altLang="en-US" sz="3200" b="1">
              <a:solidFill>
                <a:srgbClr val="044875"/>
              </a:solidFill>
              <a:latin typeface="微软雅黑" panose="020B0503020204020204" pitchFamily="34" charset="-122"/>
              <a:ea typeface="微软雅黑" panose="020B0503020204020204" pitchFamily="34" charset="-122"/>
            </a:endParaRPr>
          </a:p>
        </p:txBody>
      </p:sp>
      <p:sp>
        <p:nvSpPr>
          <p:cNvPr id="8" name="文本框 7"/>
          <p:cNvSpPr txBox="1">
            <a:spLocks noChangeArrowheads="1"/>
          </p:cNvSpPr>
          <p:nvPr/>
        </p:nvSpPr>
        <p:spPr bwMode="auto">
          <a:xfrm>
            <a:off x="6791326" y="3632200"/>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itchFamily="2" charset="-122"/>
              </a:defRPr>
            </a:lvl1pPr>
            <a:lvl2pPr marL="742950" indent="-285750">
              <a:defRPr sz="2400">
                <a:solidFill>
                  <a:schemeClr val="tx1"/>
                </a:solidFill>
                <a:latin typeface="Calibri" panose="020F0502020204030204" pitchFamily="34" charset="0"/>
                <a:ea typeface="宋体" pitchFamily="2" charset="-122"/>
              </a:defRPr>
            </a:lvl2pPr>
            <a:lvl3pPr>
              <a:defRPr sz="2000">
                <a:solidFill>
                  <a:schemeClr val="tx1"/>
                </a:solidFill>
                <a:latin typeface="Calibri" panose="020F0502020204030204" pitchFamily="34" charset="0"/>
                <a:ea typeface="宋体" pitchFamily="2" charset="-122"/>
              </a:defRPr>
            </a:lvl3pPr>
            <a:lvl4pPr>
              <a:defRPr>
                <a:solidFill>
                  <a:schemeClr val="tx1"/>
                </a:solidFill>
                <a:latin typeface="Calibri" panose="020F0502020204030204" pitchFamily="34" charset="0"/>
                <a:ea typeface="宋体" pitchFamily="2" charset="-122"/>
              </a:defRPr>
            </a:lvl4pPr>
            <a:lvl5pPr>
              <a:defRPr>
                <a:solidFill>
                  <a:schemeClr val="tx1"/>
                </a:solidFill>
                <a:latin typeface="Calibri" panose="020F0502020204030204" pitchFamily="34" charset="0"/>
                <a:ea typeface="宋体" pitchFamily="2" charset="-122"/>
              </a:defRPr>
            </a:lvl5pPr>
            <a:lvl6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6pPr>
            <a:lvl7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7pPr>
            <a:lvl8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8pPr>
            <a:lvl9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9pPr>
          </a:lstStyle>
          <a:p>
            <a:pPr algn="ctr" eaLnBrk="1" hangingPunct="1"/>
            <a:r>
              <a:rPr lang="zh-CN" altLang="en-US" sz="4800" b="1" dirty="0">
                <a:solidFill>
                  <a:schemeClr val="bg1"/>
                </a:solidFill>
                <a:latin typeface="微软雅黑" panose="020B0503020204020204" pitchFamily="34" charset="-122"/>
                <a:ea typeface="微软雅黑" panose="020B0503020204020204" pitchFamily="34" charset="-122"/>
              </a:rPr>
              <a:t>原理分析</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2"/>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11" name="矩形 10"/>
          <p:cNvSpPr/>
          <p:nvPr/>
        </p:nvSpPr>
        <p:spPr>
          <a:xfrm>
            <a:off x="3513138" y="254002"/>
            <a:ext cx="8678863"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grpSp>
        <p:nvGrpSpPr>
          <p:cNvPr id="12" name="组合 11"/>
          <p:cNvGrpSpPr/>
          <p:nvPr/>
        </p:nvGrpSpPr>
        <p:grpSpPr bwMode="auto">
          <a:xfrm>
            <a:off x="550863" y="82550"/>
            <a:ext cx="3395663" cy="584775"/>
            <a:chOff x="551544" y="82976"/>
            <a:chExt cx="3395256" cy="583764"/>
          </a:xfrm>
        </p:grpSpPr>
        <p:sp>
          <p:nvSpPr>
            <p:cNvPr id="9293" name="文本框 12"/>
            <p:cNvSpPr txBox="1">
              <a:spLocks noChangeArrowheads="1"/>
            </p:cNvSpPr>
            <p:nvPr/>
          </p:nvSpPr>
          <p:spPr bwMode="auto">
            <a:xfrm>
              <a:off x="654960" y="111278"/>
              <a:ext cx="3291840"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itchFamily="2" charset="-122"/>
                </a:defRPr>
              </a:lvl1pPr>
              <a:lvl2pPr marL="742950" indent="-285750">
                <a:defRPr sz="2400">
                  <a:solidFill>
                    <a:schemeClr val="tx1"/>
                  </a:solidFill>
                  <a:latin typeface="Calibri" panose="020F0502020204030204" pitchFamily="34" charset="0"/>
                  <a:ea typeface="宋体" pitchFamily="2" charset="-122"/>
                </a:defRPr>
              </a:lvl2pPr>
              <a:lvl3pPr>
                <a:defRPr sz="2000">
                  <a:solidFill>
                    <a:schemeClr val="tx1"/>
                  </a:solidFill>
                  <a:latin typeface="Calibri" panose="020F0502020204030204" pitchFamily="34" charset="0"/>
                  <a:ea typeface="宋体" pitchFamily="2" charset="-122"/>
                </a:defRPr>
              </a:lvl3pPr>
              <a:lvl4pPr>
                <a:defRPr>
                  <a:solidFill>
                    <a:schemeClr val="tx1"/>
                  </a:solidFill>
                  <a:latin typeface="Calibri" panose="020F0502020204030204" pitchFamily="34" charset="0"/>
                  <a:ea typeface="宋体" pitchFamily="2" charset="-122"/>
                </a:defRPr>
              </a:lvl4pPr>
              <a:lvl5pPr>
                <a:defRPr>
                  <a:solidFill>
                    <a:schemeClr val="tx1"/>
                  </a:solidFill>
                  <a:latin typeface="Calibri" panose="020F0502020204030204" pitchFamily="34" charset="0"/>
                  <a:ea typeface="宋体" pitchFamily="2" charset="-122"/>
                </a:defRPr>
              </a:lvl5pPr>
              <a:lvl6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6pPr>
              <a:lvl7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7pPr>
              <a:lvl8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8pPr>
              <a:lvl9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9pPr>
            </a:lstStyle>
            <a:p>
              <a:pPr algn="ctr" eaLnBrk="1" hangingPunct="1"/>
              <a:r>
                <a:rPr lang="zh-CN" altLang="en-US" dirty="0">
                  <a:solidFill>
                    <a:srgbClr val="044875"/>
                  </a:solidFill>
                  <a:latin typeface="微软雅黑" panose="020B0503020204020204" pitchFamily="34" charset="-122"/>
                  <a:ea typeface="微软雅黑" panose="020B0503020204020204" pitchFamily="34" charset="-122"/>
                </a:rPr>
                <a:t>原理分析</a:t>
              </a:r>
              <a:endParaRPr lang="zh-CN" altLang="en-US" dirty="0">
                <a:solidFill>
                  <a:srgbClr val="044875"/>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551544" y="82976"/>
              <a:ext cx="723813" cy="583764"/>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等线" panose="02010600030101010101" pitchFamily="2" charset="-122"/>
                </a:rPr>
                <a:t>03</a:t>
              </a:r>
              <a:endParaRPr lang="zh-CN" altLang="en-US" sz="3200" dirty="0">
                <a:solidFill>
                  <a:schemeClr val="bg2">
                    <a:lumMod val="25000"/>
                  </a:schemeClr>
                </a:solidFill>
                <a:latin typeface="Impact" panose="020B0806030902050204" pitchFamily="34" charset="0"/>
                <a:ea typeface="等线" panose="02010600030101010101" pitchFamily="2" charset="-122"/>
              </a:endParaRPr>
            </a:p>
          </p:txBody>
        </p:sp>
      </p:grpSp>
      <p:sp>
        <p:nvSpPr>
          <p:cNvPr id="15" name="矩形 14"/>
          <p:cNvSpPr/>
          <p:nvPr/>
        </p:nvSpPr>
        <p:spPr>
          <a:xfrm>
            <a:off x="11566525" y="6621465"/>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16" name="矩形 15"/>
          <p:cNvSpPr/>
          <p:nvPr/>
        </p:nvSpPr>
        <p:spPr>
          <a:xfrm>
            <a:off x="-1" y="6621465"/>
            <a:ext cx="11566525" cy="23653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6" name="标题 5"/>
          <p:cNvSpPr>
            <a:spLocks noGrp="1"/>
          </p:cNvSpPr>
          <p:nvPr>
            <p:ph type="title"/>
          </p:nvPr>
        </p:nvSpPr>
        <p:spPr>
          <a:xfrm>
            <a:off x="838200" y="777222"/>
            <a:ext cx="10515600" cy="746701"/>
          </a:xfrm>
        </p:spPr>
        <p:txBody>
          <a:bodyPr/>
          <a:lstStyle/>
          <a:p>
            <a:r>
              <a:rPr lang="zh-CN" altLang="en-US" dirty="0"/>
              <a:t>神经元模型</a:t>
            </a:r>
            <a:endParaRPr lang="zh-CN" altLang="en-US" dirty="0"/>
          </a:p>
        </p:txBody>
      </p:sp>
      <p:pic>
        <p:nvPicPr>
          <p:cNvPr id="2" name="内容占位符 1"/>
          <p:cNvPicPr>
            <a:picLocks noGrp="1" noChangeAspect="1"/>
          </p:cNvPicPr>
          <p:nvPr>
            <p:ph idx="1"/>
          </p:nvPr>
        </p:nvPicPr>
        <p:blipFill>
          <a:blip r:embed="rId1"/>
          <a:stretch>
            <a:fillRect/>
          </a:stretch>
        </p:blipFill>
        <p:spPr>
          <a:xfrm>
            <a:off x="4395139" y="1606475"/>
            <a:ext cx="4300837" cy="2497866"/>
          </a:xfrm>
          <a:prstGeom prst="rect">
            <a:avLst/>
          </a:prstGeom>
        </p:spPr>
      </p:pic>
      <p:pic>
        <p:nvPicPr>
          <p:cNvPr id="3" name="图片 2"/>
          <p:cNvPicPr>
            <a:picLocks noChangeAspect="1"/>
          </p:cNvPicPr>
          <p:nvPr/>
        </p:nvPicPr>
        <p:blipFill>
          <a:blip r:embed="rId2"/>
          <a:stretch>
            <a:fillRect/>
          </a:stretch>
        </p:blipFill>
        <p:spPr>
          <a:xfrm>
            <a:off x="8695976" y="1606475"/>
            <a:ext cx="3413979" cy="2537664"/>
          </a:xfrm>
          <a:prstGeom prst="rect">
            <a:avLst/>
          </a:prstGeom>
        </p:spPr>
      </p:pic>
      <p:sp>
        <p:nvSpPr>
          <p:cNvPr id="4" name="文本框 3"/>
          <p:cNvSpPr txBox="1"/>
          <p:nvPr/>
        </p:nvSpPr>
        <p:spPr>
          <a:xfrm>
            <a:off x="912813" y="4695783"/>
            <a:ext cx="9936163" cy="1384995"/>
          </a:xfrm>
          <a:prstGeom prst="rect">
            <a:avLst/>
          </a:prstGeom>
          <a:noFill/>
        </p:spPr>
        <p:txBody>
          <a:bodyPr wrap="square" rtlCol="0">
            <a:spAutoFit/>
          </a:bodyPr>
          <a:lstStyle/>
          <a:p>
            <a:r>
              <a:rPr lang="en-US" altLang="zh-CN" sz="2800" dirty="0">
                <a:latin typeface="等线" panose="02010600030101010101" pitchFamily="2" charset="-122"/>
                <a:ea typeface="等线" panose="02010600030101010101" pitchFamily="2" charset="-122"/>
              </a:rPr>
              <a:t>x</a:t>
            </a:r>
            <a:r>
              <a:rPr lang="zh-CN" altLang="zh-CN" sz="2800" dirty="0">
                <a:latin typeface="等线" panose="02010600030101010101" pitchFamily="2" charset="-122"/>
                <a:ea typeface="等线" panose="02010600030101010101" pitchFamily="2" charset="-122"/>
              </a:rPr>
              <a:t>代表神经元从前面的神经元所接受到的信号</a:t>
            </a:r>
            <a:r>
              <a:rPr lang="en-US" altLang="zh-CN" sz="2800" dirty="0">
                <a:latin typeface="等线" panose="02010600030101010101" pitchFamily="2" charset="-122"/>
                <a:ea typeface="等线" panose="02010600030101010101" pitchFamily="2" charset="-122"/>
              </a:rPr>
              <a:t>w</a:t>
            </a:r>
            <a:r>
              <a:rPr lang="zh-CN" altLang="zh-CN" sz="2800" dirty="0">
                <a:latin typeface="等线" panose="02010600030101010101" pitchFamily="2" charset="-122"/>
                <a:ea typeface="等线" panose="02010600030101010101" pitchFamily="2" charset="-122"/>
              </a:rPr>
              <a:t>表示权重即表示这个输入对输出有多大的影响，函数</a:t>
            </a:r>
            <a:r>
              <a:rPr lang="en-US" altLang="zh-CN" sz="2800" dirty="0">
                <a:latin typeface="等线" panose="02010600030101010101" pitchFamily="2" charset="-122"/>
                <a:ea typeface="等线" panose="02010600030101010101" pitchFamily="2" charset="-122"/>
              </a:rPr>
              <a:t> f(*) </a:t>
            </a:r>
            <a:r>
              <a:rPr lang="zh-CN" altLang="zh-CN" sz="2800" dirty="0">
                <a:latin typeface="等线" panose="02010600030101010101" pitchFamily="2" charset="-122"/>
                <a:ea typeface="等线" panose="02010600030101010101" pitchFamily="2" charset="-122"/>
              </a:rPr>
              <a:t>表示神经元对于信号的处理过程；</a:t>
            </a:r>
            <a:r>
              <a:rPr lang="en-US" altLang="zh-CN" sz="2800" dirty="0">
                <a:latin typeface="等线" panose="02010600030101010101" pitchFamily="2" charset="-122"/>
                <a:ea typeface="等线" panose="02010600030101010101" pitchFamily="2" charset="-122"/>
              </a:rPr>
              <a:t> y</a:t>
            </a:r>
            <a:r>
              <a:rPr lang="zh-CN" altLang="zh-CN" sz="2800" dirty="0">
                <a:latin typeface="等线" panose="02010600030101010101" pitchFamily="2" charset="-122"/>
                <a:ea typeface="等线" panose="02010600030101010101" pitchFamily="2" charset="-122"/>
              </a:rPr>
              <a:t>是输出到下一个神经元的信号。</a:t>
            </a:r>
            <a:endParaRPr lang="zh-CN" altLang="en-US" sz="2800" dirty="0">
              <a:latin typeface="等线" panose="02010600030101010101" pitchFamily="2" charset="-122"/>
              <a:ea typeface="等线" panose="02010600030101010101" pitchFamily="2" charset="-122"/>
            </a:endParaRPr>
          </a:p>
        </p:txBody>
      </p:sp>
      <p:pic>
        <p:nvPicPr>
          <p:cNvPr id="5" name="图片 4"/>
          <p:cNvPicPr>
            <a:picLocks noChangeAspect="1"/>
          </p:cNvPicPr>
          <p:nvPr/>
        </p:nvPicPr>
        <p:blipFill>
          <a:blip r:embed="rId3"/>
          <a:stretch>
            <a:fillRect/>
          </a:stretch>
        </p:blipFill>
        <p:spPr>
          <a:xfrm>
            <a:off x="205677" y="1677104"/>
            <a:ext cx="4189462" cy="2474546"/>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2"/>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11" name="矩形 10"/>
          <p:cNvSpPr/>
          <p:nvPr/>
        </p:nvSpPr>
        <p:spPr>
          <a:xfrm>
            <a:off x="3513138" y="254002"/>
            <a:ext cx="8678863"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grpSp>
        <p:nvGrpSpPr>
          <p:cNvPr id="12" name="组合 11"/>
          <p:cNvGrpSpPr/>
          <p:nvPr/>
        </p:nvGrpSpPr>
        <p:grpSpPr bwMode="auto">
          <a:xfrm>
            <a:off x="550863" y="82550"/>
            <a:ext cx="3395663" cy="584775"/>
            <a:chOff x="551544" y="82976"/>
            <a:chExt cx="3395256" cy="583764"/>
          </a:xfrm>
        </p:grpSpPr>
        <p:sp>
          <p:nvSpPr>
            <p:cNvPr id="9293" name="文本框 12"/>
            <p:cNvSpPr txBox="1">
              <a:spLocks noChangeArrowheads="1"/>
            </p:cNvSpPr>
            <p:nvPr/>
          </p:nvSpPr>
          <p:spPr bwMode="auto">
            <a:xfrm>
              <a:off x="654960" y="111278"/>
              <a:ext cx="3291840"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itchFamily="2" charset="-122"/>
                </a:defRPr>
              </a:lvl1pPr>
              <a:lvl2pPr marL="742950" indent="-285750">
                <a:defRPr sz="2400">
                  <a:solidFill>
                    <a:schemeClr val="tx1"/>
                  </a:solidFill>
                  <a:latin typeface="Calibri" panose="020F0502020204030204" pitchFamily="34" charset="0"/>
                  <a:ea typeface="宋体" pitchFamily="2" charset="-122"/>
                </a:defRPr>
              </a:lvl2pPr>
              <a:lvl3pPr>
                <a:defRPr sz="2000">
                  <a:solidFill>
                    <a:schemeClr val="tx1"/>
                  </a:solidFill>
                  <a:latin typeface="Calibri" panose="020F0502020204030204" pitchFamily="34" charset="0"/>
                  <a:ea typeface="宋体" pitchFamily="2" charset="-122"/>
                </a:defRPr>
              </a:lvl3pPr>
              <a:lvl4pPr>
                <a:defRPr>
                  <a:solidFill>
                    <a:schemeClr val="tx1"/>
                  </a:solidFill>
                  <a:latin typeface="Calibri" panose="020F0502020204030204" pitchFamily="34" charset="0"/>
                  <a:ea typeface="宋体" pitchFamily="2" charset="-122"/>
                </a:defRPr>
              </a:lvl4pPr>
              <a:lvl5pPr>
                <a:defRPr>
                  <a:solidFill>
                    <a:schemeClr val="tx1"/>
                  </a:solidFill>
                  <a:latin typeface="Calibri" panose="020F0502020204030204" pitchFamily="34" charset="0"/>
                  <a:ea typeface="宋体" pitchFamily="2" charset="-122"/>
                </a:defRPr>
              </a:lvl5pPr>
              <a:lvl6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6pPr>
              <a:lvl7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7pPr>
              <a:lvl8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8pPr>
              <a:lvl9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9pPr>
            </a:lstStyle>
            <a:p>
              <a:pPr algn="ctr" eaLnBrk="1" hangingPunct="1"/>
              <a:r>
                <a:rPr lang="zh-CN" altLang="en-US" dirty="0">
                  <a:solidFill>
                    <a:srgbClr val="044875"/>
                  </a:solidFill>
                  <a:latin typeface="微软雅黑" panose="020B0503020204020204" pitchFamily="34" charset="-122"/>
                  <a:ea typeface="微软雅黑" panose="020B0503020204020204" pitchFamily="34" charset="-122"/>
                </a:rPr>
                <a:t>原理分析</a:t>
              </a:r>
              <a:endParaRPr lang="zh-CN" altLang="en-US" dirty="0">
                <a:solidFill>
                  <a:srgbClr val="044875"/>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551544" y="82976"/>
              <a:ext cx="723813" cy="583764"/>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等线" panose="02010600030101010101" pitchFamily="2" charset="-122"/>
                </a:rPr>
                <a:t>03</a:t>
              </a:r>
              <a:endParaRPr lang="zh-CN" altLang="en-US" sz="3200" dirty="0">
                <a:solidFill>
                  <a:schemeClr val="bg2">
                    <a:lumMod val="25000"/>
                  </a:schemeClr>
                </a:solidFill>
                <a:latin typeface="Impact" panose="020B0806030902050204" pitchFamily="34" charset="0"/>
                <a:ea typeface="等线" panose="02010600030101010101" pitchFamily="2" charset="-122"/>
              </a:endParaRPr>
            </a:p>
          </p:txBody>
        </p:sp>
      </p:grpSp>
      <p:sp>
        <p:nvSpPr>
          <p:cNvPr id="15" name="矩形 14"/>
          <p:cNvSpPr/>
          <p:nvPr/>
        </p:nvSpPr>
        <p:spPr>
          <a:xfrm>
            <a:off x="11566525" y="6621465"/>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16" name="矩形 15"/>
          <p:cNvSpPr/>
          <p:nvPr/>
        </p:nvSpPr>
        <p:spPr>
          <a:xfrm>
            <a:off x="-1" y="6621465"/>
            <a:ext cx="11566525" cy="23653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6" name="标题 5"/>
          <p:cNvSpPr>
            <a:spLocks noGrp="1"/>
          </p:cNvSpPr>
          <p:nvPr>
            <p:ph type="title"/>
          </p:nvPr>
        </p:nvSpPr>
        <p:spPr>
          <a:xfrm>
            <a:off x="838200" y="777222"/>
            <a:ext cx="10515600" cy="746701"/>
          </a:xfrm>
        </p:spPr>
        <p:txBody>
          <a:bodyPr/>
          <a:lstStyle/>
          <a:p>
            <a:r>
              <a:rPr lang="zh-CN" altLang="en-US" dirty="0"/>
              <a:t>激活函数</a:t>
            </a:r>
            <a:endParaRPr lang="zh-CN" altLang="en-US" dirty="0"/>
          </a:p>
        </p:txBody>
      </p:sp>
      <p:sp>
        <p:nvSpPr>
          <p:cNvPr id="4" name="文本框 3"/>
          <p:cNvSpPr txBox="1"/>
          <p:nvPr/>
        </p:nvSpPr>
        <p:spPr>
          <a:xfrm>
            <a:off x="7010374" y="1442919"/>
            <a:ext cx="4750050" cy="4832092"/>
          </a:xfrm>
          <a:prstGeom prst="rect">
            <a:avLst/>
          </a:prstGeom>
          <a:noFill/>
        </p:spPr>
        <p:txBody>
          <a:bodyPr wrap="square" rtlCol="0">
            <a:spAutoFit/>
          </a:bodyPr>
          <a:lstStyle/>
          <a:p>
            <a:r>
              <a:rPr lang="zh-CN" altLang="zh-CN" sz="2800" dirty="0">
                <a:latin typeface="等线" panose="02010600030101010101" pitchFamily="2" charset="-122"/>
                <a:ea typeface="等线" panose="02010600030101010101" pitchFamily="2" charset="-122"/>
              </a:rPr>
              <a:t>激活函数的作用是加入非线性因素，来解决神经元在处理分类问题时，分类能力不足的情况；在神经网络之中非线性的激活函数可以让神经网络解决更复杂的任务。</a:t>
            </a:r>
            <a:endParaRPr lang="zh-CN" altLang="zh-CN" sz="2800" dirty="0">
              <a:latin typeface="等线" panose="02010600030101010101" pitchFamily="2" charset="-122"/>
              <a:ea typeface="等线" panose="02010600030101010101" pitchFamily="2" charset="-122"/>
            </a:endParaRPr>
          </a:p>
          <a:p>
            <a:endParaRPr lang="en-US" altLang="zh-CN" sz="2800" dirty="0">
              <a:latin typeface="等线" panose="02010600030101010101" pitchFamily="2" charset="-122"/>
              <a:ea typeface="等线" panose="02010600030101010101" pitchFamily="2" charset="-122"/>
            </a:endParaRPr>
          </a:p>
          <a:p>
            <a:r>
              <a:rPr lang="zh-CN" altLang="zh-CN" sz="2800" dirty="0">
                <a:latin typeface="等线" panose="02010600030101010101" pitchFamily="2" charset="-122"/>
                <a:ea typeface="等线" panose="02010600030101010101" pitchFamily="2" charset="-122"/>
              </a:rPr>
              <a:t>目前使用最多的激活函数是</a:t>
            </a:r>
            <a:r>
              <a:rPr lang="en-US" altLang="zh-CN" sz="2800" dirty="0" err="1">
                <a:latin typeface="等线" panose="02010600030101010101" pitchFamily="2" charset="-122"/>
                <a:ea typeface="等线" panose="02010600030101010101" pitchFamily="2" charset="-122"/>
              </a:rPr>
              <a:t>ReLU</a:t>
            </a:r>
            <a:r>
              <a:rPr lang="zh-CN" altLang="zh-CN" sz="2800" dirty="0">
                <a:latin typeface="等线" panose="02010600030101010101" pitchFamily="2" charset="-122"/>
                <a:ea typeface="等线" panose="02010600030101010101" pitchFamily="2" charset="-122"/>
              </a:rPr>
              <a:t>函数（</a:t>
            </a:r>
            <a:r>
              <a:rPr lang="en-US" altLang="zh-CN" sz="2800" dirty="0">
                <a:latin typeface="等线" panose="02010600030101010101" pitchFamily="2" charset="-122"/>
                <a:ea typeface="等线" panose="02010600030101010101" pitchFamily="2" charset="-122"/>
              </a:rPr>
              <a:t>y=max(0,x)</a:t>
            </a:r>
            <a:r>
              <a:rPr lang="zh-CN" altLang="zh-CN" sz="2800" dirty="0">
                <a:latin typeface="等线" panose="02010600030101010101" pitchFamily="2" charset="-122"/>
                <a:ea typeface="等线" panose="02010600030101010101" pitchFamily="2" charset="-122"/>
              </a:rPr>
              <a:t>），比较接近生物上神经元真实的工作状态。</a:t>
            </a:r>
            <a:endParaRPr lang="zh-CN" altLang="zh-CN" sz="2800" dirty="0">
              <a:latin typeface="等线" panose="02010600030101010101" pitchFamily="2" charset="-122"/>
              <a:ea typeface="等线" panose="02010600030101010101" pitchFamily="2" charset="-122"/>
            </a:endParaRPr>
          </a:p>
        </p:txBody>
      </p:sp>
      <p:pic>
        <p:nvPicPr>
          <p:cNvPr id="9" name="内容占位符 8"/>
          <p:cNvPicPr>
            <a:picLocks noGrp="1" noChangeAspect="1"/>
          </p:cNvPicPr>
          <p:nvPr>
            <p:ph idx="1"/>
          </p:nvPr>
        </p:nvPicPr>
        <p:blipFill>
          <a:blip r:embed="rId1"/>
          <a:stretch>
            <a:fillRect/>
          </a:stretch>
        </p:blipFill>
        <p:spPr>
          <a:xfrm>
            <a:off x="654291" y="1508362"/>
            <a:ext cx="6356083" cy="4937905"/>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2"/>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11" name="矩形 10"/>
          <p:cNvSpPr/>
          <p:nvPr/>
        </p:nvSpPr>
        <p:spPr>
          <a:xfrm>
            <a:off x="3513138" y="254002"/>
            <a:ext cx="8678863"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grpSp>
        <p:nvGrpSpPr>
          <p:cNvPr id="12" name="组合 11"/>
          <p:cNvGrpSpPr/>
          <p:nvPr/>
        </p:nvGrpSpPr>
        <p:grpSpPr bwMode="auto">
          <a:xfrm>
            <a:off x="550863" y="82550"/>
            <a:ext cx="3395663" cy="584775"/>
            <a:chOff x="551544" y="82976"/>
            <a:chExt cx="3395256" cy="583764"/>
          </a:xfrm>
        </p:grpSpPr>
        <p:sp>
          <p:nvSpPr>
            <p:cNvPr id="9293" name="文本框 12"/>
            <p:cNvSpPr txBox="1">
              <a:spLocks noChangeArrowheads="1"/>
            </p:cNvSpPr>
            <p:nvPr/>
          </p:nvSpPr>
          <p:spPr bwMode="auto">
            <a:xfrm>
              <a:off x="654960" y="111278"/>
              <a:ext cx="3291840"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itchFamily="2" charset="-122"/>
                </a:defRPr>
              </a:lvl1pPr>
              <a:lvl2pPr marL="742950" indent="-285750">
                <a:defRPr sz="2400">
                  <a:solidFill>
                    <a:schemeClr val="tx1"/>
                  </a:solidFill>
                  <a:latin typeface="Calibri" panose="020F0502020204030204" pitchFamily="34" charset="0"/>
                  <a:ea typeface="宋体" pitchFamily="2" charset="-122"/>
                </a:defRPr>
              </a:lvl2pPr>
              <a:lvl3pPr>
                <a:defRPr sz="2000">
                  <a:solidFill>
                    <a:schemeClr val="tx1"/>
                  </a:solidFill>
                  <a:latin typeface="Calibri" panose="020F0502020204030204" pitchFamily="34" charset="0"/>
                  <a:ea typeface="宋体" pitchFamily="2" charset="-122"/>
                </a:defRPr>
              </a:lvl3pPr>
              <a:lvl4pPr>
                <a:defRPr>
                  <a:solidFill>
                    <a:schemeClr val="tx1"/>
                  </a:solidFill>
                  <a:latin typeface="Calibri" panose="020F0502020204030204" pitchFamily="34" charset="0"/>
                  <a:ea typeface="宋体" pitchFamily="2" charset="-122"/>
                </a:defRPr>
              </a:lvl4pPr>
              <a:lvl5pPr>
                <a:defRPr>
                  <a:solidFill>
                    <a:schemeClr val="tx1"/>
                  </a:solidFill>
                  <a:latin typeface="Calibri" panose="020F0502020204030204" pitchFamily="34" charset="0"/>
                  <a:ea typeface="宋体" pitchFamily="2" charset="-122"/>
                </a:defRPr>
              </a:lvl5pPr>
              <a:lvl6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6pPr>
              <a:lvl7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7pPr>
              <a:lvl8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8pPr>
              <a:lvl9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9pPr>
            </a:lstStyle>
            <a:p>
              <a:pPr algn="ctr" eaLnBrk="1" hangingPunct="1"/>
              <a:r>
                <a:rPr lang="zh-CN" altLang="en-US" dirty="0">
                  <a:solidFill>
                    <a:srgbClr val="044875"/>
                  </a:solidFill>
                  <a:latin typeface="微软雅黑" panose="020B0503020204020204" pitchFamily="34" charset="-122"/>
                  <a:ea typeface="微软雅黑" panose="020B0503020204020204" pitchFamily="34" charset="-122"/>
                </a:rPr>
                <a:t>原理分析</a:t>
              </a:r>
              <a:endParaRPr lang="zh-CN" altLang="en-US" dirty="0">
                <a:solidFill>
                  <a:srgbClr val="044875"/>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551544" y="82976"/>
              <a:ext cx="723813" cy="583764"/>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等线" panose="02010600030101010101" pitchFamily="2" charset="-122"/>
                </a:rPr>
                <a:t>03</a:t>
              </a:r>
              <a:endParaRPr lang="zh-CN" altLang="en-US" sz="3200" dirty="0">
                <a:solidFill>
                  <a:schemeClr val="bg2">
                    <a:lumMod val="25000"/>
                  </a:schemeClr>
                </a:solidFill>
                <a:latin typeface="Impact" panose="020B0806030902050204" pitchFamily="34" charset="0"/>
                <a:ea typeface="等线" panose="02010600030101010101" pitchFamily="2" charset="-122"/>
              </a:endParaRPr>
            </a:p>
          </p:txBody>
        </p:sp>
      </p:grpSp>
      <p:sp>
        <p:nvSpPr>
          <p:cNvPr id="15" name="矩形 14"/>
          <p:cNvSpPr/>
          <p:nvPr/>
        </p:nvSpPr>
        <p:spPr>
          <a:xfrm>
            <a:off x="11566525" y="6621465"/>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16" name="矩形 15"/>
          <p:cNvSpPr/>
          <p:nvPr/>
        </p:nvSpPr>
        <p:spPr>
          <a:xfrm>
            <a:off x="-1" y="6621465"/>
            <a:ext cx="11653935" cy="23653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6" name="标题 5"/>
          <p:cNvSpPr>
            <a:spLocks noGrp="1"/>
          </p:cNvSpPr>
          <p:nvPr>
            <p:ph type="title"/>
          </p:nvPr>
        </p:nvSpPr>
        <p:spPr>
          <a:xfrm>
            <a:off x="838200" y="777222"/>
            <a:ext cx="10515600" cy="746701"/>
          </a:xfrm>
        </p:spPr>
        <p:txBody>
          <a:bodyPr/>
          <a:lstStyle/>
          <a:p>
            <a:r>
              <a:rPr lang="zh-CN" altLang="en-US" dirty="0"/>
              <a:t>神经网络结构</a:t>
            </a:r>
            <a:endParaRPr lang="zh-CN" altLang="en-US" dirty="0"/>
          </a:p>
        </p:txBody>
      </p:sp>
      <p:sp>
        <p:nvSpPr>
          <p:cNvPr id="4" name="文本框 3"/>
          <p:cNvSpPr txBox="1"/>
          <p:nvPr/>
        </p:nvSpPr>
        <p:spPr>
          <a:xfrm>
            <a:off x="912813" y="4341492"/>
            <a:ext cx="9936163" cy="2246769"/>
          </a:xfrm>
          <a:prstGeom prst="rect">
            <a:avLst/>
          </a:prstGeom>
          <a:noFill/>
        </p:spPr>
        <p:txBody>
          <a:bodyPr wrap="square" rtlCol="0">
            <a:spAutoFit/>
          </a:bodyPr>
          <a:lstStyle/>
          <a:p>
            <a:r>
              <a:rPr lang="zh-CN" altLang="en-US" sz="2800" dirty="0">
                <a:latin typeface="等线" panose="02010600030101010101" pitchFamily="2" charset="-122"/>
                <a:ea typeface="等线" panose="02010600030101010101" pitchFamily="2" charset="-122"/>
              </a:rPr>
              <a:t>在“感知器”中，有两个层次。分别是输入层和输出层。输入层里的“输入单元”只负责传输数据，不做计算。输出层里的“输出单元”则需要对前面一层的输入进行计算。</a:t>
            </a:r>
            <a:endParaRPr lang="zh-CN" altLang="en-US" sz="2800" dirty="0">
              <a:latin typeface="等线" panose="02010600030101010101" pitchFamily="2" charset="-122"/>
              <a:ea typeface="等线" panose="02010600030101010101" pitchFamily="2" charset="-122"/>
            </a:endParaRPr>
          </a:p>
          <a:p>
            <a:r>
              <a:rPr lang="zh-CN" altLang="en-US" sz="2800" dirty="0">
                <a:latin typeface="等线" panose="02010600030101010101" pitchFamily="2" charset="-122"/>
                <a:ea typeface="等线" panose="02010600030101010101" pitchFamily="2" charset="-122"/>
              </a:rPr>
              <a:t>我们把需要计算的层次称之为“计算层”，并把拥有一个计算层的网络称之为“单层神经网络”。</a:t>
            </a:r>
            <a:endParaRPr lang="zh-CN" altLang="en-US" sz="2800" dirty="0">
              <a:latin typeface="等线" panose="02010600030101010101" pitchFamily="2" charset="-122"/>
              <a:ea typeface="等线" panose="02010600030101010101" pitchFamily="2" charset="-122"/>
            </a:endParaRPr>
          </a:p>
        </p:txBody>
      </p:sp>
      <p:pic>
        <p:nvPicPr>
          <p:cNvPr id="7" name="图片 6"/>
          <p:cNvPicPr>
            <a:picLocks noChangeAspect="1"/>
          </p:cNvPicPr>
          <p:nvPr/>
        </p:nvPicPr>
        <p:blipFill>
          <a:blip r:embed="rId1"/>
          <a:stretch>
            <a:fillRect/>
          </a:stretch>
        </p:blipFill>
        <p:spPr>
          <a:xfrm>
            <a:off x="2139370" y="1481632"/>
            <a:ext cx="1999661" cy="2798307"/>
          </a:xfrm>
          <a:prstGeom prst="rect">
            <a:avLst/>
          </a:prstGeom>
        </p:spPr>
      </p:pic>
      <p:pic>
        <p:nvPicPr>
          <p:cNvPr id="18" name="图片 17"/>
          <p:cNvPicPr/>
          <p:nvPr/>
        </p:nvPicPr>
        <p:blipFill>
          <a:blip r:embed="rId2">
            <a:extLst>
              <a:ext uri="{28A0092B-C50C-407E-A947-70E740481C1C}">
                <a14:useLocalDpi xmlns:a14="http://schemas.microsoft.com/office/drawing/2010/main" val="0"/>
              </a:ext>
            </a:extLst>
          </a:blip>
          <a:srcRect/>
          <a:stretch>
            <a:fillRect/>
          </a:stretch>
        </p:blipFill>
        <p:spPr bwMode="auto">
          <a:xfrm>
            <a:off x="6269949" y="1439340"/>
            <a:ext cx="4831188" cy="2798308"/>
          </a:xfrm>
          <a:prstGeom prst="rect">
            <a:avLst/>
          </a:prstGeom>
          <a:noFill/>
          <a:ln>
            <a:noFill/>
          </a:ln>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2"/>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11" name="矩形 10"/>
          <p:cNvSpPr/>
          <p:nvPr/>
        </p:nvSpPr>
        <p:spPr>
          <a:xfrm>
            <a:off x="3513138" y="254002"/>
            <a:ext cx="8678863"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grpSp>
        <p:nvGrpSpPr>
          <p:cNvPr id="12" name="组合 11"/>
          <p:cNvGrpSpPr/>
          <p:nvPr/>
        </p:nvGrpSpPr>
        <p:grpSpPr bwMode="auto">
          <a:xfrm>
            <a:off x="550863" y="82550"/>
            <a:ext cx="3395663" cy="584775"/>
            <a:chOff x="551544" y="82976"/>
            <a:chExt cx="3395256" cy="583764"/>
          </a:xfrm>
        </p:grpSpPr>
        <p:sp>
          <p:nvSpPr>
            <p:cNvPr id="9293" name="文本框 12"/>
            <p:cNvSpPr txBox="1">
              <a:spLocks noChangeArrowheads="1"/>
            </p:cNvSpPr>
            <p:nvPr/>
          </p:nvSpPr>
          <p:spPr bwMode="auto">
            <a:xfrm>
              <a:off x="654960" y="111278"/>
              <a:ext cx="3291840"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itchFamily="2" charset="-122"/>
                </a:defRPr>
              </a:lvl1pPr>
              <a:lvl2pPr marL="742950" indent="-285750">
                <a:defRPr sz="2400">
                  <a:solidFill>
                    <a:schemeClr val="tx1"/>
                  </a:solidFill>
                  <a:latin typeface="Calibri" panose="020F0502020204030204" pitchFamily="34" charset="0"/>
                  <a:ea typeface="宋体" pitchFamily="2" charset="-122"/>
                </a:defRPr>
              </a:lvl2pPr>
              <a:lvl3pPr>
                <a:defRPr sz="2000">
                  <a:solidFill>
                    <a:schemeClr val="tx1"/>
                  </a:solidFill>
                  <a:latin typeface="Calibri" panose="020F0502020204030204" pitchFamily="34" charset="0"/>
                  <a:ea typeface="宋体" pitchFamily="2" charset="-122"/>
                </a:defRPr>
              </a:lvl3pPr>
              <a:lvl4pPr>
                <a:defRPr>
                  <a:solidFill>
                    <a:schemeClr val="tx1"/>
                  </a:solidFill>
                  <a:latin typeface="Calibri" panose="020F0502020204030204" pitchFamily="34" charset="0"/>
                  <a:ea typeface="宋体" pitchFamily="2" charset="-122"/>
                </a:defRPr>
              </a:lvl4pPr>
              <a:lvl5pPr>
                <a:defRPr>
                  <a:solidFill>
                    <a:schemeClr val="tx1"/>
                  </a:solidFill>
                  <a:latin typeface="Calibri" panose="020F0502020204030204" pitchFamily="34" charset="0"/>
                  <a:ea typeface="宋体" pitchFamily="2" charset="-122"/>
                </a:defRPr>
              </a:lvl5pPr>
              <a:lvl6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6pPr>
              <a:lvl7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7pPr>
              <a:lvl8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8pPr>
              <a:lvl9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9pPr>
            </a:lstStyle>
            <a:p>
              <a:pPr algn="ctr" eaLnBrk="1" hangingPunct="1"/>
              <a:r>
                <a:rPr lang="zh-CN" altLang="en-US" dirty="0">
                  <a:solidFill>
                    <a:srgbClr val="044875"/>
                  </a:solidFill>
                  <a:latin typeface="微软雅黑" panose="020B0503020204020204" pitchFamily="34" charset="-122"/>
                  <a:ea typeface="微软雅黑" panose="020B0503020204020204" pitchFamily="34" charset="-122"/>
                </a:rPr>
                <a:t>原理分析</a:t>
              </a:r>
              <a:endParaRPr lang="zh-CN" altLang="en-US" dirty="0">
                <a:solidFill>
                  <a:srgbClr val="044875"/>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551544" y="82976"/>
              <a:ext cx="723813" cy="583764"/>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等线" panose="02010600030101010101" pitchFamily="2" charset="-122"/>
                </a:rPr>
                <a:t>03</a:t>
              </a:r>
              <a:endParaRPr lang="zh-CN" altLang="en-US" sz="3200" dirty="0">
                <a:solidFill>
                  <a:schemeClr val="bg2">
                    <a:lumMod val="25000"/>
                  </a:schemeClr>
                </a:solidFill>
                <a:latin typeface="Impact" panose="020B0806030902050204" pitchFamily="34" charset="0"/>
                <a:ea typeface="等线" panose="02010600030101010101" pitchFamily="2" charset="-122"/>
              </a:endParaRPr>
            </a:p>
          </p:txBody>
        </p:sp>
      </p:grpSp>
      <p:sp>
        <p:nvSpPr>
          <p:cNvPr id="15" name="矩形 14"/>
          <p:cNvSpPr/>
          <p:nvPr/>
        </p:nvSpPr>
        <p:spPr>
          <a:xfrm>
            <a:off x="11566525" y="6621465"/>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16" name="矩形 15"/>
          <p:cNvSpPr/>
          <p:nvPr/>
        </p:nvSpPr>
        <p:spPr>
          <a:xfrm>
            <a:off x="-1" y="6621465"/>
            <a:ext cx="11566525" cy="23653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6" name="标题 5"/>
          <p:cNvSpPr>
            <a:spLocks noGrp="1"/>
          </p:cNvSpPr>
          <p:nvPr>
            <p:ph type="title"/>
          </p:nvPr>
        </p:nvSpPr>
        <p:spPr>
          <a:xfrm>
            <a:off x="838200" y="777222"/>
            <a:ext cx="10515600" cy="746701"/>
          </a:xfrm>
        </p:spPr>
        <p:txBody>
          <a:bodyPr/>
          <a:lstStyle/>
          <a:p>
            <a:r>
              <a:rPr lang="zh-CN" altLang="zh-CN" dirty="0"/>
              <a:t>正向、反向传播算法</a:t>
            </a:r>
            <a:endParaRPr lang="zh-CN" altLang="en-US" dirty="0"/>
          </a:p>
        </p:txBody>
      </p:sp>
      <p:sp>
        <p:nvSpPr>
          <p:cNvPr id="4" name="文本框 3"/>
          <p:cNvSpPr txBox="1"/>
          <p:nvPr/>
        </p:nvSpPr>
        <p:spPr>
          <a:xfrm>
            <a:off x="838200" y="1633820"/>
            <a:ext cx="10439400" cy="3879652"/>
          </a:xfrm>
          <a:prstGeom prst="rect">
            <a:avLst/>
          </a:prstGeom>
          <a:noFill/>
        </p:spPr>
        <p:txBody>
          <a:bodyPr wrap="square" rtlCol="0">
            <a:spAutoFit/>
          </a:bodyPr>
          <a:lstStyle/>
          <a:p>
            <a:pPr>
              <a:lnSpc>
                <a:spcPts val="5000"/>
              </a:lnSpc>
            </a:pPr>
            <a:r>
              <a:rPr lang="zh-CN" altLang="en-US" sz="3200" dirty="0">
                <a:latin typeface="等线" panose="02010600030101010101" pitchFamily="2" charset="-122"/>
                <a:ea typeface="等线" panose="02010600030101010101" pitchFamily="2" charset="-122"/>
              </a:rPr>
              <a:t>正向传播是指数据从</a:t>
            </a:r>
            <a:r>
              <a:rPr lang="en-US" altLang="zh-CN" sz="3200" dirty="0">
                <a:latin typeface="等线" panose="02010600030101010101" pitchFamily="2" charset="-122"/>
                <a:ea typeface="等线" panose="02010600030101010101" pitchFamily="2" charset="-122"/>
              </a:rPr>
              <a:t>X</a:t>
            </a:r>
            <a:r>
              <a:rPr lang="zh-CN" altLang="en-US" sz="3200" dirty="0">
                <a:latin typeface="等线" panose="02010600030101010101" pitchFamily="2" charset="-122"/>
                <a:ea typeface="等线" panose="02010600030101010101" pitchFamily="2" charset="-122"/>
              </a:rPr>
              <a:t>传入到神经网络，经过各个隐藏层后，得到最终损失的过程。</a:t>
            </a:r>
            <a:endParaRPr lang="zh-CN" altLang="en-US" sz="3200" dirty="0">
              <a:latin typeface="等线" panose="02010600030101010101" pitchFamily="2" charset="-122"/>
              <a:ea typeface="等线" panose="02010600030101010101" pitchFamily="2" charset="-122"/>
            </a:endParaRPr>
          </a:p>
          <a:p>
            <a:pPr>
              <a:lnSpc>
                <a:spcPts val="5000"/>
              </a:lnSpc>
            </a:pPr>
            <a:endParaRPr lang="en-US" altLang="zh-CN" sz="3200" dirty="0">
              <a:latin typeface="等线" panose="02010600030101010101" pitchFamily="2" charset="-122"/>
              <a:ea typeface="等线" panose="02010600030101010101" pitchFamily="2" charset="-122"/>
            </a:endParaRPr>
          </a:p>
          <a:p>
            <a:pPr>
              <a:lnSpc>
                <a:spcPts val="5000"/>
              </a:lnSpc>
            </a:pPr>
            <a:r>
              <a:rPr lang="zh-CN" altLang="en-US" sz="3200" dirty="0">
                <a:latin typeface="等线" panose="02010600030101010101" pitchFamily="2" charset="-122"/>
                <a:ea typeface="等线" panose="02010600030101010101" pitchFamily="2" charset="-122"/>
              </a:rPr>
              <a:t>反向传播主要是针对神经网络优化的过程中进行，在</a:t>
            </a:r>
            <a:r>
              <a:rPr lang="en-US" altLang="zh-CN" sz="3200" dirty="0">
                <a:latin typeface="等线" panose="02010600030101010101" pitchFamily="2" charset="-122"/>
                <a:ea typeface="等线" panose="02010600030101010101" pitchFamily="2" charset="-122"/>
              </a:rPr>
              <a:t>L</a:t>
            </a:r>
            <a:r>
              <a:rPr lang="zh-CN" altLang="en-US" sz="3200" dirty="0">
                <a:latin typeface="等线" panose="02010600030101010101" pitchFamily="2" charset="-122"/>
                <a:ea typeface="等线" panose="02010600030101010101" pitchFamily="2" charset="-122"/>
              </a:rPr>
              <a:t>端计算总的损失函数，然后根据梯度递减公式，逐层的向前反馈，形成反向传播机制。</a:t>
            </a:r>
            <a:endParaRPr lang="zh-CN" altLang="en-US" sz="3200" dirty="0">
              <a:latin typeface="等线" panose="02010600030101010101" pitchFamily="2" charset="-122"/>
              <a:ea typeface="等线" panose="02010600030101010101" pitchFamily="2"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2"/>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11" name="矩形 10"/>
          <p:cNvSpPr/>
          <p:nvPr/>
        </p:nvSpPr>
        <p:spPr>
          <a:xfrm>
            <a:off x="3513138" y="254002"/>
            <a:ext cx="8678863"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grpSp>
        <p:nvGrpSpPr>
          <p:cNvPr id="12" name="组合 11"/>
          <p:cNvGrpSpPr/>
          <p:nvPr/>
        </p:nvGrpSpPr>
        <p:grpSpPr bwMode="auto">
          <a:xfrm>
            <a:off x="550863" y="82550"/>
            <a:ext cx="3395663" cy="584775"/>
            <a:chOff x="551544" y="82976"/>
            <a:chExt cx="3395256" cy="583764"/>
          </a:xfrm>
        </p:grpSpPr>
        <p:sp>
          <p:nvSpPr>
            <p:cNvPr id="9293" name="文本框 12"/>
            <p:cNvSpPr txBox="1">
              <a:spLocks noChangeArrowheads="1"/>
            </p:cNvSpPr>
            <p:nvPr/>
          </p:nvSpPr>
          <p:spPr bwMode="auto">
            <a:xfrm>
              <a:off x="654960" y="111278"/>
              <a:ext cx="3291840"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itchFamily="2" charset="-122"/>
                </a:defRPr>
              </a:lvl1pPr>
              <a:lvl2pPr marL="742950" indent="-285750">
                <a:defRPr sz="2400">
                  <a:solidFill>
                    <a:schemeClr val="tx1"/>
                  </a:solidFill>
                  <a:latin typeface="Calibri" panose="020F0502020204030204" pitchFamily="34" charset="0"/>
                  <a:ea typeface="宋体" pitchFamily="2" charset="-122"/>
                </a:defRPr>
              </a:lvl2pPr>
              <a:lvl3pPr>
                <a:defRPr sz="2000">
                  <a:solidFill>
                    <a:schemeClr val="tx1"/>
                  </a:solidFill>
                  <a:latin typeface="Calibri" panose="020F0502020204030204" pitchFamily="34" charset="0"/>
                  <a:ea typeface="宋体" pitchFamily="2" charset="-122"/>
                </a:defRPr>
              </a:lvl3pPr>
              <a:lvl4pPr>
                <a:defRPr>
                  <a:solidFill>
                    <a:schemeClr val="tx1"/>
                  </a:solidFill>
                  <a:latin typeface="Calibri" panose="020F0502020204030204" pitchFamily="34" charset="0"/>
                  <a:ea typeface="宋体" pitchFamily="2" charset="-122"/>
                </a:defRPr>
              </a:lvl4pPr>
              <a:lvl5pPr>
                <a:defRPr>
                  <a:solidFill>
                    <a:schemeClr val="tx1"/>
                  </a:solidFill>
                  <a:latin typeface="Calibri" panose="020F0502020204030204" pitchFamily="34" charset="0"/>
                  <a:ea typeface="宋体" pitchFamily="2" charset="-122"/>
                </a:defRPr>
              </a:lvl5pPr>
              <a:lvl6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6pPr>
              <a:lvl7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7pPr>
              <a:lvl8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8pPr>
              <a:lvl9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9pPr>
            </a:lstStyle>
            <a:p>
              <a:pPr algn="ctr" eaLnBrk="1" hangingPunct="1"/>
              <a:r>
                <a:rPr lang="zh-CN" altLang="en-US" dirty="0">
                  <a:solidFill>
                    <a:srgbClr val="044875"/>
                  </a:solidFill>
                  <a:latin typeface="微软雅黑" panose="020B0503020204020204" pitchFamily="34" charset="-122"/>
                  <a:ea typeface="微软雅黑" panose="020B0503020204020204" pitchFamily="34" charset="-122"/>
                </a:rPr>
                <a:t>原理分析</a:t>
              </a:r>
              <a:endParaRPr lang="zh-CN" altLang="en-US" dirty="0">
                <a:solidFill>
                  <a:srgbClr val="044875"/>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551544" y="82976"/>
              <a:ext cx="723813" cy="583764"/>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等线" panose="02010600030101010101" pitchFamily="2" charset="-122"/>
                </a:rPr>
                <a:t>03</a:t>
              </a:r>
              <a:endParaRPr lang="zh-CN" altLang="en-US" sz="3200" dirty="0">
                <a:solidFill>
                  <a:schemeClr val="bg2">
                    <a:lumMod val="25000"/>
                  </a:schemeClr>
                </a:solidFill>
                <a:latin typeface="Impact" panose="020B0806030902050204" pitchFamily="34" charset="0"/>
                <a:ea typeface="等线" panose="02010600030101010101" pitchFamily="2" charset="-122"/>
              </a:endParaRPr>
            </a:p>
          </p:txBody>
        </p:sp>
      </p:grpSp>
      <p:sp>
        <p:nvSpPr>
          <p:cNvPr id="15" name="矩形 14"/>
          <p:cNvSpPr/>
          <p:nvPr/>
        </p:nvSpPr>
        <p:spPr>
          <a:xfrm>
            <a:off x="11566525" y="6621465"/>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16" name="矩形 15"/>
          <p:cNvSpPr/>
          <p:nvPr/>
        </p:nvSpPr>
        <p:spPr>
          <a:xfrm>
            <a:off x="-1" y="6621465"/>
            <a:ext cx="11566525" cy="23653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6" name="标题 5"/>
          <p:cNvSpPr>
            <a:spLocks noGrp="1"/>
          </p:cNvSpPr>
          <p:nvPr>
            <p:ph type="title"/>
          </p:nvPr>
        </p:nvSpPr>
        <p:spPr>
          <a:xfrm>
            <a:off x="838200" y="777222"/>
            <a:ext cx="10515600" cy="746701"/>
          </a:xfrm>
        </p:spPr>
        <p:txBody>
          <a:bodyPr/>
          <a:lstStyle/>
          <a:p>
            <a:r>
              <a:rPr lang="zh-CN" altLang="en-US" dirty="0"/>
              <a:t>梯度下降法</a:t>
            </a:r>
            <a:endParaRPr lang="zh-CN" altLang="en-US" dirty="0"/>
          </a:p>
        </p:txBody>
      </p:sp>
      <p:sp>
        <p:nvSpPr>
          <p:cNvPr id="4" name="文本框 3"/>
          <p:cNvSpPr txBox="1"/>
          <p:nvPr/>
        </p:nvSpPr>
        <p:spPr>
          <a:xfrm>
            <a:off x="7010374" y="1442919"/>
            <a:ext cx="4750050" cy="4462760"/>
          </a:xfrm>
          <a:prstGeom prst="rect">
            <a:avLst/>
          </a:prstGeom>
          <a:noFill/>
        </p:spPr>
        <p:txBody>
          <a:bodyPr wrap="square" rtlCol="0">
            <a:spAutoFit/>
          </a:bodyPr>
          <a:lstStyle/>
          <a:p>
            <a:r>
              <a:rPr lang="zh-CN" altLang="en-US" sz="3200" dirty="0">
                <a:latin typeface="等线" panose="02010600030101010101" pitchFamily="2" charset="-122"/>
                <a:ea typeface="等线" panose="02010600030101010101" pitchFamily="2" charset="-122"/>
              </a:rPr>
              <a:t>梯度下降法的优化思想是用当前位置负梯度方向作为搜索方向，因为该方向为当前位置的最快下降方向，所以也被称为是”最速下降法“。最速下降法越接近目标值，步长越小，前进越慢。</a:t>
            </a:r>
            <a:endParaRPr lang="en-US" altLang="zh-CN" sz="3200" dirty="0">
              <a:latin typeface="等线" panose="02010600030101010101" pitchFamily="2" charset="-122"/>
              <a:ea typeface="等线" panose="02010600030101010101" pitchFamily="2" charset="-122"/>
            </a:endParaRPr>
          </a:p>
          <a:p>
            <a:endParaRPr lang="en-US" altLang="zh-CN" sz="2800" dirty="0">
              <a:latin typeface="等线" panose="02010600030101010101" pitchFamily="2" charset="-122"/>
              <a:ea typeface="等线" panose="02010600030101010101" pitchFamily="2" charset="-122"/>
            </a:endParaRPr>
          </a:p>
        </p:txBody>
      </p:sp>
      <p:pic>
        <p:nvPicPr>
          <p:cNvPr id="18" name="内容占位符 17"/>
          <p:cNvPicPr>
            <a:picLocks noGrp="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912812" y="1589493"/>
            <a:ext cx="5183187" cy="4685517"/>
          </a:xfrm>
          <a:prstGeom prst="rect">
            <a:avLst/>
          </a:prstGeom>
          <a:noFill/>
          <a:ln>
            <a:noFill/>
          </a:ln>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2"/>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11" name="矩形 10"/>
          <p:cNvSpPr/>
          <p:nvPr/>
        </p:nvSpPr>
        <p:spPr>
          <a:xfrm>
            <a:off x="3513138" y="254002"/>
            <a:ext cx="8678863"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grpSp>
        <p:nvGrpSpPr>
          <p:cNvPr id="12" name="组合 11"/>
          <p:cNvGrpSpPr/>
          <p:nvPr/>
        </p:nvGrpSpPr>
        <p:grpSpPr bwMode="auto">
          <a:xfrm>
            <a:off x="550863" y="82550"/>
            <a:ext cx="3395663" cy="584775"/>
            <a:chOff x="551544" y="82976"/>
            <a:chExt cx="3395256" cy="583764"/>
          </a:xfrm>
        </p:grpSpPr>
        <p:sp>
          <p:nvSpPr>
            <p:cNvPr id="9293" name="文本框 12"/>
            <p:cNvSpPr txBox="1">
              <a:spLocks noChangeArrowheads="1"/>
            </p:cNvSpPr>
            <p:nvPr/>
          </p:nvSpPr>
          <p:spPr bwMode="auto">
            <a:xfrm>
              <a:off x="654960" y="111278"/>
              <a:ext cx="3291840"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itchFamily="2" charset="-122"/>
                </a:defRPr>
              </a:lvl1pPr>
              <a:lvl2pPr marL="742950" indent="-285750">
                <a:defRPr sz="2400">
                  <a:solidFill>
                    <a:schemeClr val="tx1"/>
                  </a:solidFill>
                  <a:latin typeface="Calibri" panose="020F0502020204030204" pitchFamily="34" charset="0"/>
                  <a:ea typeface="宋体" pitchFamily="2" charset="-122"/>
                </a:defRPr>
              </a:lvl2pPr>
              <a:lvl3pPr>
                <a:defRPr sz="2000">
                  <a:solidFill>
                    <a:schemeClr val="tx1"/>
                  </a:solidFill>
                  <a:latin typeface="Calibri" panose="020F0502020204030204" pitchFamily="34" charset="0"/>
                  <a:ea typeface="宋体" pitchFamily="2" charset="-122"/>
                </a:defRPr>
              </a:lvl3pPr>
              <a:lvl4pPr>
                <a:defRPr>
                  <a:solidFill>
                    <a:schemeClr val="tx1"/>
                  </a:solidFill>
                  <a:latin typeface="Calibri" panose="020F0502020204030204" pitchFamily="34" charset="0"/>
                  <a:ea typeface="宋体" pitchFamily="2" charset="-122"/>
                </a:defRPr>
              </a:lvl4pPr>
              <a:lvl5pPr>
                <a:defRPr>
                  <a:solidFill>
                    <a:schemeClr val="tx1"/>
                  </a:solidFill>
                  <a:latin typeface="Calibri" panose="020F0502020204030204" pitchFamily="34" charset="0"/>
                  <a:ea typeface="宋体" pitchFamily="2" charset="-122"/>
                </a:defRPr>
              </a:lvl5pPr>
              <a:lvl6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6pPr>
              <a:lvl7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7pPr>
              <a:lvl8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8pPr>
              <a:lvl9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9pPr>
            </a:lstStyle>
            <a:p>
              <a:pPr algn="ctr" eaLnBrk="1" hangingPunct="1"/>
              <a:r>
                <a:rPr lang="zh-CN" altLang="en-US" dirty="0">
                  <a:solidFill>
                    <a:srgbClr val="044875"/>
                  </a:solidFill>
                  <a:latin typeface="微软雅黑" panose="020B0503020204020204" pitchFamily="34" charset="-122"/>
                  <a:ea typeface="微软雅黑" panose="020B0503020204020204" pitchFamily="34" charset="-122"/>
                </a:rPr>
                <a:t>原理分析</a:t>
              </a:r>
              <a:endParaRPr lang="zh-CN" altLang="en-US" dirty="0">
                <a:solidFill>
                  <a:srgbClr val="044875"/>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551544" y="82976"/>
              <a:ext cx="723813" cy="583764"/>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等线" panose="02010600030101010101" pitchFamily="2" charset="-122"/>
                </a:rPr>
                <a:t>03</a:t>
              </a:r>
              <a:endParaRPr lang="zh-CN" altLang="en-US" sz="3200" dirty="0">
                <a:solidFill>
                  <a:schemeClr val="bg2">
                    <a:lumMod val="25000"/>
                  </a:schemeClr>
                </a:solidFill>
                <a:latin typeface="Impact" panose="020B0806030902050204" pitchFamily="34" charset="0"/>
                <a:ea typeface="等线" panose="02010600030101010101" pitchFamily="2" charset="-122"/>
              </a:endParaRPr>
            </a:p>
          </p:txBody>
        </p:sp>
      </p:grpSp>
      <p:sp>
        <p:nvSpPr>
          <p:cNvPr id="15" name="矩形 14"/>
          <p:cNvSpPr/>
          <p:nvPr/>
        </p:nvSpPr>
        <p:spPr>
          <a:xfrm>
            <a:off x="11566525" y="6621465"/>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16" name="矩形 15"/>
          <p:cNvSpPr/>
          <p:nvPr/>
        </p:nvSpPr>
        <p:spPr>
          <a:xfrm>
            <a:off x="-1" y="6621465"/>
            <a:ext cx="11566525" cy="23653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6" name="标题 5"/>
          <p:cNvSpPr>
            <a:spLocks noGrp="1"/>
          </p:cNvSpPr>
          <p:nvPr>
            <p:ph type="title"/>
          </p:nvPr>
        </p:nvSpPr>
        <p:spPr>
          <a:xfrm>
            <a:off x="838200" y="777222"/>
            <a:ext cx="10515600" cy="746701"/>
          </a:xfrm>
        </p:spPr>
        <p:txBody>
          <a:bodyPr/>
          <a:lstStyle/>
          <a:p>
            <a:r>
              <a:rPr lang="zh-CN" altLang="en-US" dirty="0"/>
              <a:t>梯度下降法</a:t>
            </a:r>
            <a:endParaRPr lang="zh-CN" altLang="en-US" dirty="0"/>
          </a:p>
        </p:txBody>
      </p:sp>
      <p:sp>
        <p:nvSpPr>
          <p:cNvPr id="4" name="文本框 3"/>
          <p:cNvSpPr txBox="1"/>
          <p:nvPr/>
        </p:nvSpPr>
        <p:spPr>
          <a:xfrm>
            <a:off x="6891087" y="667325"/>
            <a:ext cx="4750050" cy="5940088"/>
          </a:xfrm>
          <a:prstGeom prst="rect">
            <a:avLst/>
          </a:prstGeom>
          <a:noFill/>
        </p:spPr>
        <p:txBody>
          <a:bodyPr wrap="square" rtlCol="0">
            <a:spAutoFit/>
          </a:bodyPr>
          <a:lstStyle/>
          <a:p>
            <a:pPr marL="457200" indent="-457200">
              <a:buFont typeface="Arial" panose="020B0604020202090204" pitchFamily="34" charset="0"/>
              <a:buChar char="•"/>
            </a:pPr>
            <a:r>
              <a:rPr lang="zh-CN" altLang="en-US" sz="3200" dirty="0">
                <a:latin typeface="等线" panose="02010600030101010101" pitchFamily="2" charset="-122"/>
                <a:ea typeface="等线" panose="02010600030101010101" pitchFamily="2" charset="-122"/>
              </a:rPr>
              <a:t>梯度下降法的缺点：</a:t>
            </a:r>
            <a:endParaRPr lang="zh-CN" altLang="en-US" sz="3200" dirty="0">
              <a:latin typeface="等线" panose="02010600030101010101" pitchFamily="2" charset="-122"/>
              <a:ea typeface="等线" panose="02010600030101010101" pitchFamily="2" charset="-122"/>
            </a:endParaRPr>
          </a:p>
          <a:p>
            <a:r>
              <a:rPr lang="zh-CN" altLang="en-US" sz="3200" dirty="0">
                <a:latin typeface="等线" panose="02010600030101010101" pitchFamily="2" charset="-122"/>
                <a:ea typeface="等线" panose="02010600030101010101" pitchFamily="2" charset="-122"/>
              </a:rPr>
              <a:t>（</a:t>
            </a:r>
            <a:r>
              <a:rPr lang="en-US" altLang="zh-CN" sz="3200" dirty="0">
                <a:latin typeface="等线" panose="02010600030101010101" pitchFamily="2" charset="-122"/>
                <a:ea typeface="等线" panose="02010600030101010101" pitchFamily="2" charset="-122"/>
              </a:rPr>
              <a:t>1</a:t>
            </a:r>
            <a:r>
              <a:rPr lang="zh-CN" altLang="en-US" sz="3200" dirty="0">
                <a:latin typeface="等线" panose="02010600030101010101" pitchFamily="2" charset="-122"/>
                <a:ea typeface="等线" panose="02010600030101010101" pitchFamily="2" charset="-122"/>
              </a:rPr>
              <a:t>）靠近极小值时收敛速度减慢，如下图</a:t>
            </a:r>
            <a:endParaRPr lang="zh-CN" altLang="en-US" sz="3200" dirty="0">
              <a:latin typeface="等线" panose="02010600030101010101" pitchFamily="2" charset="-122"/>
              <a:ea typeface="等线" panose="02010600030101010101" pitchFamily="2" charset="-122"/>
            </a:endParaRPr>
          </a:p>
          <a:p>
            <a:r>
              <a:rPr lang="zh-CN" altLang="en-US" sz="3200" dirty="0">
                <a:latin typeface="等线" panose="02010600030101010101" pitchFamily="2" charset="-122"/>
                <a:ea typeface="等线" panose="02010600030101010101" pitchFamily="2" charset="-122"/>
              </a:rPr>
              <a:t>（</a:t>
            </a:r>
            <a:r>
              <a:rPr lang="en-US" altLang="zh-CN" sz="3200" dirty="0">
                <a:latin typeface="等线" panose="02010600030101010101" pitchFamily="2" charset="-122"/>
                <a:ea typeface="等线" panose="02010600030101010101" pitchFamily="2" charset="-122"/>
              </a:rPr>
              <a:t>2</a:t>
            </a:r>
            <a:r>
              <a:rPr lang="zh-CN" altLang="en-US" sz="3200" dirty="0">
                <a:latin typeface="等线" panose="02010600030101010101" pitchFamily="2" charset="-122"/>
                <a:ea typeface="等线" panose="02010600030101010101" pitchFamily="2" charset="-122"/>
              </a:rPr>
              <a:t>）直线搜索时可能会产生一些问题；</a:t>
            </a:r>
            <a:endParaRPr lang="zh-CN" altLang="en-US" sz="3200" dirty="0">
              <a:latin typeface="等线" panose="02010600030101010101" pitchFamily="2" charset="-122"/>
              <a:ea typeface="等线" panose="02010600030101010101" pitchFamily="2" charset="-122"/>
            </a:endParaRPr>
          </a:p>
          <a:p>
            <a:r>
              <a:rPr lang="zh-CN" altLang="en-US" sz="3200" dirty="0">
                <a:latin typeface="等线" panose="02010600030101010101" pitchFamily="2" charset="-122"/>
                <a:ea typeface="等线" panose="02010600030101010101" pitchFamily="2" charset="-122"/>
              </a:rPr>
              <a:t>（</a:t>
            </a:r>
            <a:r>
              <a:rPr lang="en-US" altLang="zh-CN" sz="3200" dirty="0">
                <a:latin typeface="等线" panose="02010600030101010101" pitchFamily="2" charset="-122"/>
                <a:ea typeface="等线" panose="02010600030101010101" pitchFamily="2" charset="-122"/>
              </a:rPr>
              <a:t>3</a:t>
            </a:r>
            <a:r>
              <a:rPr lang="zh-CN" altLang="en-US" sz="3200" dirty="0">
                <a:latin typeface="等线" panose="02010600030101010101" pitchFamily="2" charset="-122"/>
                <a:ea typeface="等线" panose="02010600030101010101" pitchFamily="2" charset="-122"/>
              </a:rPr>
              <a:t>）可能会“之字形”地下降。</a:t>
            </a:r>
            <a:endParaRPr lang="en-US" altLang="zh-CN" sz="3200" dirty="0">
              <a:latin typeface="等线" panose="02010600030101010101" pitchFamily="2" charset="-122"/>
              <a:ea typeface="等线" panose="02010600030101010101" pitchFamily="2" charset="-122"/>
            </a:endParaRPr>
          </a:p>
          <a:p>
            <a:pPr marL="457200" indent="-457200">
              <a:buFont typeface="Arial" panose="020B0604020202090204" pitchFamily="34" charset="0"/>
              <a:buChar char="•"/>
            </a:pPr>
            <a:r>
              <a:rPr lang="zh-CN" altLang="en-US" sz="3200" dirty="0">
                <a:latin typeface="等线" panose="02010600030101010101" pitchFamily="2" charset="-122"/>
                <a:ea typeface="等线" panose="02010600030101010101" pitchFamily="2" charset="-122"/>
              </a:rPr>
              <a:t>梯度下降法又分为随机梯度下降法，批量梯度下降法以及小批量梯度下降法。</a:t>
            </a:r>
            <a:endParaRPr lang="zh-CN" altLang="en-US" sz="3200" dirty="0">
              <a:latin typeface="等线" panose="02010600030101010101" pitchFamily="2" charset="-122"/>
              <a:ea typeface="等线" panose="02010600030101010101" pitchFamily="2" charset="-122"/>
            </a:endParaRPr>
          </a:p>
          <a:p>
            <a:endParaRPr lang="en-US" altLang="zh-CN" sz="2800" dirty="0">
              <a:latin typeface="等线" panose="02010600030101010101" pitchFamily="2" charset="-122"/>
              <a:ea typeface="等线" panose="02010600030101010101" pitchFamily="2" charset="-122"/>
            </a:endParaRPr>
          </a:p>
        </p:txBody>
      </p:sp>
      <p:pic>
        <p:nvPicPr>
          <p:cNvPr id="19" name="内容占位符 18"/>
          <p:cNvPicPr>
            <a:picLocks noGrp="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838200" y="1606475"/>
            <a:ext cx="5257800" cy="4474303"/>
          </a:xfrm>
          <a:prstGeom prst="rect">
            <a:avLst/>
          </a:prstGeom>
          <a:noFill/>
          <a:ln>
            <a:noFill/>
          </a:ln>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2"/>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11" name="矩形 10"/>
          <p:cNvSpPr/>
          <p:nvPr/>
        </p:nvSpPr>
        <p:spPr>
          <a:xfrm>
            <a:off x="3482975" y="254002"/>
            <a:ext cx="870902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grpSp>
        <p:nvGrpSpPr>
          <p:cNvPr id="12" name="组合 11"/>
          <p:cNvGrpSpPr/>
          <p:nvPr/>
        </p:nvGrpSpPr>
        <p:grpSpPr bwMode="auto">
          <a:xfrm>
            <a:off x="550865" y="82550"/>
            <a:ext cx="3381375" cy="584775"/>
            <a:chOff x="551544" y="82976"/>
            <a:chExt cx="3380742" cy="583764"/>
          </a:xfrm>
        </p:grpSpPr>
        <p:sp>
          <p:nvSpPr>
            <p:cNvPr id="11338" name="文本框 12"/>
            <p:cNvSpPr txBox="1">
              <a:spLocks noChangeArrowheads="1"/>
            </p:cNvSpPr>
            <p:nvPr/>
          </p:nvSpPr>
          <p:spPr bwMode="auto">
            <a:xfrm>
              <a:off x="640446"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itchFamily="2" charset="-122"/>
                </a:defRPr>
              </a:lvl1pPr>
              <a:lvl2pPr marL="742950" indent="-285750">
                <a:defRPr sz="2400">
                  <a:solidFill>
                    <a:schemeClr val="tx1"/>
                  </a:solidFill>
                  <a:latin typeface="Calibri" panose="020F0502020204030204" pitchFamily="34" charset="0"/>
                  <a:ea typeface="宋体" pitchFamily="2" charset="-122"/>
                </a:defRPr>
              </a:lvl2pPr>
              <a:lvl3pPr>
                <a:defRPr sz="2000">
                  <a:solidFill>
                    <a:schemeClr val="tx1"/>
                  </a:solidFill>
                  <a:latin typeface="Calibri" panose="020F0502020204030204" pitchFamily="34" charset="0"/>
                  <a:ea typeface="宋体" pitchFamily="2" charset="-122"/>
                </a:defRPr>
              </a:lvl3pPr>
              <a:lvl4pPr>
                <a:defRPr>
                  <a:solidFill>
                    <a:schemeClr val="tx1"/>
                  </a:solidFill>
                  <a:latin typeface="Calibri" panose="020F0502020204030204" pitchFamily="34" charset="0"/>
                  <a:ea typeface="宋体" pitchFamily="2" charset="-122"/>
                </a:defRPr>
              </a:lvl4pPr>
              <a:lvl5pPr>
                <a:defRPr>
                  <a:solidFill>
                    <a:schemeClr val="tx1"/>
                  </a:solidFill>
                  <a:latin typeface="Calibri" panose="020F0502020204030204" pitchFamily="34" charset="0"/>
                  <a:ea typeface="宋体" pitchFamily="2" charset="-122"/>
                </a:defRPr>
              </a:lvl5pPr>
              <a:lvl6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6pPr>
              <a:lvl7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7pPr>
              <a:lvl8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8pPr>
              <a:lvl9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9pPr>
            </a:lstStyle>
            <a:p>
              <a:pPr algn="ctr" eaLnBrk="1" hangingPunct="1"/>
              <a:r>
                <a:rPr lang="zh-CN" altLang="en-US" dirty="0">
                  <a:solidFill>
                    <a:srgbClr val="044875"/>
                  </a:solidFill>
                  <a:latin typeface="微软雅黑" panose="020B0503020204020204" pitchFamily="34" charset="-122"/>
                  <a:ea typeface="微软雅黑" panose="020B0503020204020204" pitchFamily="34" charset="-122"/>
                </a:rPr>
                <a:t>原理分析</a:t>
              </a:r>
              <a:endParaRPr lang="zh-CN" altLang="en-US" dirty="0">
                <a:solidFill>
                  <a:srgbClr val="044875"/>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551544" y="82976"/>
              <a:ext cx="723765" cy="583764"/>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等线" panose="02010600030101010101" pitchFamily="2" charset="-122"/>
                </a:rPr>
                <a:t>03</a:t>
              </a:r>
              <a:endParaRPr lang="zh-CN" altLang="en-US" sz="3200" dirty="0">
                <a:solidFill>
                  <a:schemeClr val="bg2">
                    <a:lumMod val="25000"/>
                  </a:schemeClr>
                </a:solidFill>
                <a:latin typeface="Impact" panose="020B0806030902050204" pitchFamily="34" charset="0"/>
                <a:ea typeface="等线" panose="02010600030101010101" pitchFamily="2" charset="-122"/>
              </a:endParaRPr>
            </a:p>
          </p:txBody>
        </p:sp>
      </p:grpSp>
      <p:sp>
        <p:nvSpPr>
          <p:cNvPr id="15" name="矩形 14"/>
          <p:cNvSpPr/>
          <p:nvPr/>
        </p:nvSpPr>
        <p:spPr>
          <a:xfrm>
            <a:off x="11566525" y="6621465"/>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16" name="矩形 15"/>
          <p:cNvSpPr/>
          <p:nvPr/>
        </p:nvSpPr>
        <p:spPr>
          <a:xfrm>
            <a:off x="-1" y="6621465"/>
            <a:ext cx="11566525" cy="23653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grpSp>
        <p:nvGrpSpPr>
          <p:cNvPr id="5" name="组合 4"/>
          <p:cNvGrpSpPr/>
          <p:nvPr/>
        </p:nvGrpSpPr>
        <p:grpSpPr bwMode="auto">
          <a:xfrm>
            <a:off x="1508319" y="1270453"/>
            <a:ext cx="2957515" cy="4838700"/>
            <a:chOff x="146661" y="1194708"/>
            <a:chExt cx="2956562" cy="4838700"/>
          </a:xfrm>
        </p:grpSpPr>
        <p:grpSp>
          <p:nvGrpSpPr>
            <p:cNvPr id="11332" name="组合 8"/>
            <p:cNvGrpSpPr/>
            <p:nvPr/>
          </p:nvGrpSpPr>
          <p:grpSpPr bwMode="auto">
            <a:xfrm>
              <a:off x="146663" y="1194708"/>
              <a:ext cx="2956560" cy="4838700"/>
              <a:chOff x="146663" y="1194708"/>
              <a:chExt cx="2956560" cy="4838700"/>
            </a:xfrm>
          </p:grpSpPr>
          <p:grpSp>
            <p:nvGrpSpPr>
              <p:cNvPr id="11334" name="组合 3"/>
              <p:cNvGrpSpPr/>
              <p:nvPr/>
            </p:nvGrpSpPr>
            <p:grpSpPr bwMode="auto">
              <a:xfrm>
                <a:off x="146663" y="1194708"/>
                <a:ext cx="2956560" cy="4838700"/>
                <a:chOff x="304800" y="1466850"/>
                <a:chExt cx="2705100" cy="4838700"/>
              </a:xfrm>
            </p:grpSpPr>
            <p:sp>
              <p:nvSpPr>
                <p:cNvPr id="2" name="矩形 1"/>
                <p:cNvSpPr/>
                <p:nvPr/>
              </p:nvSpPr>
              <p:spPr>
                <a:xfrm>
                  <a:off x="304800" y="1466850"/>
                  <a:ext cx="2705100" cy="70485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18" name="矩形 17"/>
                <p:cNvSpPr/>
                <p:nvPr/>
              </p:nvSpPr>
              <p:spPr>
                <a:xfrm>
                  <a:off x="304800" y="2171700"/>
                  <a:ext cx="2705100" cy="4133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grpSp>
          <p:sp>
            <p:nvSpPr>
              <p:cNvPr id="19" name="矩形 18"/>
              <p:cNvSpPr/>
              <p:nvPr/>
            </p:nvSpPr>
            <p:spPr>
              <a:xfrm>
                <a:off x="146663" y="5804808"/>
                <a:ext cx="2956560" cy="228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grpSp>
        <p:sp>
          <p:nvSpPr>
            <p:cNvPr id="11333" name="文本框 2"/>
            <p:cNvSpPr txBox="1">
              <a:spLocks noChangeArrowheads="1"/>
            </p:cNvSpPr>
            <p:nvPr/>
          </p:nvSpPr>
          <p:spPr bwMode="auto">
            <a:xfrm>
              <a:off x="146661" y="1316300"/>
              <a:ext cx="29295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anose="020F0502020204030204" pitchFamily="34" charset="0"/>
                  <a:ea typeface="宋体" pitchFamily="2" charset="-122"/>
                </a:defRPr>
              </a:lvl1pPr>
              <a:lvl2pPr marL="742950" indent="-285750">
                <a:defRPr sz="2400">
                  <a:solidFill>
                    <a:schemeClr val="tx1"/>
                  </a:solidFill>
                  <a:latin typeface="Calibri" panose="020F0502020204030204" pitchFamily="34" charset="0"/>
                  <a:ea typeface="宋体" pitchFamily="2" charset="-122"/>
                </a:defRPr>
              </a:lvl2pPr>
              <a:lvl3pPr>
                <a:defRPr sz="2000">
                  <a:solidFill>
                    <a:schemeClr val="tx1"/>
                  </a:solidFill>
                  <a:latin typeface="Calibri" panose="020F0502020204030204" pitchFamily="34" charset="0"/>
                  <a:ea typeface="宋体" pitchFamily="2" charset="-122"/>
                </a:defRPr>
              </a:lvl3pPr>
              <a:lvl4pPr>
                <a:defRPr>
                  <a:solidFill>
                    <a:schemeClr val="tx1"/>
                  </a:solidFill>
                  <a:latin typeface="Calibri" panose="020F0502020204030204" pitchFamily="34" charset="0"/>
                  <a:ea typeface="宋体" pitchFamily="2" charset="-122"/>
                </a:defRPr>
              </a:lvl4pPr>
              <a:lvl5pPr>
                <a:defRPr>
                  <a:solidFill>
                    <a:schemeClr val="tx1"/>
                  </a:solidFill>
                  <a:latin typeface="Calibri" panose="020F0502020204030204" pitchFamily="34" charset="0"/>
                  <a:ea typeface="宋体" pitchFamily="2" charset="-122"/>
                </a:defRPr>
              </a:lvl5pPr>
              <a:lvl6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6pPr>
              <a:lvl7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7pPr>
              <a:lvl8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8pPr>
              <a:lvl9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9pPr>
            </a:lstStyle>
            <a:p>
              <a:pPr algn="ctr" eaLnBrk="1" hangingPunct="1"/>
              <a:r>
                <a:rPr lang="zh-CN" altLang="en-US" sz="2400" dirty="0">
                  <a:solidFill>
                    <a:schemeClr val="bg1"/>
                  </a:solidFill>
                  <a:latin typeface="等线" panose="02010600030101010101" pitchFamily="2" charset="-122"/>
                  <a:ea typeface="等线" panose="02010600030101010101" pitchFamily="2" charset="-122"/>
                </a:rPr>
                <a:t>批量梯度下降法</a:t>
              </a:r>
              <a:r>
                <a:rPr lang="en-US" altLang="zh-CN" sz="2400" dirty="0">
                  <a:solidFill>
                    <a:schemeClr val="bg1"/>
                  </a:solidFill>
                  <a:latin typeface="等线" panose="02010600030101010101" pitchFamily="2" charset="-122"/>
                  <a:ea typeface="等线" panose="02010600030101010101" pitchFamily="2" charset="-122"/>
                </a:rPr>
                <a:t>BGD</a:t>
              </a:r>
              <a:endParaRPr lang="zh-CN" altLang="en-US" sz="2400" dirty="0">
                <a:solidFill>
                  <a:schemeClr val="bg1"/>
                </a:solidFill>
                <a:latin typeface="等线" panose="02010600030101010101" pitchFamily="2" charset="-122"/>
                <a:ea typeface="等线" panose="02010600030101010101" pitchFamily="2" charset="-122"/>
              </a:endParaRPr>
            </a:p>
          </p:txBody>
        </p:sp>
      </p:grpSp>
      <p:sp>
        <p:nvSpPr>
          <p:cNvPr id="23" name="矩形 22"/>
          <p:cNvSpPr/>
          <p:nvPr/>
        </p:nvSpPr>
        <p:spPr>
          <a:xfrm>
            <a:off x="1444820" y="2199140"/>
            <a:ext cx="2944813" cy="3323987"/>
          </a:xfrm>
          <a:prstGeom prst="rect">
            <a:avLst/>
          </a:prstGeom>
        </p:spPr>
        <p:txBody>
          <a:bodyPr>
            <a:spAutoFit/>
          </a:bodyPr>
          <a:lstStyle/>
          <a:p>
            <a:pPr marL="285750" indent="-285750" algn="ctr" eaLnBrk="1" fontAlgn="auto" hangingPunct="1">
              <a:lnSpc>
                <a:spcPts val="1800"/>
              </a:lnSpc>
              <a:spcBef>
                <a:spcPts val="0"/>
              </a:spcBef>
              <a:spcAft>
                <a:spcPts val="0"/>
              </a:spcAft>
              <a:buFont typeface="Wingdings" panose="05000000000000000000" pitchFamily="2" charset="2"/>
              <a:buChar char="Ø"/>
              <a:defRPr/>
            </a:pPr>
            <a:r>
              <a:rPr lang="en-US" altLang="zh-CN" sz="1600" dirty="0">
                <a:solidFill>
                  <a:schemeClr val="bg2">
                    <a:lumMod val="25000"/>
                  </a:schemeClr>
                </a:solidFill>
                <a:latin typeface="等线" panose="02010600030101010101" pitchFamily="2" charset="-122"/>
                <a:ea typeface="等线" panose="02010600030101010101" pitchFamily="2" charset="-122"/>
                <a:cs typeface="Arial" panose="020B0604020202090204" pitchFamily="34" charset="0"/>
              </a:rPr>
              <a:t>BGD </a:t>
            </a:r>
            <a:r>
              <a:rPr lang="zh-CN" altLang="en-US" sz="1600" dirty="0">
                <a:solidFill>
                  <a:schemeClr val="bg2">
                    <a:lumMod val="25000"/>
                  </a:schemeClr>
                </a:solidFill>
                <a:latin typeface="等线" panose="02010600030101010101" pitchFamily="2" charset="-122"/>
                <a:ea typeface="等线" panose="02010600030101010101" pitchFamily="2" charset="-122"/>
                <a:cs typeface="Arial" panose="020B0604020202090204" pitchFamily="34" charset="0"/>
              </a:rPr>
              <a:t>得到的是一个全局最优解，但是批量梯度下降法在更新每一个参数时，都需要所有的训练样本，如果样本的数量很大，那么可想而知这种方法的迭代速度会相当的慢。从迭代的次数上来看，</a:t>
            </a:r>
            <a:r>
              <a:rPr lang="en-US" altLang="zh-CN" sz="1600" dirty="0">
                <a:solidFill>
                  <a:schemeClr val="bg2">
                    <a:lumMod val="25000"/>
                  </a:schemeClr>
                </a:solidFill>
                <a:latin typeface="等线" panose="02010600030101010101" pitchFamily="2" charset="-122"/>
                <a:ea typeface="等线" panose="02010600030101010101" pitchFamily="2" charset="-122"/>
                <a:cs typeface="Arial" panose="020B0604020202090204" pitchFamily="34" charset="0"/>
              </a:rPr>
              <a:t>BGD </a:t>
            </a:r>
            <a:r>
              <a:rPr lang="zh-CN" altLang="en-US" sz="1600" dirty="0">
                <a:solidFill>
                  <a:schemeClr val="bg2">
                    <a:lumMod val="25000"/>
                  </a:schemeClr>
                </a:solidFill>
                <a:latin typeface="等线" panose="02010600030101010101" pitchFamily="2" charset="-122"/>
                <a:ea typeface="等线" panose="02010600030101010101" pitchFamily="2" charset="-122"/>
                <a:cs typeface="Arial" panose="020B0604020202090204" pitchFamily="34" charset="0"/>
              </a:rPr>
              <a:t>迭代的次数相对较少。</a:t>
            </a:r>
            <a:endParaRPr lang="en-US" altLang="zh-CN" sz="1600" dirty="0">
              <a:solidFill>
                <a:schemeClr val="bg2">
                  <a:lumMod val="25000"/>
                </a:schemeClr>
              </a:solidFill>
              <a:latin typeface="等线" panose="02010600030101010101" pitchFamily="2" charset="-122"/>
              <a:ea typeface="等线" panose="02010600030101010101" pitchFamily="2" charset="-122"/>
              <a:cs typeface="Arial" panose="020B0604020202090204" pitchFamily="34" charset="0"/>
            </a:endParaRPr>
          </a:p>
          <a:p>
            <a:pPr marL="285750" indent="-285750" algn="ctr" eaLnBrk="1" fontAlgn="auto" hangingPunct="1">
              <a:lnSpc>
                <a:spcPts val="1800"/>
              </a:lnSpc>
              <a:spcBef>
                <a:spcPts val="0"/>
              </a:spcBef>
              <a:spcAft>
                <a:spcPts val="0"/>
              </a:spcAft>
              <a:buFont typeface="Wingdings" panose="05000000000000000000" pitchFamily="2" charset="2"/>
              <a:buChar char="Ø"/>
              <a:defRPr/>
            </a:pPr>
            <a:endParaRPr lang="en-US" altLang="zh-CN" sz="1600" dirty="0">
              <a:solidFill>
                <a:schemeClr val="bg2">
                  <a:lumMod val="25000"/>
                </a:schemeClr>
              </a:solidFill>
              <a:latin typeface="等线" panose="02010600030101010101" pitchFamily="2" charset="-122"/>
              <a:ea typeface="等线" panose="02010600030101010101" pitchFamily="2" charset="-122"/>
              <a:cs typeface="Arial" panose="020B0604020202090204" pitchFamily="34" charset="0"/>
            </a:endParaRPr>
          </a:p>
          <a:p>
            <a:pPr marL="285750" indent="-285750" algn="ctr" eaLnBrk="1" fontAlgn="auto" hangingPunct="1">
              <a:lnSpc>
                <a:spcPts val="1800"/>
              </a:lnSpc>
              <a:spcBef>
                <a:spcPts val="0"/>
              </a:spcBef>
              <a:spcAft>
                <a:spcPts val="0"/>
              </a:spcAft>
              <a:buFont typeface="Wingdings" panose="05000000000000000000" pitchFamily="2" charset="2"/>
              <a:buChar char="Ø"/>
              <a:defRPr/>
            </a:pPr>
            <a:r>
              <a:rPr lang="zh-CN" altLang="en-US" sz="1600" dirty="0">
                <a:solidFill>
                  <a:schemeClr val="bg2">
                    <a:lumMod val="25000"/>
                  </a:schemeClr>
                </a:solidFill>
                <a:latin typeface="等线" panose="02010600030101010101" pitchFamily="2" charset="-122"/>
                <a:ea typeface="等线" panose="02010600030101010101" pitchFamily="2" charset="-122"/>
                <a:cs typeface="Arial" panose="020B0604020202090204" pitchFamily="34" charset="0"/>
              </a:rPr>
              <a:t>优点：全局最优解；易于并行实现；</a:t>
            </a:r>
            <a:endParaRPr lang="en-US" altLang="zh-CN" sz="1600" dirty="0">
              <a:solidFill>
                <a:schemeClr val="bg2">
                  <a:lumMod val="25000"/>
                </a:schemeClr>
              </a:solidFill>
              <a:latin typeface="等线" panose="02010600030101010101" pitchFamily="2" charset="-122"/>
              <a:ea typeface="等线" panose="02010600030101010101" pitchFamily="2" charset="-122"/>
              <a:cs typeface="Arial" panose="020B0604020202090204" pitchFamily="34" charset="0"/>
            </a:endParaRPr>
          </a:p>
          <a:p>
            <a:pPr marL="285750" indent="-285750" algn="ctr" eaLnBrk="1" fontAlgn="auto" hangingPunct="1">
              <a:lnSpc>
                <a:spcPts val="1800"/>
              </a:lnSpc>
              <a:spcBef>
                <a:spcPts val="0"/>
              </a:spcBef>
              <a:spcAft>
                <a:spcPts val="0"/>
              </a:spcAft>
              <a:buFont typeface="Wingdings" panose="05000000000000000000" pitchFamily="2" charset="2"/>
              <a:buChar char="Ø"/>
              <a:defRPr/>
            </a:pPr>
            <a:r>
              <a:rPr lang="zh-CN" altLang="en-US" sz="1600" dirty="0">
                <a:solidFill>
                  <a:schemeClr val="bg2">
                    <a:lumMod val="25000"/>
                  </a:schemeClr>
                </a:solidFill>
                <a:latin typeface="等线" panose="02010600030101010101" pitchFamily="2" charset="-122"/>
                <a:ea typeface="等线" panose="02010600030101010101" pitchFamily="2" charset="-122"/>
                <a:cs typeface="Arial" panose="020B0604020202090204" pitchFamily="34" charset="0"/>
              </a:rPr>
              <a:t>缺点：当样本数目很多时，训练过程会很慢。</a:t>
            </a:r>
            <a:endParaRPr lang="en-US" altLang="zh-CN" sz="1600" dirty="0">
              <a:solidFill>
                <a:schemeClr val="bg2">
                  <a:lumMod val="25000"/>
                </a:schemeClr>
              </a:solidFill>
              <a:latin typeface="等线" panose="02010600030101010101" pitchFamily="2" charset="-122"/>
              <a:ea typeface="等线" panose="02010600030101010101" pitchFamily="2" charset="-122"/>
              <a:cs typeface="Arial" panose="020B0604020202090204" pitchFamily="34" charset="0"/>
            </a:endParaRPr>
          </a:p>
        </p:txBody>
      </p:sp>
      <p:grpSp>
        <p:nvGrpSpPr>
          <p:cNvPr id="6" name="组合 5"/>
          <p:cNvGrpSpPr/>
          <p:nvPr/>
        </p:nvGrpSpPr>
        <p:grpSpPr bwMode="auto">
          <a:xfrm>
            <a:off x="4542033" y="1270453"/>
            <a:ext cx="2955925" cy="4838700"/>
            <a:chOff x="3179561" y="1194708"/>
            <a:chExt cx="2956560" cy="4838700"/>
          </a:xfrm>
        </p:grpSpPr>
        <p:grpSp>
          <p:nvGrpSpPr>
            <p:cNvPr id="11326" name="组合 19"/>
            <p:cNvGrpSpPr/>
            <p:nvPr/>
          </p:nvGrpSpPr>
          <p:grpSpPr bwMode="auto">
            <a:xfrm>
              <a:off x="3179561" y="1194708"/>
              <a:ext cx="2956560" cy="4838700"/>
              <a:chOff x="3179561" y="1194708"/>
              <a:chExt cx="2956560" cy="4838700"/>
            </a:xfrm>
          </p:grpSpPr>
          <p:grpSp>
            <p:nvGrpSpPr>
              <p:cNvPr id="11328" name="组合 27"/>
              <p:cNvGrpSpPr/>
              <p:nvPr/>
            </p:nvGrpSpPr>
            <p:grpSpPr bwMode="auto">
              <a:xfrm>
                <a:off x="3179561" y="1194708"/>
                <a:ext cx="2956560" cy="4838700"/>
                <a:chOff x="304800" y="1466850"/>
                <a:chExt cx="2705100" cy="4838700"/>
              </a:xfrm>
            </p:grpSpPr>
            <p:sp>
              <p:nvSpPr>
                <p:cNvPr id="30" name="矩形 29"/>
                <p:cNvSpPr/>
                <p:nvPr/>
              </p:nvSpPr>
              <p:spPr>
                <a:xfrm>
                  <a:off x="304800" y="1466850"/>
                  <a:ext cx="2705100" cy="70485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31" name="矩形 30"/>
                <p:cNvSpPr/>
                <p:nvPr/>
              </p:nvSpPr>
              <p:spPr>
                <a:xfrm>
                  <a:off x="304800" y="2171700"/>
                  <a:ext cx="2705100" cy="4133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grpSp>
          <p:sp>
            <p:nvSpPr>
              <p:cNvPr id="29" name="矩形 28"/>
              <p:cNvSpPr/>
              <p:nvPr/>
            </p:nvSpPr>
            <p:spPr>
              <a:xfrm>
                <a:off x="3179561" y="5804808"/>
                <a:ext cx="2956560" cy="2286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grpSp>
        <p:sp>
          <p:nvSpPr>
            <p:cNvPr id="11327" name="文本框 25"/>
            <p:cNvSpPr txBox="1">
              <a:spLocks noChangeArrowheads="1"/>
            </p:cNvSpPr>
            <p:nvPr/>
          </p:nvSpPr>
          <p:spPr bwMode="auto">
            <a:xfrm>
              <a:off x="3305291" y="1316300"/>
              <a:ext cx="27050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itchFamily="2" charset="-122"/>
                </a:defRPr>
              </a:lvl1pPr>
              <a:lvl2pPr marL="742950" indent="-285750">
                <a:defRPr sz="2400">
                  <a:solidFill>
                    <a:schemeClr val="tx1"/>
                  </a:solidFill>
                  <a:latin typeface="Calibri" panose="020F0502020204030204" pitchFamily="34" charset="0"/>
                  <a:ea typeface="宋体" pitchFamily="2" charset="-122"/>
                </a:defRPr>
              </a:lvl2pPr>
              <a:lvl3pPr>
                <a:defRPr sz="2000">
                  <a:solidFill>
                    <a:schemeClr val="tx1"/>
                  </a:solidFill>
                  <a:latin typeface="Calibri" panose="020F0502020204030204" pitchFamily="34" charset="0"/>
                  <a:ea typeface="宋体" pitchFamily="2" charset="-122"/>
                </a:defRPr>
              </a:lvl3pPr>
              <a:lvl4pPr>
                <a:defRPr>
                  <a:solidFill>
                    <a:schemeClr val="tx1"/>
                  </a:solidFill>
                  <a:latin typeface="Calibri" panose="020F0502020204030204" pitchFamily="34" charset="0"/>
                  <a:ea typeface="宋体" pitchFamily="2" charset="-122"/>
                </a:defRPr>
              </a:lvl4pPr>
              <a:lvl5pPr>
                <a:defRPr>
                  <a:solidFill>
                    <a:schemeClr val="tx1"/>
                  </a:solidFill>
                  <a:latin typeface="Calibri" panose="020F0502020204030204" pitchFamily="34" charset="0"/>
                  <a:ea typeface="宋体" pitchFamily="2" charset="-122"/>
                </a:defRPr>
              </a:lvl5pPr>
              <a:lvl6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6pPr>
              <a:lvl7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7pPr>
              <a:lvl8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8pPr>
              <a:lvl9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9pPr>
            </a:lstStyle>
            <a:p>
              <a:pPr algn="ctr" eaLnBrk="1" hangingPunct="1"/>
              <a:r>
                <a:rPr lang="zh-CN" altLang="en-US" sz="2400" dirty="0">
                  <a:solidFill>
                    <a:schemeClr val="bg1"/>
                  </a:solidFill>
                  <a:latin typeface="等线" panose="02010600030101010101" pitchFamily="2" charset="-122"/>
                  <a:ea typeface="等线" panose="02010600030101010101" pitchFamily="2" charset="-122"/>
                </a:rPr>
                <a:t>随机梯度下降</a:t>
              </a:r>
              <a:r>
                <a:rPr lang="en-US" altLang="zh-CN" sz="2400" dirty="0">
                  <a:solidFill>
                    <a:schemeClr val="bg1"/>
                  </a:solidFill>
                  <a:latin typeface="等线" panose="02010600030101010101" pitchFamily="2" charset="-122"/>
                  <a:ea typeface="等线" panose="02010600030101010101" pitchFamily="2" charset="-122"/>
                </a:rPr>
                <a:t>SGD</a:t>
              </a:r>
              <a:endParaRPr lang="zh-CN" altLang="en-US" sz="2400" dirty="0">
                <a:solidFill>
                  <a:schemeClr val="bg1"/>
                </a:solidFill>
                <a:latin typeface="等线" panose="02010600030101010101" pitchFamily="2" charset="-122"/>
                <a:ea typeface="等线" panose="02010600030101010101" pitchFamily="2" charset="-122"/>
              </a:endParaRPr>
            </a:p>
          </p:txBody>
        </p:sp>
      </p:grpSp>
      <p:sp>
        <p:nvSpPr>
          <p:cNvPr id="27" name="矩形 26"/>
          <p:cNvSpPr/>
          <p:nvPr/>
        </p:nvSpPr>
        <p:spPr>
          <a:xfrm>
            <a:off x="4491232" y="2199140"/>
            <a:ext cx="2944812" cy="2631490"/>
          </a:xfrm>
          <a:prstGeom prst="rect">
            <a:avLst/>
          </a:prstGeom>
        </p:spPr>
        <p:txBody>
          <a:bodyPr>
            <a:spAutoFit/>
          </a:bodyPr>
          <a:lstStyle/>
          <a:p>
            <a:pPr marL="285750" indent="-285750" algn="ctr" eaLnBrk="1" fontAlgn="auto" hangingPunct="1">
              <a:lnSpc>
                <a:spcPts val="1800"/>
              </a:lnSpc>
              <a:spcBef>
                <a:spcPts val="0"/>
              </a:spcBef>
              <a:spcAft>
                <a:spcPts val="0"/>
              </a:spcAft>
              <a:buFont typeface="Wingdings" panose="05000000000000000000" pitchFamily="2" charset="2"/>
              <a:buChar char="Ø"/>
              <a:defRPr/>
            </a:pPr>
            <a:r>
              <a:rPr lang="zh-CN" altLang="en-US" sz="1600" dirty="0">
                <a:solidFill>
                  <a:schemeClr val="bg2">
                    <a:lumMod val="25000"/>
                  </a:schemeClr>
                </a:solidFill>
                <a:latin typeface="等线" panose="02010600030101010101" pitchFamily="2" charset="-122"/>
                <a:ea typeface="等线" panose="02010600030101010101" pitchFamily="2" charset="-122"/>
                <a:cs typeface="Arial" panose="020B0604020202090204" pitchFamily="34" charset="0"/>
              </a:rPr>
              <a:t>随机梯度下降是通过每个样本来迭代更新一次，如果样本量很大的情况（例如几十万），那么可能只用其中几万条或者几千条的样本，就已经迭代到最优解了，一次迭代不可能最优。</a:t>
            </a:r>
            <a:endParaRPr lang="en-US" altLang="zh-CN" sz="1600" dirty="0">
              <a:solidFill>
                <a:schemeClr val="bg2">
                  <a:lumMod val="25000"/>
                </a:schemeClr>
              </a:solidFill>
              <a:latin typeface="等线" panose="02010600030101010101" pitchFamily="2" charset="-122"/>
              <a:ea typeface="等线" panose="02010600030101010101" pitchFamily="2" charset="-122"/>
              <a:cs typeface="Arial" panose="020B0604020202090204" pitchFamily="34" charset="0"/>
            </a:endParaRPr>
          </a:p>
          <a:p>
            <a:pPr marL="285750" indent="-285750" algn="ctr" eaLnBrk="1" fontAlgn="auto" hangingPunct="1">
              <a:lnSpc>
                <a:spcPts val="1800"/>
              </a:lnSpc>
              <a:spcBef>
                <a:spcPts val="0"/>
              </a:spcBef>
              <a:spcAft>
                <a:spcPts val="0"/>
              </a:spcAft>
              <a:buFont typeface="Wingdings" panose="05000000000000000000" pitchFamily="2" charset="2"/>
              <a:buChar char="Ø"/>
              <a:defRPr/>
            </a:pPr>
            <a:endParaRPr lang="en-US" altLang="zh-CN" sz="1600" dirty="0">
              <a:solidFill>
                <a:schemeClr val="bg2">
                  <a:lumMod val="25000"/>
                </a:schemeClr>
              </a:solidFill>
              <a:latin typeface="等线" panose="02010600030101010101" pitchFamily="2" charset="-122"/>
              <a:ea typeface="等线" panose="02010600030101010101" pitchFamily="2" charset="-122"/>
              <a:cs typeface="Arial" panose="020B0604020202090204" pitchFamily="34" charset="0"/>
            </a:endParaRPr>
          </a:p>
          <a:p>
            <a:pPr marL="285750" indent="-285750" algn="ctr" eaLnBrk="1" fontAlgn="auto" hangingPunct="1">
              <a:lnSpc>
                <a:spcPts val="1800"/>
              </a:lnSpc>
              <a:spcBef>
                <a:spcPts val="0"/>
              </a:spcBef>
              <a:spcAft>
                <a:spcPts val="0"/>
              </a:spcAft>
              <a:buFont typeface="Wingdings" panose="05000000000000000000" pitchFamily="2" charset="2"/>
              <a:buChar char="Ø"/>
              <a:defRPr/>
            </a:pPr>
            <a:r>
              <a:rPr lang="zh-CN" altLang="en-US" sz="1600" dirty="0">
                <a:solidFill>
                  <a:schemeClr val="bg2">
                    <a:lumMod val="25000"/>
                  </a:schemeClr>
                </a:solidFill>
                <a:latin typeface="等线" panose="02010600030101010101" pitchFamily="2" charset="-122"/>
                <a:ea typeface="等线" panose="02010600030101010101" pitchFamily="2" charset="-122"/>
                <a:cs typeface="Arial" panose="020B0604020202090204" pitchFamily="34" charset="0"/>
              </a:rPr>
              <a:t>优点：训练速度快；</a:t>
            </a:r>
            <a:endParaRPr lang="en-US" altLang="zh-CN" sz="1600" dirty="0">
              <a:solidFill>
                <a:schemeClr val="bg2">
                  <a:lumMod val="25000"/>
                </a:schemeClr>
              </a:solidFill>
              <a:latin typeface="等线" panose="02010600030101010101" pitchFamily="2" charset="-122"/>
              <a:ea typeface="等线" panose="02010600030101010101" pitchFamily="2" charset="-122"/>
              <a:cs typeface="Arial" panose="020B0604020202090204" pitchFamily="34" charset="0"/>
            </a:endParaRPr>
          </a:p>
          <a:p>
            <a:pPr marL="285750" indent="-285750" algn="ctr" eaLnBrk="1" fontAlgn="auto" hangingPunct="1">
              <a:lnSpc>
                <a:spcPts val="1800"/>
              </a:lnSpc>
              <a:spcBef>
                <a:spcPts val="0"/>
              </a:spcBef>
              <a:spcAft>
                <a:spcPts val="0"/>
              </a:spcAft>
              <a:buFont typeface="Wingdings" panose="05000000000000000000" pitchFamily="2" charset="2"/>
              <a:buChar char="Ø"/>
              <a:defRPr/>
            </a:pPr>
            <a:r>
              <a:rPr lang="zh-CN" altLang="en-US" sz="1600" dirty="0">
                <a:solidFill>
                  <a:schemeClr val="bg2">
                    <a:lumMod val="25000"/>
                  </a:schemeClr>
                </a:solidFill>
                <a:latin typeface="等线" panose="02010600030101010101" pitchFamily="2" charset="-122"/>
                <a:ea typeface="等线" panose="02010600030101010101" pitchFamily="2" charset="-122"/>
                <a:cs typeface="Arial" panose="020B0604020202090204" pitchFamily="34" charset="0"/>
              </a:rPr>
              <a:t>缺点：准确度下降，并不是全局最优；不易于并行实现。</a:t>
            </a:r>
            <a:endParaRPr lang="en-US" altLang="zh-CN" sz="1600" dirty="0">
              <a:solidFill>
                <a:schemeClr val="bg2">
                  <a:lumMod val="25000"/>
                </a:schemeClr>
              </a:solidFill>
              <a:latin typeface="等线" panose="02010600030101010101" pitchFamily="2" charset="-122"/>
              <a:ea typeface="等线" panose="02010600030101010101" pitchFamily="2" charset="-122"/>
              <a:cs typeface="Arial" panose="020B0604020202090204" pitchFamily="34" charset="0"/>
            </a:endParaRPr>
          </a:p>
        </p:txBody>
      </p:sp>
      <p:grpSp>
        <p:nvGrpSpPr>
          <p:cNvPr id="24" name="组合 23"/>
          <p:cNvGrpSpPr/>
          <p:nvPr/>
        </p:nvGrpSpPr>
        <p:grpSpPr bwMode="auto">
          <a:xfrm>
            <a:off x="7237607" y="1250667"/>
            <a:ext cx="3519487" cy="4858486"/>
            <a:chOff x="5876016" y="1174922"/>
            <a:chExt cx="3518354" cy="4858486"/>
          </a:xfrm>
        </p:grpSpPr>
        <p:grpSp>
          <p:nvGrpSpPr>
            <p:cNvPr id="11320" name="组合 20"/>
            <p:cNvGrpSpPr/>
            <p:nvPr/>
          </p:nvGrpSpPr>
          <p:grpSpPr bwMode="auto">
            <a:xfrm>
              <a:off x="6212458" y="1194708"/>
              <a:ext cx="2956560" cy="4838700"/>
              <a:chOff x="6212458" y="1194708"/>
              <a:chExt cx="2956560" cy="4838700"/>
            </a:xfrm>
          </p:grpSpPr>
          <p:grpSp>
            <p:nvGrpSpPr>
              <p:cNvPr id="11322" name="组合 35"/>
              <p:cNvGrpSpPr/>
              <p:nvPr/>
            </p:nvGrpSpPr>
            <p:grpSpPr bwMode="auto">
              <a:xfrm>
                <a:off x="6212458" y="1194708"/>
                <a:ext cx="2956560" cy="4838700"/>
                <a:chOff x="304800" y="1466850"/>
                <a:chExt cx="2705100" cy="4838700"/>
              </a:xfrm>
            </p:grpSpPr>
            <p:sp>
              <p:nvSpPr>
                <p:cNvPr id="38" name="矩形 37"/>
                <p:cNvSpPr/>
                <p:nvPr/>
              </p:nvSpPr>
              <p:spPr>
                <a:xfrm>
                  <a:off x="304800" y="1466850"/>
                  <a:ext cx="2705100" cy="70485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39" name="矩形 38"/>
                <p:cNvSpPr/>
                <p:nvPr/>
              </p:nvSpPr>
              <p:spPr>
                <a:xfrm>
                  <a:off x="304800" y="2171700"/>
                  <a:ext cx="2705100" cy="4133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grpSp>
          <p:sp>
            <p:nvSpPr>
              <p:cNvPr id="37" name="矩形 36"/>
              <p:cNvSpPr/>
              <p:nvPr/>
            </p:nvSpPr>
            <p:spPr>
              <a:xfrm>
                <a:off x="6212458" y="5804808"/>
                <a:ext cx="2956560" cy="228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grpSp>
        <p:sp>
          <p:nvSpPr>
            <p:cNvPr id="11321" name="文本框 33"/>
            <p:cNvSpPr txBox="1">
              <a:spLocks noChangeArrowheads="1"/>
            </p:cNvSpPr>
            <p:nvPr/>
          </p:nvSpPr>
          <p:spPr bwMode="auto">
            <a:xfrm>
              <a:off x="5876016" y="1174922"/>
              <a:ext cx="351835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anose="020F0502020204030204" pitchFamily="34" charset="0"/>
                  <a:ea typeface="宋体" pitchFamily="2" charset="-122"/>
                </a:defRPr>
              </a:lvl1pPr>
              <a:lvl2pPr marL="742950" indent="-285750">
                <a:defRPr sz="2400">
                  <a:solidFill>
                    <a:schemeClr val="tx1"/>
                  </a:solidFill>
                  <a:latin typeface="Calibri" panose="020F0502020204030204" pitchFamily="34" charset="0"/>
                  <a:ea typeface="宋体" pitchFamily="2" charset="-122"/>
                </a:defRPr>
              </a:lvl2pPr>
              <a:lvl3pPr>
                <a:defRPr sz="2000">
                  <a:solidFill>
                    <a:schemeClr val="tx1"/>
                  </a:solidFill>
                  <a:latin typeface="Calibri" panose="020F0502020204030204" pitchFamily="34" charset="0"/>
                  <a:ea typeface="宋体" pitchFamily="2" charset="-122"/>
                </a:defRPr>
              </a:lvl3pPr>
              <a:lvl4pPr>
                <a:defRPr>
                  <a:solidFill>
                    <a:schemeClr val="tx1"/>
                  </a:solidFill>
                  <a:latin typeface="Calibri" panose="020F0502020204030204" pitchFamily="34" charset="0"/>
                  <a:ea typeface="宋体" pitchFamily="2" charset="-122"/>
                </a:defRPr>
              </a:lvl4pPr>
              <a:lvl5pPr>
                <a:defRPr>
                  <a:solidFill>
                    <a:schemeClr val="tx1"/>
                  </a:solidFill>
                  <a:latin typeface="Calibri" panose="020F0502020204030204" pitchFamily="34" charset="0"/>
                  <a:ea typeface="宋体" pitchFamily="2" charset="-122"/>
                </a:defRPr>
              </a:lvl5pPr>
              <a:lvl6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6pPr>
              <a:lvl7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7pPr>
              <a:lvl8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8pPr>
              <a:lvl9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9pPr>
            </a:lstStyle>
            <a:p>
              <a:pPr algn="ctr" eaLnBrk="1" hangingPunct="1"/>
              <a:r>
                <a:rPr lang="zh-CN" altLang="en-US" sz="2400" dirty="0">
                  <a:solidFill>
                    <a:schemeClr val="bg1"/>
                  </a:solidFill>
                  <a:latin typeface="等线" panose="02010600030101010101" pitchFamily="2" charset="-122"/>
                  <a:ea typeface="等线" panose="02010600030101010101" pitchFamily="2" charset="-122"/>
                </a:rPr>
                <a:t>小批量梯度下降法</a:t>
              </a:r>
              <a:endParaRPr lang="en-US" altLang="zh-CN" sz="2400" dirty="0">
                <a:solidFill>
                  <a:schemeClr val="bg1"/>
                </a:solidFill>
                <a:latin typeface="等线" panose="02010600030101010101" pitchFamily="2" charset="-122"/>
                <a:ea typeface="等线" panose="02010600030101010101" pitchFamily="2" charset="-122"/>
              </a:endParaRPr>
            </a:p>
            <a:p>
              <a:pPr algn="ctr" eaLnBrk="1" hangingPunct="1"/>
              <a:r>
                <a:rPr lang="en-US" altLang="zh-CN" sz="2400" dirty="0">
                  <a:solidFill>
                    <a:schemeClr val="bg1"/>
                  </a:solidFill>
                  <a:latin typeface="等线" panose="02010600030101010101" pitchFamily="2" charset="-122"/>
                  <a:ea typeface="等线" panose="02010600030101010101" pitchFamily="2" charset="-122"/>
                </a:rPr>
                <a:t>MBGD</a:t>
              </a:r>
              <a:endParaRPr lang="zh-CN" altLang="en-US" sz="2400" dirty="0">
                <a:solidFill>
                  <a:schemeClr val="bg1"/>
                </a:solidFill>
                <a:latin typeface="等线" panose="02010600030101010101" pitchFamily="2" charset="-122"/>
                <a:ea typeface="等线" panose="02010600030101010101" pitchFamily="2" charset="-122"/>
              </a:endParaRPr>
            </a:p>
          </p:txBody>
        </p:sp>
      </p:grpSp>
      <p:sp>
        <p:nvSpPr>
          <p:cNvPr id="35" name="矩形 34"/>
          <p:cNvSpPr/>
          <p:nvPr/>
        </p:nvSpPr>
        <p:spPr>
          <a:xfrm>
            <a:off x="7524945" y="2199140"/>
            <a:ext cx="2944813" cy="1938992"/>
          </a:xfrm>
          <a:prstGeom prst="rect">
            <a:avLst/>
          </a:prstGeom>
        </p:spPr>
        <p:txBody>
          <a:bodyPr>
            <a:spAutoFit/>
          </a:bodyPr>
          <a:lstStyle/>
          <a:p>
            <a:pPr marL="285750" indent="-285750" algn="ctr" eaLnBrk="1" fontAlgn="auto" hangingPunct="1">
              <a:lnSpc>
                <a:spcPts val="1800"/>
              </a:lnSpc>
              <a:spcBef>
                <a:spcPts val="0"/>
              </a:spcBef>
              <a:spcAft>
                <a:spcPts val="0"/>
              </a:spcAft>
              <a:buFont typeface="Wingdings" panose="05000000000000000000" pitchFamily="2" charset="2"/>
              <a:buChar char="Ø"/>
              <a:defRPr/>
            </a:pPr>
            <a:r>
              <a:rPr lang="en-US" altLang="zh-CN" sz="1600" dirty="0">
                <a:solidFill>
                  <a:schemeClr val="bg2">
                    <a:lumMod val="25000"/>
                  </a:schemeClr>
                </a:solidFill>
                <a:latin typeface="等线" panose="02010600030101010101" pitchFamily="2" charset="-122"/>
                <a:ea typeface="等线" panose="02010600030101010101" pitchFamily="2" charset="-122"/>
                <a:cs typeface="Arial" panose="020B0604020202090204" pitchFamily="34" charset="0"/>
              </a:rPr>
              <a:t>BGD</a:t>
            </a:r>
            <a:r>
              <a:rPr lang="zh-CN" altLang="en-US" sz="1600" dirty="0">
                <a:solidFill>
                  <a:schemeClr val="bg2">
                    <a:lumMod val="25000"/>
                  </a:schemeClr>
                </a:solidFill>
                <a:latin typeface="等线" panose="02010600030101010101" pitchFamily="2" charset="-122"/>
                <a:ea typeface="等线" panose="02010600030101010101" pitchFamily="2" charset="-122"/>
                <a:cs typeface="Arial" panose="020B0604020202090204" pitchFamily="34" charset="0"/>
              </a:rPr>
              <a:t>与</a:t>
            </a:r>
            <a:r>
              <a:rPr lang="en-US" altLang="zh-CN" sz="1600" dirty="0">
                <a:solidFill>
                  <a:schemeClr val="bg2">
                    <a:lumMod val="25000"/>
                  </a:schemeClr>
                </a:solidFill>
                <a:latin typeface="等线" panose="02010600030101010101" pitchFamily="2" charset="-122"/>
                <a:ea typeface="等线" panose="02010600030101010101" pitchFamily="2" charset="-122"/>
                <a:cs typeface="Arial" panose="020B0604020202090204" pitchFamily="34" charset="0"/>
              </a:rPr>
              <a:t>SGD</a:t>
            </a:r>
            <a:r>
              <a:rPr lang="zh-CN" altLang="en-US" sz="1600" dirty="0">
                <a:solidFill>
                  <a:schemeClr val="bg2">
                    <a:lumMod val="25000"/>
                  </a:schemeClr>
                </a:solidFill>
                <a:latin typeface="等线" panose="02010600030101010101" pitchFamily="2" charset="-122"/>
                <a:ea typeface="等线" panose="02010600030101010101" pitchFamily="2" charset="-122"/>
                <a:cs typeface="Arial" panose="020B0604020202090204" pitchFamily="34" charset="0"/>
              </a:rPr>
              <a:t>的折衷方案。以损失很小的一部分精确度和增加一定数量的迭代次数为代价，换取了总体的优化效率的提升。增加的迭代次数远远小于样本的数量。</a:t>
            </a:r>
            <a:endParaRPr lang="en-US" altLang="zh-CN" sz="1600" dirty="0">
              <a:solidFill>
                <a:schemeClr val="bg2">
                  <a:lumMod val="25000"/>
                </a:schemeClr>
              </a:solidFill>
              <a:latin typeface="等线" panose="02010600030101010101" pitchFamily="2" charset="-122"/>
              <a:ea typeface="等线" panose="02010600030101010101" pitchFamily="2" charset="-122"/>
              <a:cs typeface="Arial" panose="020B0604020202090204" pitchFamily="34" charset="0"/>
            </a:endParaRPr>
          </a:p>
          <a:p>
            <a:pPr marL="285750" indent="-285750" algn="ctr" eaLnBrk="1" fontAlgn="auto" hangingPunct="1">
              <a:lnSpc>
                <a:spcPts val="1800"/>
              </a:lnSpc>
              <a:spcBef>
                <a:spcPts val="0"/>
              </a:spcBef>
              <a:spcAft>
                <a:spcPts val="0"/>
              </a:spcAft>
              <a:buFont typeface="Wingdings" panose="05000000000000000000" pitchFamily="2" charset="2"/>
              <a:buChar char="Ø"/>
              <a:defRPr/>
            </a:pPr>
            <a:endParaRPr lang="en-US" altLang="zh-CN" sz="1600" dirty="0">
              <a:solidFill>
                <a:schemeClr val="bg2">
                  <a:lumMod val="25000"/>
                </a:schemeClr>
              </a:solidFill>
              <a:latin typeface="等线" panose="02010600030101010101" pitchFamily="2" charset="-122"/>
              <a:ea typeface="等线" panose="02010600030101010101" pitchFamily="2" charset="-122"/>
              <a:cs typeface="Arial" panose="020B0604020202090204" pitchFamily="34" charset="0"/>
            </a:endParaRPr>
          </a:p>
          <a:p>
            <a:pPr marL="285750" indent="-285750" algn="ctr" eaLnBrk="1" fontAlgn="auto" hangingPunct="1">
              <a:lnSpc>
                <a:spcPts val="1800"/>
              </a:lnSpc>
              <a:spcBef>
                <a:spcPts val="0"/>
              </a:spcBef>
              <a:spcAft>
                <a:spcPts val="0"/>
              </a:spcAft>
              <a:buFont typeface="Wingdings" panose="05000000000000000000" pitchFamily="2" charset="2"/>
              <a:buChar char="Ø"/>
              <a:defRPr/>
            </a:pPr>
            <a:endParaRPr lang="en-US" altLang="zh-CN" sz="1600" dirty="0">
              <a:solidFill>
                <a:schemeClr val="bg2">
                  <a:lumMod val="25000"/>
                </a:schemeClr>
              </a:solidFill>
              <a:latin typeface="微软雅黑 Light" panose="020B0502040204020203" pitchFamily="34" charset="-122"/>
              <a:ea typeface="等线" panose="02010600030101010101" pitchFamily="2" charset="-122"/>
              <a:cs typeface="Arial" panose="020B0604020202090204" pitchFamily="34" charset="0"/>
            </a:endParaRPr>
          </a:p>
        </p:txBody>
      </p:sp>
      <p:sp>
        <p:nvSpPr>
          <p:cNvPr id="76" name="文本框 75"/>
          <p:cNvSpPr txBox="1"/>
          <p:nvPr/>
        </p:nvSpPr>
        <p:spPr>
          <a:xfrm>
            <a:off x="550865" y="527012"/>
            <a:ext cx="3005951" cy="769441"/>
          </a:xfrm>
          <a:prstGeom prst="rect">
            <a:avLst/>
          </a:prstGeom>
          <a:noFill/>
        </p:spPr>
        <p:txBody>
          <a:bodyPr wrap="none" rtlCol="0">
            <a:spAutoFit/>
          </a:bodyPr>
          <a:lstStyle/>
          <a:p>
            <a:r>
              <a:rPr lang="zh-CN" altLang="en-US" sz="4400" dirty="0">
                <a:latin typeface="等线" panose="02010600030101010101" pitchFamily="2" charset="-122"/>
                <a:ea typeface="等线" panose="02010600030101010101" pitchFamily="2" charset="-122"/>
              </a:rPr>
              <a:t>梯度下降法</a:t>
            </a:r>
            <a:endParaRPr lang="zh-CN" altLang="en-US" sz="4400" dirty="0">
              <a:latin typeface="等线" panose="02010600030101010101" pitchFamily="2" charset="-122"/>
              <a:ea typeface="等线" panose="02010600030101010101" pitchFamily="2"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childTnLst>
                          </p:cTn>
                        </p:par>
                        <p:par>
                          <p:cTn id="22" fill="hold">
                            <p:stCondLst>
                              <p:cond delay="500"/>
                            </p:stCondLst>
                            <p:childTnLst>
                              <p:par>
                                <p:cTn id="23" presetID="22" presetClass="entr" presetSubtype="1"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up)">
                                      <p:cBhvr>
                                        <p:cTn id="25" dur="500"/>
                                        <p:tgtEl>
                                          <p:spTgt spid="5"/>
                                        </p:tgtEl>
                                      </p:cBhvr>
                                    </p:animEffect>
                                  </p:childTnLst>
                                </p:cTn>
                              </p:par>
                            </p:childTnLst>
                          </p:cTn>
                        </p:par>
                        <p:par>
                          <p:cTn id="26" fill="hold">
                            <p:stCondLst>
                              <p:cond delay="1000"/>
                            </p:stCondLst>
                            <p:childTnLst>
                              <p:par>
                                <p:cTn id="27" presetID="12" presetClass="entr" presetSubtype="4" fill="hold" grpId="0" nodeType="afterEffect">
                                  <p:stCondLst>
                                    <p:cond delay="0"/>
                                  </p:stCondLst>
                                  <p:childTnLst>
                                    <p:set>
                                      <p:cBhvr>
                                        <p:cTn id="28" dur="1" fill="hold">
                                          <p:stCondLst>
                                            <p:cond delay="0"/>
                                          </p:stCondLst>
                                        </p:cTn>
                                        <p:tgtEl>
                                          <p:spTgt spid="23">
                                            <p:txEl>
                                              <p:pRg st="0" end="0"/>
                                            </p:txEl>
                                          </p:spTgt>
                                        </p:tgtEl>
                                        <p:attrNameLst>
                                          <p:attrName>style.visibility</p:attrName>
                                        </p:attrNameLst>
                                      </p:cBhvr>
                                      <p:to>
                                        <p:strVal val="visible"/>
                                      </p:to>
                                    </p:set>
                                    <p:anim calcmode="lin" valueType="num">
                                      <p:cBhvr additive="base">
                                        <p:cTn id="29" dur="500"/>
                                        <p:tgtEl>
                                          <p:spTgt spid="23">
                                            <p:txEl>
                                              <p:pRg st="0" end="0"/>
                                            </p:txEl>
                                          </p:spTgt>
                                        </p:tgtEl>
                                        <p:attrNameLst>
                                          <p:attrName>ppt_y</p:attrName>
                                        </p:attrNameLst>
                                      </p:cBhvr>
                                      <p:tavLst>
                                        <p:tav tm="0">
                                          <p:val>
                                            <p:strVal val="#ppt_y+#ppt_h*1.125000"/>
                                          </p:val>
                                        </p:tav>
                                        <p:tav tm="100000">
                                          <p:val>
                                            <p:strVal val="#ppt_y"/>
                                          </p:val>
                                        </p:tav>
                                      </p:tavLst>
                                    </p:anim>
                                    <p:animEffect transition="in" filter="wipe(up)">
                                      <p:cBhvr>
                                        <p:cTn id="30" dur="500"/>
                                        <p:tgtEl>
                                          <p:spTgt spid="23">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4" fill="hold" grpId="0" nodeType="clickEffect">
                                  <p:stCondLst>
                                    <p:cond delay="0"/>
                                  </p:stCondLst>
                                  <p:childTnLst>
                                    <p:set>
                                      <p:cBhvr>
                                        <p:cTn id="34" dur="1" fill="hold">
                                          <p:stCondLst>
                                            <p:cond delay="0"/>
                                          </p:stCondLst>
                                        </p:cTn>
                                        <p:tgtEl>
                                          <p:spTgt spid="23">
                                            <p:txEl>
                                              <p:pRg st="2" end="2"/>
                                            </p:txEl>
                                          </p:spTgt>
                                        </p:tgtEl>
                                        <p:attrNameLst>
                                          <p:attrName>style.visibility</p:attrName>
                                        </p:attrNameLst>
                                      </p:cBhvr>
                                      <p:to>
                                        <p:strVal val="visible"/>
                                      </p:to>
                                    </p:set>
                                    <p:anim calcmode="lin" valueType="num">
                                      <p:cBhvr additive="base">
                                        <p:cTn id="35" dur="500"/>
                                        <p:tgtEl>
                                          <p:spTgt spid="23">
                                            <p:txEl>
                                              <p:pRg st="2" end="2"/>
                                            </p:txEl>
                                          </p:spTgt>
                                        </p:tgtEl>
                                        <p:attrNameLst>
                                          <p:attrName>ppt_y</p:attrName>
                                        </p:attrNameLst>
                                      </p:cBhvr>
                                      <p:tavLst>
                                        <p:tav tm="0">
                                          <p:val>
                                            <p:strVal val="#ppt_y+#ppt_h*1.125000"/>
                                          </p:val>
                                        </p:tav>
                                        <p:tav tm="100000">
                                          <p:val>
                                            <p:strVal val="#ppt_y"/>
                                          </p:val>
                                        </p:tav>
                                      </p:tavLst>
                                    </p:anim>
                                    <p:animEffect transition="in" filter="wipe(up)">
                                      <p:cBhvr>
                                        <p:cTn id="36" dur="500"/>
                                        <p:tgtEl>
                                          <p:spTgt spid="23">
                                            <p:txEl>
                                              <p:pRg st="2" end="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4" fill="hold" grpId="0" nodeType="clickEffect">
                                  <p:stCondLst>
                                    <p:cond delay="0"/>
                                  </p:stCondLst>
                                  <p:childTnLst>
                                    <p:set>
                                      <p:cBhvr>
                                        <p:cTn id="40" dur="1" fill="hold">
                                          <p:stCondLst>
                                            <p:cond delay="0"/>
                                          </p:stCondLst>
                                        </p:cTn>
                                        <p:tgtEl>
                                          <p:spTgt spid="23">
                                            <p:txEl>
                                              <p:pRg st="3" end="3"/>
                                            </p:txEl>
                                          </p:spTgt>
                                        </p:tgtEl>
                                        <p:attrNameLst>
                                          <p:attrName>style.visibility</p:attrName>
                                        </p:attrNameLst>
                                      </p:cBhvr>
                                      <p:to>
                                        <p:strVal val="visible"/>
                                      </p:to>
                                    </p:set>
                                    <p:anim calcmode="lin" valueType="num">
                                      <p:cBhvr additive="base">
                                        <p:cTn id="41" dur="500"/>
                                        <p:tgtEl>
                                          <p:spTgt spid="23">
                                            <p:txEl>
                                              <p:pRg st="3" end="3"/>
                                            </p:txEl>
                                          </p:spTgt>
                                        </p:tgtEl>
                                        <p:attrNameLst>
                                          <p:attrName>ppt_y</p:attrName>
                                        </p:attrNameLst>
                                      </p:cBhvr>
                                      <p:tavLst>
                                        <p:tav tm="0">
                                          <p:val>
                                            <p:strVal val="#ppt_y+#ppt_h*1.125000"/>
                                          </p:val>
                                        </p:tav>
                                        <p:tav tm="100000">
                                          <p:val>
                                            <p:strVal val="#ppt_y"/>
                                          </p:val>
                                        </p:tav>
                                      </p:tavLst>
                                    </p:anim>
                                    <p:animEffect transition="in" filter="wipe(up)">
                                      <p:cBhvr>
                                        <p:cTn id="42" dur="500"/>
                                        <p:tgtEl>
                                          <p:spTgt spid="23">
                                            <p:txEl>
                                              <p:pRg st="3" end="3"/>
                                            </p:txEl>
                                          </p:spTgt>
                                        </p:tgtEl>
                                      </p:cBhvr>
                                    </p:animEffect>
                                  </p:childTnLst>
                                </p:cTn>
                              </p:par>
                            </p:childTnLst>
                          </p:cTn>
                        </p:par>
                        <p:par>
                          <p:cTn id="43" fill="hold">
                            <p:stCondLst>
                              <p:cond delay="500"/>
                            </p:stCondLst>
                            <p:childTnLst>
                              <p:par>
                                <p:cTn id="44" presetID="22" presetClass="entr" presetSubtype="1" fill="hold" nodeType="after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wipe(up)">
                                      <p:cBhvr>
                                        <p:cTn id="46" dur="500"/>
                                        <p:tgtEl>
                                          <p:spTgt spid="6"/>
                                        </p:tgtEl>
                                      </p:cBhvr>
                                    </p:animEffect>
                                  </p:childTnLst>
                                </p:cTn>
                              </p:par>
                            </p:childTnLst>
                          </p:cTn>
                        </p:par>
                        <p:par>
                          <p:cTn id="47" fill="hold">
                            <p:stCondLst>
                              <p:cond delay="1000"/>
                            </p:stCondLst>
                            <p:childTnLst>
                              <p:par>
                                <p:cTn id="48" presetID="12" presetClass="entr" presetSubtype="4" fill="hold" grpId="0" nodeType="afterEffect">
                                  <p:stCondLst>
                                    <p:cond delay="0"/>
                                  </p:stCondLst>
                                  <p:childTnLst>
                                    <p:set>
                                      <p:cBhvr>
                                        <p:cTn id="49" dur="1" fill="hold">
                                          <p:stCondLst>
                                            <p:cond delay="0"/>
                                          </p:stCondLst>
                                        </p:cTn>
                                        <p:tgtEl>
                                          <p:spTgt spid="27">
                                            <p:txEl>
                                              <p:pRg st="0" end="0"/>
                                            </p:txEl>
                                          </p:spTgt>
                                        </p:tgtEl>
                                        <p:attrNameLst>
                                          <p:attrName>style.visibility</p:attrName>
                                        </p:attrNameLst>
                                      </p:cBhvr>
                                      <p:to>
                                        <p:strVal val="visible"/>
                                      </p:to>
                                    </p:set>
                                    <p:anim calcmode="lin" valueType="num">
                                      <p:cBhvr additive="base">
                                        <p:cTn id="50" dur="500"/>
                                        <p:tgtEl>
                                          <p:spTgt spid="27">
                                            <p:txEl>
                                              <p:pRg st="0" end="0"/>
                                            </p:txEl>
                                          </p:spTgt>
                                        </p:tgtEl>
                                        <p:attrNameLst>
                                          <p:attrName>ppt_y</p:attrName>
                                        </p:attrNameLst>
                                      </p:cBhvr>
                                      <p:tavLst>
                                        <p:tav tm="0">
                                          <p:val>
                                            <p:strVal val="#ppt_y+#ppt_h*1.125000"/>
                                          </p:val>
                                        </p:tav>
                                        <p:tav tm="100000">
                                          <p:val>
                                            <p:strVal val="#ppt_y"/>
                                          </p:val>
                                        </p:tav>
                                      </p:tavLst>
                                    </p:anim>
                                    <p:animEffect transition="in" filter="wipe(up)">
                                      <p:cBhvr>
                                        <p:cTn id="51" dur="500"/>
                                        <p:tgtEl>
                                          <p:spTgt spid="27">
                                            <p:txEl>
                                              <p:pRg st="0" end="0"/>
                                            </p:txEl>
                                          </p:spTgt>
                                        </p:tgtEl>
                                      </p:cBhvr>
                                    </p:animEffect>
                                  </p:childTnLst>
                                </p:cTn>
                              </p:par>
                            </p:childTnLst>
                          </p:cTn>
                        </p:par>
                        <p:par>
                          <p:cTn id="52" fill="hold">
                            <p:stCondLst>
                              <p:cond delay="1500"/>
                            </p:stCondLst>
                            <p:childTnLst>
                              <p:par>
                                <p:cTn id="53" presetID="22" presetClass="entr" presetSubtype="1" fill="hold" nodeType="after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wipe(up)">
                                      <p:cBhvr>
                                        <p:cTn id="55" dur="500"/>
                                        <p:tgtEl>
                                          <p:spTgt spid="24"/>
                                        </p:tgtEl>
                                      </p:cBhvr>
                                    </p:animEffect>
                                  </p:childTnLst>
                                </p:cTn>
                              </p:par>
                            </p:childTnLst>
                          </p:cTn>
                        </p:par>
                        <p:par>
                          <p:cTn id="56" fill="hold">
                            <p:stCondLst>
                              <p:cond delay="2000"/>
                            </p:stCondLst>
                            <p:childTnLst>
                              <p:par>
                                <p:cTn id="57" presetID="12" presetClass="entr" presetSubtype="4" fill="hold" grpId="0" nodeType="afterEffect">
                                  <p:stCondLst>
                                    <p:cond delay="0"/>
                                  </p:stCondLst>
                                  <p:childTnLst>
                                    <p:set>
                                      <p:cBhvr>
                                        <p:cTn id="58" dur="1" fill="hold">
                                          <p:stCondLst>
                                            <p:cond delay="0"/>
                                          </p:stCondLst>
                                        </p:cTn>
                                        <p:tgtEl>
                                          <p:spTgt spid="35">
                                            <p:txEl>
                                              <p:pRg st="0" end="0"/>
                                            </p:txEl>
                                          </p:spTgt>
                                        </p:tgtEl>
                                        <p:attrNameLst>
                                          <p:attrName>style.visibility</p:attrName>
                                        </p:attrNameLst>
                                      </p:cBhvr>
                                      <p:to>
                                        <p:strVal val="visible"/>
                                      </p:to>
                                    </p:set>
                                    <p:anim calcmode="lin" valueType="num">
                                      <p:cBhvr additive="base">
                                        <p:cTn id="59" dur="500"/>
                                        <p:tgtEl>
                                          <p:spTgt spid="35">
                                            <p:txEl>
                                              <p:pRg st="0" end="0"/>
                                            </p:txEl>
                                          </p:spTgt>
                                        </p:tgtEl>
                                        <p:attrNameLst>
                                          <p:attrName>ppt_y</p:attrName>
                                        </p:attrNameLst>
                                      </p:cBhvr>
                                      <p:tavLst>
                                        <p:tav tm="0">
                                          <p:val>
                                            <p:strVal val="#ppt_y+#ppt_h*1.125000"/>
                                          </p:val>
                                        </p:tav>
                                        <p:tav tm="100000">
                                          <p:val>
                                            <p:strVal val="#ppt_y"/>
                                          </p:val>
                                        </p:tav>
                                      </p:tavLst>
                                    </p:anim>
                                    <p:animEffect transition="in" filter="wipe(up)">
                                      <p:cBhvr>
                                        <p:cTn id="60" dur="500"/>
                                        <p:tgtEl>
                                          <p:spTgt spid="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P spid="23" grpId="0" bldLvl="3" build="p"/>
      <p:bldP spid="27" grpId="0" bldLvl="3" build="p"/>
      <p:bldP spid="35" grpId="0" bldLvl="3"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2"/>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11" name="矩形 10"/>
          <p:cNvSpPr/>
          <p:nvPr/>
        </p:nvSpPr>
        <p:spPr>
          <a:xfrm>
            <a:off x="3582955" y="254003"/>
            <a:ext cx="8609045" cy="234696"/>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grpSp>
        <p:nvGrpSpPr>
          <p:cNvPr id="12" name="组合 11"/>
          <p:cNvGrpSpPr/>
          <p:nvPr/>
        </p:nvGrpSpPr>
        <p:grpSpPr bwMode="auto">
          <a:xfrm>
            <a:off x="550865" y="82550"/>
            <a:ext cx="3381375" cy="584775"/>
            <a:chOff x="551544" y="82976"/>
            <a:chExt cx="3380742" cy="583764"/>
          </a:xfrm>
        </p:grpSpPr>
        <p:sp>
          <p:nvSpPr>
            <p:cNvPr id="11338" name="文本框 12"/>
            <p:cNvSpPr txBox="1">
              <a:spLocks noChangeArrowheads="1"/>
            </p:cNvSpPr>
            <p:nvPr/>
          </p:nvSpPr>
          <p:spPr bwMode="auto">
            <a:xfrm>
              <a:off x="640446"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itchFamily="2" charset="-122"/>
                </a:defRPr>
              </a:lvl1pPr>
              <a:lvl2pPr marL="742950" indent="-285750">
                <a:defRPr sz="2400">
                  <a:solidFill>
                    <a:schemeClr val="tx1"/>
                  </a:solidFill>
                  <a:latin typeface="Calibri" panose="020F0502020204030204" pitchFamily="34" charset="0"/>
                  <a:ea typeface="宋体" pitchFamily="2" charset="-122"/>
                </a:defRPr>
              </a:lvl2pPr>
              <a:lvl3pPr>
                <a:defRPr sz="2000">
                  <a:solidFill>
                    <a:schemeClr val="tx1"/>
                  </a:solidFill>
                  <a:latin typeface="Calibri" panose="020F0502020204030204" pitchFamily="34" charset="0"/>
                  <a:ea typeface="宋体" pitchFamily="2" charset="-122"/>
                </a:defRPr>
              </a:lvl3pPr>
              <a:lvl4pPr>
                <a:defRPr>
                  <a:solidFill>
                    <a:schemeClr val="tx1"/>
                  </a:solidFill>
                  <a:latin typeface="Calibri" panose="020F0502020204030204" pitchFamily="34" charset="0"/>
                  <a:ea typeface="宋体" pitchFamily="2" charset="-122"/>
                </a:defRPr>
              </a:lvl4pPr>
              <a:lvl5pPr>
                <a:defRPr>
                  <a:solidFill>
                    <a:schemeClr val="tx1"/>
                  </a:solidFill>
                  <a:latin typeface="Calibri" panose="020F0502020204030204" pitchFamily="34" charset="0"/>
                  <a:ea typeface="宋体" pitchFamily="2" charset="-122"/>
                </a:defRPr>
              </a:lvl5pPr>
              <a:lvl6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6pPr>
              <a:lvl7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7pPr>
              <a:lvl8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8pPr>
              <a:lvl9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9pPr>
            </a:lstStyle>
            <a:p>
              <a:pPr algn="ctr" eaLnBrk="1" hangingPunct="1"/>
              <a:r>
                <a:rPr lang="zh-CN" altLang="en-US" dirty="0">
                  <a:solidFill>
                    <a:srgbClr val="044875"/>
                  </a:solidFill>
                  <a:latin typeface="微软雅黑" panose="020B0503020204020204" pitchFamily="34" charset="-122"/>
                  <a:ea typeface="微软雅黑" panose="020B0503020204020204" pitchFamily="34" charset="-122"/>
                </a:rPr>
                <a:t>原理分析</a:t>
              </a:r>
              <a:endParaRPr lang="zh-CN" altLang="en-US" dirty="0">
                <a:solidFill>
                  <a:srgbClr val="044875"/>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551544" y="82976"/>
              <a:ext cx="723765" cy="583764"/>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等线" panose="02010600030101010101" pitchFamily="2" charset="-122"/>
                </a:rPr>
                <a:t>03</a:t>
              </a:r>
              <a:endParaRPr lang="zh-CN" altLang="en-US" sz="3200" dirty="0">
                <a:solidFill>
                  <a:schemeClr val="bg2">
                    <a:lumMod val="25000"/>
                  </a:schemeClr>
                </a:solidFill>
                <a:latin typeface="Impact" panose="020B0806030902050204" pitchFamily="34" charset="0"/>
                <a:ea typeface="等线" panose="02010600030101010101" pitchFamily="2" charset="-122"/>
              </a:endParaRPr>
            </a:p>
          </p:txBody>
        </p:sp>
      </p:grpSp>
      <p:sp>
        <p:nvSpPr>
          <p:cNvPr id="15" name="矩形 14"/>
          <p:cNvSpPr/>
          <p:nvPr/>
        </p:nvSpPr>
        <p:spPr>
          <a:xfrm>
            <a:off x="11566525" y="6621465"/>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16" name="矩形 15"/>
          <p:cNvSpPr/>
          <p:nvPr/>
        </p:nvSpPr>
        <p:spPr>
          <a:xfrm>
            <a:off x="-1" y="6621465"/>
            <a:ext cx="11566525" cy="23653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grpSp>
        <p:nvGrpSpPr>
          <p:cNvPr id="5" name="组合 4"/>
          <p:cNvGrpSpPr/>
          <p:nvPr/>
        </p:nvGrpSpPr>
        <p:grpSpPr bwMode="auto">
          <a:xfrm>
            <a:off x="1582965" y="1344120"/>
            <a:ext cx="2957515" cy="4838700"/>
            <a:chOff x="146661" y="1194708"/>
            <a:chExt cx="2956562" cy="4838700"/>
          </a:xfrm>
        </p:grpSpPr>
        <p:grpSp>
          <p:nvGrpSpPr>
            <p:cNvPr id="11332" name="组合 8"/>
            <p:cNvGrpSpPr/>
            <p:nvPr/>
          </p:nvGrpSpPr>
          <p:grpSpPr bwMode="auto">
            <a:xfrm>
              <a:off x="146663" y="1194708"/>
              <a:ext cx="2956560" cy="4838700"/>
              <a:chOff x="146663" y="1194708"/>
              <a:chExt cx="2956560" cy="4838700"/>
            </a:xfrm>
          </p:grpSpPr>
          <p:grpSp>
            <p:nvGrpSpPr>
              <p:cNvPr id="11334" name="组合 3"/>
              <p:cNvGrpSpPr/>
              <p:nvPr/>
            </p:nvGrpSpPr>
            <p:grpSpPr bwMode="auto">
              <a:xfrm>
                <a:off x="146663" y="1194708"/>
                <a:ext cx="2956560" cy="4838700"/>
                <a:chOff x="304800" y="1466850"/>
                <a:chExt cx="2705100" cy="4838700"/>
              </a:xfrm>
            </p:grpSpPr>
            <p:sp>
              <p:nvSpPr>
                <p:cNvPr id="2" name="矩形 1"/>
                <p:cNvSpPr/>
                <p:nvPr/>
              </p:nvSpPr>
              <p:spPr>
                <a:xfrm>
                  <a:off x="304800" y="1466850"/>
                  <a:ext cx="2705100" cy="70485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18" name="矩形 17"/>
                <p:cNvSpPr/>
                <p:nvPr/>
              </p:nvSpPr>
              <p:spPr>
                <a:xfrm>
                  <a:off x="304800" y="2171700"/>
                  <a:ext cx="2705100" cy="4133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grpSp>
          <p:sp>
            <p:nvSpPr>
              <p:cNvPr id="19" name="矩形 18"/>
              <p:cNvSpPr/>
              <p:nvPr/>
            </p:nvSpPr>
            <p:spPr>
              <a:xfrm>
                <a:off x="146663" y="5804808"/>
                <a:ext cx="2956560" cy="228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grpSp>
        <p:sp>
          <p:nvSpPr>
            <p:cNvPr id="11333" name="文本框 2"/>
            <p:cNvSpPr txBox="1">
              <a:spLocks noChangeArrowheads="1"/>
            </p:cNvSpPr>
            <p:nvPr/>
          </p:nvSpPr>
          <p:spPr bwMode="auto">
            <a:xfrm>
              <a:off x="146661" y="1316300"/>
              <a:ext cx="29295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anose="020F0502020204030204" pitchFamily="34" charset="0"/>
                  <a:ea typeface="宋体" pitchFamily="2" charset="-122"/>
                </a:defRPr>
              </a:lvl1pPr>
              <a:lvl2pPr marL="742950" indent="-285750">
                <a:defRPr sz="2400">
                  <a:solidFill>
                    <a:schemeClr val="tx1"/>
                  </a:solidFill>
                  <a:latin typeface="Calibri" panose="020F0502020204030204" pitchFamily="34" charset="0"/>
                  <a:ea typeface="宋体" pitchFamily="2" charset="-122"/>
                </a:defRPr>
              </a:lvl2pPr>
              <a:lvl3pPr>
                <a:defRPr sz="2000">
                  <a:solidFill>
                    <a:schemeClr val="tx1"/>
                  </a:solidFill>
                  <a:latin typeface="Calibri" panose="020F0502020204030204" pitchFamily="34" charset="0"/>
                  <a:ea typeface="宋体" pitchFamily="2" charset="-122"/>
                </a:defRPr>
              </a:lvl3pPr>
              <a:lvl4pPr>
                <a:defRPr>
                  <a:solidFill>
                    <a:schemeClr val="tx1"/>
                  </a:solidFill>
                  <a:latin typeface="Calibri" panose="020F0502020204030204" pitchFamily="34" charset="0"/>
                  <a:ea typeface="宋体" pitchFamily="2" charset="-122"/>
                </a:defRPr>
              </a:lvl4pPr>
              <a:lvl5pPr>
                <a:defRPr>
                  <a:solidFill>
                    <a:schemeClr val="tx1"/>
                  </a:solidFill>
                  <a:latin typeface="Calibri" panose="020F0502020204030204" pitchFamily="34" charset="0"/>
                  <a:ea typeface="宋体" pitchFamily="2" charset="-122"/>
                </a:defRPr>
              </a:lvl5pPr>
              <a:lvl6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6pPr>
              <a:lvl7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7pPr>
              <a:lvl8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8pPr>
              <a:lvl9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9pPr>
            </a:lstStyle>
            <a:p>
              <a:pPr algn="ctr" eaLnBrk="1" hangingPunct="1"/>
              <a:r>
                <a:rPr lang="zh-CN" altLang="en-US" sz="2400" dirty="0">
                  <a:solidFill>
                    <a:schemeClr val="bg1"/>
                  </a:solidFill>
                  <a:latin typeface="等线" panose="02010600030101010101" pitchFamily="2" charset="-122"/>
                  <a:ea typeface="等线" panose="02010600030101010101" pitchFamily="2" charset="-122"/>
                </a:rPr>
                <a:t>独热编码</a:t>
              </a:r>
              <a:endParaRPr lang="zh-CN" altLang="en-US" sz="2400" dirty="0">
                <a:solidFill>
                  <a:schemeClr val="bg1"/>
                </a:solidFill>
                <a:latin typeface="等线" panose="02010600030101010101" pitchFamily="2" charset="-122"/>
                <a:ea typeface="等线" panose="02010600030101010101" pitchFamily="2" charset="-122"/>
              </a:endParaRPr>
            </a:p>
          </p:txBody>
        </p:sp>
      </p:grpSp>
      <p:sp>
        <p:nvSpPr>
          <p:cNvPr id="23" name="矩形 22"/>
          <p:cNvSpPr/>
          <p:nvPr/>
        </p:nvSpPr>
        <p:spPr>
          <a:xfrm>
            <a:off x="1519466" y="2272807"/>
            <a:ext cx="2944813" cy="2400657"/>
          </a:xfrm>
          <a:prstGeom prst="rect">
            <a:avLst/>
          </a:prstGeom>
        </p:spPr>
        <p:txBody>
          <a:bodyPr>
            <a:spAutoFit/>
          </a:bodyPr>
          <a:lstStyle/>
          <a:p>
            <a:pPr marL="285750" indent="-285750" eaLnBrk="1" fontAlgn="auto" hangingPunct="1">
              <a:lnSpc>
                <a:spcPts val="1800"/>
              </a:lnSpc>
              <a:spcBef>
                <a:spcPts val="0"/>
              </a:spcBef>
              <a:spcAft>
                <a:spcPts val="0"/>
              </a:spcAft>
              <a:buFont typeface="Wingdings" panose="05000000000000000000" pitchFamily="2" charset="2"/>
              <a:buChar char="Ø"/>
              <a:defRPr/>
            </a:pPr>
            <a:r>
              <a:rPr lang="zh-CN" altLang="en-US" sz="1600" dirty="0">
                <a:solidFill>
                  <a:schemeClr val="bg2">
                    <a:lumMod val="25000"/>
                  </a:schemeClr>
                </a:solidFill>
                <a:latin typeface="等线" panose="02010600030101010101" pitchFamily="2" charset="-122"/>
                <a:ea typeface="等线" panose="02010600030101010101" pitchFamily="2" charset="-122"/>
                <a:cs typeface="Arial" panose="020B0604020202090204" pitchFamily="34" charset="0"/>
              </a:rPr>
              <a:t>把每个词表示为一个很长的向量。这个向量的维度是词表大小，其中绝大多数元素为 </a:t>
            </a:r>
            <a:r>
              <a:rPr lang="en-US" altLang="zh-CN" sz="1600" dirty="0">
                <a:solidFill>
                  <a:schemeClr val="bg2">
                    <a:lumMod val="25000"/>
                  </a:schemeClr>
                </a:solidFill>
                <a:latin typeface="等线" panose="02010600030101010101" pitchFamily="2" charset="-122"/>
                <a:ea typeface="等线" panose="02010600030101010101" pitchFamily="2" charset="-122"/>
                <a:cs typeface="Arial" panose="020B0604020202090204" pitchFamily="34" charset="0"/>
              </a:rPr>
              <a:t>0</a:t>
            </a:r>
            <a:r>
              <a:rPr lang="zh-CN" altLang="en-US" sz="1600" dirty="0">
                <a:solidFill>
                  <a:schemeClr val="bg2">
                    <a:lumMod val="25000"/>
                  </a:schemeClr>
                </a:solidFill>
                <a:latin typeface="等线" panose="02010600030101010101" pitchFamily="2" charset="-122"/>
                <a:ea typeface="等线" panose="02010600030101010101" pitchFamily="2" charset="-122"/>
                <a:cs typeface="Arial" panose="020B0604020202090204" pitchFamily="34" charset="0"/>
              </a:rPr>
              <a:t>，只有一个维度的值为 </a:t>
            </a:r>
            <a:r>
              <a:rPr lang="en-US" altLang="zh-CN" sz="1600" dirty="0">
                <a:solidFill>
                  <a:schemeClr val="bg2">
                    <a:lumMod val="25000"/>
                  </a:schemeClr>
                </a:solidFill>
                <a:latin typeface="等线" panose="02010600030101010101" pitchFamily="2" charset="-122"/>
                <a:ea typeface="等线" panose="02010600030101010101" pitchFamily="2" charset="-122"/>
                <a:cs typeface="Arial" panose="020B0604020202090204" pitchFamily="34" charset="0"/>
              </a:rPr>
              <a:t>1</a:t>
            </a:r>
            <a:r>
              <a:rPr lang="zh-CN" altLang="en-US" sz="1600" dirty="0">
                <a:solidFill>
                  <a:schemeClr val="bg2">
                    <a:lumMod val="25000"/>
                  </a:schemeClr>
                </a:solidFill>
                <a:latin typeface="等线" panose="02010600030101010101" pitchFamily="2" charset="-122"/>
                <a:ea typeface="等线" panose="02010600030101010101" pitchFamily="2" charset="-122"/>
                <a:cs typeface="Arial" panose="020B0604020202090204" pitchFamily="34" charset="0"/>
              </a:rPr>
              <a:t>，这个维度就代表了当前的词。</a:t>
            </a:r>
            <a:endParaRPr lang="zh-CN" altLang="en-US" sz="1600" dirty="0">
              <a:solidFill>
                <a:schemeClr val="bg2">
                  <a:lumMod val="25000"/>
                </a:schemeClr>
              </a:solidFill>
              <a:latin typeface="等线" panose="02010600030101010101" pitchFamily="2" charset="-122"/>
              <a:ea typeface="等线" panose="02010600030101010101" pitchFamily="2" charset="-122"/>
              <a:cs typeface="Arial" panose="020B0604020202090204" pitchFamily="34" charset="0"/>
            </a:endParaRPr>
          </a:p>
          <a:p>
            <a:pPr marL="285750" indent="-285750" eaLnBrk="1" fontAlgn="auto" hangingPunct="1">
              <a:lnSpc>
                <a:spcPts val="1800"/>
              </a:lnSpc>
              <a:spcBef>
                <a:spcPts val="0"/>
              </a:spcBef>
              <a:spcAft>
                <a:spcPts val="0"/>
              </a:spcAft>
              <a:buFont typeface="Wingdings" panose="05000000000000000000" pitchFamily="2" charset="2"/>
              <a:buChar char="Ø"/>
              <a:defRPr/>
            </a:pPr>
            <a:r>
              <a:rPr lang="zh-CN" altLang="en-US" sz="1600" dirty="0">
                <a:solidFill>
                  <a:schemeClr val="bg2">
                    <a:lumMod val="25000"/>
                  </a:schemeClr>
                </a:solidFill>
                <a:latin typeface="等线" panose="02010600030101010101" pitchFamily="2" charset="-122"/>
                <a:ea typeface="等线" panose="02010600030101010101" pitchFamily="2" charset="-122"/>
                <a:cs typeface="Arial" panose="020B0604020202090204" pitchFamily="34" charset="0"/>
              </a:rPr>
              <a:t>“话筒”表示为 </a:t>
            </a:r>
            <a:r>
              <a:rPr lang="en-US" altLang="zh-CN" sz="1600" dirty="0">
                <a:solidFill>
                  <a:schemeClr val="bg2">
                    <a:lumMod val="25000"/>
                  </a:schemeClr>
                </a:solidFill>
                <a:latin typeface="等线" panose="02010600030101010101" pitchFamily="2" charset="-122"/>
                <a:ea typeface="等线" panose="02010600030101010101" pitchFamily="2" charset="-122"/>
                <a:cs typeface="Arial" panose="020B0604020202090204" pitchFamily="34" charset="0"/>
              </a:rPr>
              <a:t>[0 0 0 1 0 0 0 0 0 0 0 0 0 0 0 0 ...]</a:t>
            </a:r>
            <a:endParaRPr lang="en-US" altLang="zh-CN" sz="1600" dirty="0">
              <a:solidFill>
                <a:schemeClr val="bg2">
                  <a:lumMod val="25000"/>
                </a:schemeClr>
              </a:solidFill>
              <a:latin typeface="等线" panose="02010600030101010101" pitchFamily="2" charset="-122"/>
              <a:ea typeface="等线" panose="02010600030101010101" pitchFamily="2" charset="-122"/>
              <a:cs typeface="Arial" panose="020B0604020202090204" pitchFamily="34" charset="0"/>
            </a:endParaRPr>
          </a:p>
          <a:p>
            <a:pPr marL="285750" indent="-285750" eaLnBrk="1" fontAlgn="auto" hangingPunct="1">
              <a:lnSpc>
                <a:spcPts val="1800"/>
              </a:lnSpc>
              <a:spcBef>
                <a:spcPts val="0"/>
              </a:spcBef>
              <a:spcAft>
                <a:spcPts val="0"/>
              </a:spcAft>
              <a:buFont typeface="Wingdings" panose="05000000000000000000" pitchFamily="2" charset="2"/>
              <a:buChar char="Ø"/>
              <a:defRPr/>
            </a:pPr>
            <a:r>
              <a:rPr lang="en-US" altLang="zh-CN" sz="1600" dirty="0">
                <a:solidFill>
                  <a:schemeClr val="bg2">
                    <a:lumMod val="25000"/>
                  </a:schemeClr>
                </a:solidFill>
                <a:latin typeface="等线" panose="02010600030101010101" pitchFamily="2" charset="-122"/>
                <a:ea typeface="等线" panose="02010600030101010101" pitchFamily="2" charset="-122"/>
                <a:cs typeface="Arial" panose="020B0604020202090204" pitchFamily="34" charset="0"/>
              </a:rPr>
              <a:t>“</a:t>
            </a:r>
            <a:r>
              <a:rPr lang="zh-CN" altLang="en-US" sz="1600" dirty="0">
                <a:solidFill>
                  <a:schemeClr val="bg2">
                    <a:lumMod val="25000"/>
                  </a:schemeClr>
                </a:solidFill>
                <a:latin typeface="等线" panose="02010600030101010101" pitchFamily="2" charset="-122"/>
                <a:ea typeface="等线" panose="02010600030101010101" pitchFamily="2" charset="-122"/>
                <a:cs typeface="Arial" panose="020B0604020202090204" pitchFamily="34" charset="0"/>
              </a:rPr>
              <a:t>麦克”表示为 </a:t>
            </a:r>
            <a:r>
              <a:rPr lang="en-US" altLang="zh-CN" sz="1600" dirty="0">
                <a:solidFill>
                  <a:schemeClr val="bg2">
                    <a:lumMod val="25000"/>
                  </a:schemeClr>
                </a:solidFill>
                <a:latin typeface="等线" panose="02010600030101010101" pitchFamily="2" charset="-122"/>
                <a:ea typeface="等线" panose="02010600030101010101" pitchFamily="2" charset="-122"/>
                <a:cs typeface="Arial" panose="020B0604020202090204" pitchFamily="34" charset="0"/>
              </a:rPr>
              <a:t>[0 0 0 0 0 0 0 0 1 0 0 0 0 0 0 0 ...]</a:t>
            </a:r>
            <a:endParaRPr lang="en-US" altLang="zh-CN" sz="1600" dirty="0">
              <a:solidFill>
                <a:schemeClr val="bg2">
                  <a:lumMod val="25000"/>
                </a:schemeClr>
              </a:solidFill>
              <a:latin typeface="等线" panose="02010600030101010101" pitchFamily="2" charset="-122"/>
              <a:ea typeface="等线" panose="02010600030101010101" pitchFamily="2" charset="-122"/>
              <a:cs typeface="Arial" panose="020B0604020202090204" pitchFamily="34" charset="0"/>
            </a:endParaRPr>
          </a:p>
        </p:txBody>
      </p:sp>
      <p:grpSp>
        <p:nvGrpSpPr>
          <p:cNvPr id="6" name="组合 5"/>
          <p:cNvGrpSpPr/>
          <p:nvPr/>
        </p:nvGrpSpPr>
        <p:grpSpPr bwMode="auto">
          <a:xfrm>
            <a:off x="4616679" y="1344120"/>
            <a:ext cx="2955925" cy="4838700"/>
            <a:chOff x="3179561" y="1194708"/>
            <a:chExt cx="2956560" cy="4838700"/>
          </a:xfrm>
        </p:grpSpPr>
        <p:grpSp>
          <p:nvGrpSpPr>
            <p:cNvPr id="11326" name="组合 19"/>
            <p:cNvGrpSpPr/>
            <p:nvPr/>
          </p:nvGrpSpPr>
          <p:grpSpPr bwMode="auto">
            <a:xfrm>
              <a:off x="3179561" y="1194708"/>
              <a:ext cx="2956560" cy="4838700"/>
              <a:chOff x="3179561" y="1194708"/>
              <a:chExt cx="2956560" cy="4838700"/>
            </a:xfrm>
          </p:grpSpPr>
          <p:grpSp>
            <p:nvGrpSpPr>
              <p:cNvPr id="11328" name="组合 27"/>
              <p:cNvGrpSpPr/>
              <p:nvPr/>
            </p:nvGrpSpPr>
            <p:grpSpPr bwMode="auto">
              <a:xfrm>
                <a:off x="3179561" y="1194708"/>
                <a:ext cx="2956560" cy="4838700"/>
                <a:chOff x="304800" y="1466850"/>
                <a:chExt cx="2705100" cy="4838700"/>
              </a:xfrm>
            </p:grpSpPr>
            <p:sp>
              <p:nvSpPr>
                <p:cNvPr id="30" name="矩形 29"/>
                <p:cNvSpPr/>
                <p:nvPr/>
              </p:nvSpPr>
              <p:spPr>
                <a:xfrm>
                  <a:off x="304800" y="1466850"/>
                  <a:ext cx="2705100" cy="70485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31" name="矩形 30"/>
                <p:cNvSpPr/>
                <p:nvPr/>
              </p:nvSpPr>
              <p:spPr>
                <a:xfrm>
                  <a:off x="304800" y="2171700"/>
                  <a:ext cx="2705100" cy="4133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grpSp>
          <p:sp>
            <p:nvSpPr>
              <p:cNvPr id="29" name="矩形 28"/>
              <p:cNvSpPr/>
              <p:nvPr/>
            </p:nvSpPr>
            <p:spPr>
              <a:xfrm>
                <a:off x="3179561" y="5804808"/>
                <a:ext cx="2956560" cy="2286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grpSp>
        <p:sp>
          <p:nvSpPr>
            <p:cNvPr id="11327" name="文本框 25"/>
            <p:cNvSpPr txBox="1">
              <a:spLocks noChangeArrowheads="1"/>
            </p:cNvSpPr>
            <p:nvPr/>
          </p:nvSpPr>
          <p:spPr bwMode="auto">
            <a:xfrm>
              <a:off x="3305291" y="1316300"/>
              <a:ext cx="27050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itchFamily="2" charset="-122"/>
                </a:defRPr>
              </a:lvl1pPr>
              <a:lvl2pPr marL="742950" indent="-285750">
                <a:defRPr sz="2400">
                  <a:solidFill>
                    <a:schemeClr val="tx1"/>
                  </a:solidFill>
                  <a:latin typeface="Calibri" panose="020F0502020204030204" pitchFamily="34" charset="0"/>
                  <a:ea typeface="宋体" pitchFamily="2" charset="-122"/>
                </a:defRPr>
              </a:lvl2pPr>
              <a:lvl3pPr>
                <a:defRPr sz="2000">
                  <a:solidFill>
                    <a:schemeClr val="tx1"/>
                  </a:solidFill>
                  <a:latin typeface="Calibri" panose="020F0502020204030204" pitchFamily="34" charset="0"/>
                  <a:ea typeface="宋体" pitchFamily="2" charset="-122"/>
                </a:defRPr>
              </a:lvl3pPr>
              <a:lvl4pPr>
                <a:defRPr>
                  <a:solidFill>
                    <a:schemeClr val="tx1"/>
                  </a:solidFill>
                  <a:latin typeface="Calibri" panose="020F0502020204030204" pitchFamily="34" charset="0"/>
                  <a:ea typeface="宋体" pitchFamily="2" charset="-122"/>
                </a:defRPr>
              </a:lvl4pPr>
              <a:lvl5pPr>
                <a:defRPr>
                  <a:solidFill>
                    <a:schemeClr val="tx1"/>
                  </a:solidFill>
                  <a:latin typeface="Calibri" panose="020F0502020204030204" pitchFamily="34" charset="0"/>
                  <a:ea typeface="宋体" pitchFamily="2" charset="-122"/>
                </a:defRPr>
              </a:lvl5pPr>
              <a:lvl6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6pPr>
              <a:lvl7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7pPr>
              <a:lvl8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8pPr>
              <a:lvl9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9pPr>
            </a:lstStyle>
            <a:p>
              <a:pPr algn="ctr" eaLnBrk="1" hangingPunct="1"/>
              <a:r>
                <a:rPr lang="zh-CN" altLang="en-US" sz="2400" dirty="0">
                  <a:solidFill>
                    <a:schemeClr val="bg1"/>
                  </a:solidFill>
                  <a:latin typeface="等线" panose="02010600030101010101" pitchFamily="2" charset="-122"/>
                  <a:ea typeface="等线" panose="02010600030101010101" pitchFamily="2" charset="-122"/>
                </a:rPr>
                <a:t>词的分布式表示</a:t>
              </a:r>
              <a:endParaRPr lang="zh-CN" altLang="en-US" sz="2400" dirty="0">
                <a:solidFill>
                  <a:schemeClr val="bg1"/>
                </a:solidFill>
                <a:latin typeface="等线" panose="02010600030101010101" pitchFamily="2" charset="-122"/>
                <a:ea typeface="等线" panose="02010600030101010101" pitchFamily="2" charset="-122"/>
              </a:endParaRPr>
            </a:p>
          </p:txBody>
        </p:sp>
      </p:grpSp>
      <p:sp>
        <p:nvSpPr>
          <p:cNvPr id="27" name="矩形 26"/>
          <p:cNvSpPr/>
          <p:nvPr/>
        </p:nvSpPr>
        <p:spPr>
          <a:xfrm>
            <a:off x="4565878" y="2272807"/>
            <a:ext cx="2944812" cy="1477328"/>
          </a:xfrm>
          <a:prstGeom prst="rect">
            <a:avLst/>
          </a:prstGeom>
        </p:spPr>
        <p:txBody>
          <a:bodyPr>
            <a:spAutoFit/>
          </a:bodyPr>
          <a:lstStyle/>
          <a:p>
            <a:pPr marL="285750" indent="-285750" eaLnBrk="1" fontAlgn="auto" hangingPunct="1">
              <a:lnSpc>
                <a:spcPts val="1800"/>
              </a:lnSpc>
              <a:spcBef>
                <a:spcPts val="0"/>
              </a:spcBef>
              <a:spcAft>
                <a:spcPts val="0"/>
              </a:spcAft>
              <a:buFont typeface="Wingdings" panose="05000000000000000000" pitchFamily="2" charset="2"/>
              <a:buChar char="Ø"/>
              <a:defRPr/>
            </a:pPr>
            <a:r>
              <a:rPr lang="zh-CN" altLang="en-US" sz="1600" dirty="0">
                <a:solidFill>
                  <a:schemeClr val="bg2">
                    <a:lumMod val="25000"/>
                  </a:schemeClr>
                </a:solidFill>
                <a:latin typeface="等线" panose="02010600030101010101" pitchFamily="2" charset="-122"/>
                <a:ea typeface="等线" panose="02010600030101010101" pitchFamily="2" charset="-122"/>
                <a:cs typeface="Arial" panose="020B0604020202090204" pitchFamily="34" charset="0"/>
              </a:rPr>
              <a:t>基于矩阵的分布表示通常又称为分布语义模型。基于神经网络的分布表示一般称为词向量、词嵌入（</a:t>
            </a:r>
            <a:r>
              <a:rPr lang="en-US" altLang="zh-CN" sz="1600" dirty="0">
                <a:solidFill>
                  <a:schemeClr val="bg2">
                    <a:lumMod val="25000"/>
                  </a:schemeClr>
                </a:solidFill>
                <a:latin typeface="等线" panose="02010600030101010101" pitchFamily="2" charset="-122"/>
                <a:ea typeface="等线" panose="02010600030101010101" pitchFamily="2" charset="-122"/>
                <a:cs typeface="Arial" panose="020B0604020202090204" pitchFamily="34" charset="0"/>
              </a:rPr>
              <a:t>word embedding</a:t>
            </a:r>
            <a:r>
              <a:rPr lang="zh-CN" altLang="en-US" sz="1600" dirty="0">
                <a:solidFill>
                  <a:schemeClr val="bg2">
                    <a:lumMod val="25000"/>
                  </a:schemeClr>
                </a:solidFill>
                <a:latin typeface="等线" panose="02010600030101010101" pitchFamily="2" charset="-122"/>
                <a:ea typeface="等线" panose="02010600030101010101" pitchFamily="2" charset="-122"/>
                <a:cs typeface="Arial" panose="020B0604020202090204" pitchFamily="34" charset="0"/>
              </a:rPr>
              <a:t>）或分布式表示（</a:t>
            </a:r>
            <a:r>
              <a:rPr lang="en-US" altLang="zh-CN" sz="1600" dirty="0">
                <a:solidFill>
                  <a:schemeClr val="bg2">
                    <a:lumMod val="25000"/>
                  </a:schemeClr>
                </a:solidFill>
                <a:latin typeface="等线" panose="02010600030101010101" pitchFamily="2" charset="-122"/>
                <a:ea typeface="等线" panose="02010600030101010101" pitchFamily="2" charset="-122"/>
                <a:cs typeface="Arial" panose="020B0604020202090204" pitchFamily="34" charset="0"/>
              </a:rPr>
              <a:t>distributed representation</a:t>
            </a:r>
            <a:r>
              <a:rPr lang="zh-CN" altLang="en-US" sz="1600" dirty="0">
                <a:solidFill>
                  <a:schemeClr val="bg2">
                    <a:lumMod val="25000"/>
                  </a:schemeClr>
                </a:solidFill>
                <a:latin typeface="等线" panose="02010600030101010101" pitchFamily="2" charset="-122"/>
                <a:ea typeface="等线" panose="02010600030101010101" pitchFamily="2" charset="-122"/>
                <a:cs typeface="Arial" panose="020B0604020202090204" pitchFamily="34" charset="0"/>
              </a:rPr>
              <a:t>）</a:t>
            </a:r>
            <a:endParaRPr lang="en-US" altLang="zh-CN" sz="1600" dirty="0">
              <a:solidFill>
                <a:schemeClr val="bg2">
                  <a:lumMod val="25000"/>
                </a:schemeClr>
              </a:solidFill>
              <a:latin typeface="等线" panose="02010600030101010101" pitchFamily="2" charset="-122"/>
              <a:ea typeface="等线" panose="02010600030101010101" pitchFamily="2" charset="-122"/>
              <a:cs typeface="Arial" panose="020B0604020202090204" pitchFamily="34" charset="0"/>
            </a:endParaRPr>
          </a:p>
        </p:txBody>
      </p:sp>
      <p:grpSp>
        <p:nvGrpSpPr>
          <p:cNvPr id="24" name="组合 23"/>
          <p:cNvGrpSpPr/>
          <p:nvPr/>
        </p:nvGrpSpPr>
        <p:grpSpPr bwMode="auto">
          <a:xfrm>
            <a:off x="7312253" y="1344120"/>
            <a:ext cx="3519487" cy="4838700"/>
            <a:chOff x="5876016" y="1194708"/>
            <a:chExt cx="3518354" cy="4838700"/>
          </a:xfrm>
        </p:grpSpPr>
        <p:grpSp>
          <p:nvGrpSpPr>
            <p:cNvPr id="11320" name="组合 20"/>
            <p:cNvGrpSpPr/>
            <p:nvPr/>
          </p:nvGrpSpPr>
          <p:grpSpPr bwMode="auto">
            <a:xfrm>
              <a:off x="6212458" y="1194708"/>
              <a:ext cx="2956560" cy="4838700"/>
              <a:chOff x="6212458" y="1194708"/>
              <a:chExt cx="2956560" cy="4838700"/>
            </a:xfrm>
          </p:grpSpPr>
          <p:grpSp>
            <p:nvGrpSpPr>
              <p:cNvPr id="11322" name="组合 35"/>
              <p:cNvGrpSpPr/>
              <p:nvPr/>
            </p:nvGrpSpPr>
            <p:grpSpPr bwMode="auto">
              <a:xfrm>
                <a:off x="6212458" y="1194708"/>
                <a:ext cx="2956560" cy="4838700"/>
                <a:chOff x="304800" y="1466850"/>
                <a:chExt cx="2705100" cy="4838700"/>
              </a:xfrm>
            </p:grpSpPr>
            <p:sp>
              <p:nvSpPr>
                <p:cNvPr id="38" name="矩形 37"/>
                <p:cNvSpPr/>
                <p:nvPr/>
              </p:nvSpPr>
              <p:spPr>
                <a:xfrm>
                  <a:off x="304800" y="1466850"/>
                  <a:ext cx="2705100" cy="70485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39" name="矩形 38"/>
                <p:cNvSpPr/>
                <p:nvPr/>
              </p:nvSpPr>
              <p:spPr>
                <a:xfrm>
                  <a:off x="304800" y="2171700"/>
                  <a:ext cx="2705100" cy="4133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grpSp>
          <p:sp>
            <p:nvSpPr>
              <p:cNvPr id="37" name="矩形 36"/>
              <p:cNvSpPr/>
              <p:nvPr/>
            </p:nvSpPr>
            <p:spPr>
              <a:xfrm>
                <a:off x="6212458" y="5804808"/>
                <a:ext cx="2956560" cy="228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grpSp>
        <p:sp>
          <p:nvSpPr>
            <p:cNvPr id="11321" name="文本框 33"/>
            <p:cNvSpPr txBox="1">
              <a:spLocks noChangeArrowheads="1"/>
            </p:cNvSpPr>
            <p:nvPr/>
          </p:nvSpPr>
          <p:spPr bwMode="auto">
            <a:xfrm>
              <a:off x="5876016" y="1319729"/>
              <a:ext cx="35183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anose="020F0502020204030204" pitchFamily="34" charset="0"/>
                  <a:ea typeface="宋体" pitchFamily="2" charset="-122"/>
                </a:defRPr>
              </a:lvl1pPr>
              <a:lvl2pPr marL="742950" indent="-285750">
                <a:defRPr sz="2400">
                  <a:solidFill>
                    <a:schemeClr val="tx1"/>
                  </a:solidFill>
                  <a:latin typeface="Calibri" panose="020F0502020204030204" pitchFamily="34" charset="0"/>
                  <a:ea typeface="宋体" pitchFamily="2" charset="-122"/>
                </a:defRPr>
              </a:lvl2pPr>
              <a:lvl3pPr>
                <a:defRPr sz="2000">
                  <a:solidFill>
                    <a:schemeClr val="tx1"/>
                  </a:solidFill>
                  <a:latin typeface="Calibri" panose="020F0502020204030204" pitchFamily="34" charset="0"/>
                  <a:ea typeface="宋体" pitchFamily="2" charset="-122"/>
                </a:defRPr>
              </a:lvl3pPr>
              <a:lvl4pPr>
                <a:defRPr>
                  <a:solidFill>
                    <a:schemeClr val="tx1"/>
                  </a:solidFill>
                  <a:latin typeface="Calibri" panose="020F0502020204030204" pitchFamily="34" charset="0"/>
                  <a:ea typeface="宋体" pitchFamily="2" charset="-122"/>
                </a:defRPr>
              </a:lvl4pPr>
              <a:lvl5pPr>
                <a:defRPr>
                  <a:solidFill>
                    <a:schemeClr val="tx1"/>
                  </a:solidFill>
                  <a:latin typeface="Calibri" panose="020F0502020204030204" pitchFamily="34" charset="0"/>
                  <a:ea typeface="宋体" pitchFamily="2" charset="-122"/>
                </a:defRPr>
              </a:lvl5pPr>
              <a:lvl6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6pPr>
              <a:lvl7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7pPr>
              <a:lvl8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8pPr>
              <a:lvl9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9pPr>
            </a:lstStyle>
            <a:p>
              <a:pPr algn="ctr" eaLnBrk="1" hangingPunct="1"/>
              <a:r>
                <a:rPr lang="zh-CN" altLang="en-US" sz="2400" dirty="0">
                  <a:solidFill>
                    <a:schemeClr val="bg1"/>
                  </a:solidFill>
                  <a:latin typeface="等线" panose="02010600030101010101" pitchFamily="2" charset="-122"/>
                  <a:ea typeface="等线" panose="02010600030101010101" pitchFamily="2" charset="-122"/>
                </a:rPr>
                <a:t>词嵌入</a:t>
              </a:r>
              <a:endParaRPr lang="zh-CN" altLang="en-US" sz="2400" dirty="0">
                <a:solidFill>
                  <a:schemeClr val="bg1"/>
                </a:solidFill>
                <a:latin typeface="等线" panose="02010600030101010101" pitchFamily="2" charset="-122"/>
                <a:ea typeface="等线" panose="02010600030101010101" pitchFamily="2" charset="-122"/>
              </a:endParaRPr>
            </a:p>
          </p:txBody>
        </p:sp>
      </p:grpSp>
      <p:sp>
        <p:nvSpPr>
          <p:cNvPr id="35" name="矩形 34"/>
          <p:cNvSpPr/>
          <p:nvPr/>
        </p:nvSpPr>
        <p:spPr>
          <a:xfrm>
            <a:off x="7599591" y="2272807"/>
            <a:ext cx="2944813" cy="2816156"/>
          </a:xfrm>
          <a:prstGeom prst="rect">
            <a:avLst/>
          </a:prstGeom>
        </p:spPr>
        <p:txBody>
          <a:bodyPr>
            <a:spAutoFit/>
          </a:bodyPr>
          <a:lstStyle/>
          <a:p>
            <a:r>
              <a:rPr lang="zh-CN" altLang="en-US" dirty="0">
                <a:latin typeface="等线" panose="02010600030101010101" pitchFamily="2" charset="-122"/>
                <a:ea typeface="等线" panose="02010600030101010101" pitchFamily="2" charset="-122"/>
              </a:rPr>
              <a:t>独热编码</a:t>
            </a:r>
            <a:r>
              <a:rPr lang="zh-CN" altLang="zh-CN" dirty="0">
                <a:latin typeface="等线" panose="02010600030101010101" pitchFamily="2" charset="-122"/>
                <a:ea typeface="等线" panose="02010600030101010101" pitchFamily="2" charset="-122"/>
              </a:rPr>
              <a:t>具有维度过大的缺点，那么现在将</a:t>
            </a:r>
            <a:r>
              <a:rPr lang="en-US" altLang="zh-CN" dirty="0">
                <a:latin typeface="等线" panose="02010600030101010101" pitchFamily="2" charset="-122"/>
                <a:ea typeface="等线" panose="02010600030101010101" pitchFamily="2" charset="-122"/>
              </a:rPr>
              <a:t>vector </a:t>
            </a:r>
            <a:r>
              <a:rPr lang="zh-CN" altLang="zh-CN" dirty="0">
                <a:latin typeface="等线" panose="02010600030101010101" pitchFamily="2" charset="-122"/>
                <a:ea typeface="等线" panose="02010600030101010101" pitchFamily="2" charset="-122"/>
              </a:rPr>
              <a:t>做一些改进：</a:t>
            </a:r>
            <a:endParaRPr lang="zh-CN" altLang="zh-CN" dirty="0">
              <a:latin typeface="等线" panose="02010600030101010101" pitchFamily="2" charset="-122"/>
              <a:ea typeface="等线" panose="02010600030101010101" pitchFamily="2" charset="-122"/>
            </a:endParaRPr>
          </a:p>
          <a:p>
            <a:r>
              <a:rPr lang="en-US" altLang="zh-CN" dirty="0">
                <a:latin typeface="等线" panose="02010600030101010101" pitchFamily="2" charset="-122"/>
                <a:ea typeface="等线" panose="02010600030101010101" pitchFamily="2" charset="-122"/>
              </a:rPr>
              <a:t>1</a:t>
            </a:r>
            <a:r>
              <a:rPr lang="zh-CN" altLang="zh-CN" dirty="0">
                <a:latin typeface="等线" panose="02010600030101010101" pitchFamily="2" charset="-122"/>
                <a:ea typeface="等线" panose="02010600030101010101" pitchFamily="2" charset="-122"/>
              </a:rPr>
              <a:t>、将</a:t>
            </a:r>
            <a:r>
              <a:rPr lang="en-US" altLang="zh-CN" dirty="0">
                <a:latin typeface="等线" panose="02010600030101010101" pitchFamily="2" charset="-122"/>
                <a:ea typeface="等线" panose="02010600030101010101" pitchFamily="2" charset="-122"/>
              </a:rPr>
              <a:t>vector </a:t>
            </a:r>
            <a:r>
              <a:rPr lang="zh-CN" altLang="zh-CN" dirty="0">
                <a:latin typeface="等线" panose="02010600030101010101" pitchFamily="2" charset="-122"/>
                <a:ea typeface="等线" panose="02010600030101010101" pitchFamily="2" charset="-122"/>
              </a:rPr>
              <a:t>每一个元素由整形改为浮点型，变为整个实数范围的表示</a:t>
            </a:r>
            <a:r>
              <a:rPr lang="zh-CN" altLang="en-US" dirty="0">
                <a:latin typeface="等线" panose="02010600030101010101" pitchFamily="2" charset="-122"/>
                <a:ea typeface="等线" panose="02010600030101010101" pitchFamily="2" charset="-122"/>
              </a:rPr>
              <a:t>；</a:t>
            </a:r>
            <a:endParaRPr lang="zh-CN" altLang="zh-CN" dirty="0">
              <a:latin typeface="等线" panose="02010600030101010101" pitchFamily="2" charset="-122"/>
              <a:ea typeface="等线" panose="02010600030101010101" pitchFamily="2" charset="-122"/>
            </a:endParaRPr>
          </a:p>
          <a:p>
            <a:r>
              <a:rPr lang="en-US" altLang="zh-CN" dirty="0">
                <a:latin typeface="等线" panose="02010600030101010101" pitchFamily="2" charset="-122"/>
                <a:ea typeface="等线" panose="02010600030101010101" pitchFamily="2" charset="-122"/>
              </a:rPr>
              <a:t>2</a:t>
            </a:r>
            <a:r>
              <a:rPr lang="zh-CN" altLang="zh-CN" dirty="0">
                <a:latin typeface="等线" panose="02010600030101010101" pitchFamily="2" charset="-122"/>
                <a:ea typeface="等线" panose="02010600030101010101" pitchFamily="2" charset="-122"/>
              </a:rPr>
              <a:t>、将原来稀疏的巨大维度压缩嵌入到一个更小维度的空间</a:t>
            </a:r>
            <a:r>
              <a:rPr lang="zh-CN" altLang="en-US" dirty="0">
                <a:latin typeface="等线" panose="02010600030101010101" pitchFamily="2" charset="-122"/>
                <a:ea typeface="等线" panose="02010600030101010101" pitchFamily="2" charset="-122"/>
              </a:rPr>
              <a:t>。</a:t>
            </a:r>
            <a:endParaRPr lang="en-US" altLang="zh-CN" sz="1600" dirty="0">
              <a:solidFill>
                <a:schemeClr val="bg2">
                  <a:lumMod val="25000"/>
                </a:schemeClr>
              </a:solidFill>
              <a:latin typeface="等线" panose="02010600030101010101" pitchFamily="2" charset="-122"/>
              <a:ea typeface="等线" panose="02010600030101010101" pitchFamily="2" charset="-122"/>
              <a:cs typeface="Arial" panose="020B0604020202090204" pitchFamily="34" charset="0"/>
            </a:endParaRPr>
          </a:p>
          <a:p>
            <a:pPr marL="285750" indent="-285750" eaLnBrk="1" fontAlgn="auto" hangingPunct="1">
              <a:lnSpc>
                <a:spcPts val="1800"/>
              </a:lnSpc>
              <a:spcBef>
                <a:spcPts val="0"/>
              </a:spcBef>
              <a:spcAft>
                <a:spcPts val="0"/>
              </a:spcAft>
              <a:buFont typeface="Wingdings" panose="05000000000000000000" pitchFamily="2" charset="2"/>
              <a:buChar char="Ø"/>
              <a:defRPr/>
            </a:pPr>
            <a:endParaRPr lang="en-US" altLang="zh-CN" sz="1600" dirty="0">
              <a:solidFill>
                <a:schemeClr val="bg2">
                  <a:lumMod val="25000"/>
                </a:schemeClr>
              </a:solidFill>
              <a:latin typeface="微软雅黑 Light" panose="020B0502040204020203" pitchFamily="34" charset="-122"/>
              <a:ea typeface="等线" panose="02010600030101010101" pitchFamily="2" charset="-122"/>
              <a:cs typeface="Arial" panose="020B0604020202090204" pitchFamily="34" charset="0"/>
            </a:endParaRPr>
          </a:p>
        </p:txBody>
      </p:sp>
      <p:sp>
        <p:nvSpPr>
          <p:cNvPr id="3" name="文本框 2"/>
          <p:cNvSpPr txBox="1"/>
          <p:nvPr/>
        </p:nvSpPr>
        <p:spPr>
          <a:xfrm>
            <a:off x="308699" y="492127"/>
            <a:ext cx="3570208" cy="769441"/>
          </a:xfrm>
          <a:prstGeom prst="rect">
            <a:avLst/>
          </a:prstGeom>
          <a:noFill/>
        </p:spPr>
        <p:txBody>
          <a:bodyPr wrap="none" rtlCol="0">
            <a:spAutoFit/>
          </a:bodyPr>
          <a:lstStyle/>
          <a:p>
            <a:r>
              <a:rPr lang="zh-CN" altLang="en-US" sz="4400" dirty="0">
                <a:latin typeface="等线" panose="02010600030101010101" pitchFamily="2" charset="-122"/>
                <a:ea typeface="等线" panose="02010600030101010101" pitchFamily="2" charset="-122"/>
              </a:rPr>
              <a:t>词的表示方法</a:t>
            </a:r>
            <a:endParaRPr lang="zh-CN" altLang="en-US" sz="4400" dirty="0">
              <a:latin typeface="等线" panose="02010600030101010101" pitchFamily="2" charset="-122"/>
              <a:ea typeface="等线" panose="02010600030101010101" pitchFamily="2"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childTnLst>
                          </p:cTn>
                        </p:par>
                        <p:par>
                          <p:cTn id="22" fill="hold">
                            <p:stCondLst>
                              <p:cond delay="500"/>
                            </p:stCondLst>
                            <p:childTnLst>
                              <p:par>
                                <p:cTn id="23" presetID="22" presetClass="entr" presetSubtype="1"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up)">
                                      <p:cBhvr>
                                        <p:cTn id="25" dur="500"/>
                                        <p:tgtEl>
                                          <p:spTgt spid="5"/>
                                        </p:tgtEl>
                                      </p:cBhvr>
                                    </p:animEffect>
                                  </p:childTnLst>
                                </p:cTn>
                              </p:par>
                            </p:childTnLst>
                          </p:cTn>
                        </p:par>
                        <p:par>
                          <p:cTn id="26" fill="hold">
                            <p:stCondLst>
                              <p:cond delay="1000"/>
                            </p:stCondLst>
                            <p:childTnLst>
                              <p:par>
                                <p:cTn id="27" presetID="12" presetClass="entr" presetSubtype="4" fill="hold" grpId="0" nodeType="afterEffect">
                                  <p:stCondLst>
                                    <p:cond delay="0"/>
                                  </p:stCondLst>
                                  <p:childTnLst>
                                    <p:set>
                                      <p:cBhvr>
                                        <p:cTn id="28" dur="1" fill="hold">
                                          <p:stCondLst>
                                            <p:cond delay="0"/>
                                          </p:stCondLst>
                                        </p:cTn>
                                        <p:tgtEl>
                                          <p:spTgt spid="23">
                                            <p:txEl>
                                              <p:pRg st="0" end="0"/>
                                            </p:txEl>
                                          </p:spTgt>
                                        </p:tgtEl>
                                        <p:attrNameLst>
                                          <p:attrName>style.visibility</p:attrName>
                                        </p:attrNameLst>
                                      </p:cBhvr>
                                      <p:to>
                                        <p:strVal val="visible"/>
                                      </p:to>
                                    </p:set>
                                    <p:anim calcmode="lin" valueType="num">
                                      <p:cBhvr additive="base">
                                        <p:cTn id="29" dur="500"/>
                                        <p:tgtEl>
                                          <p:spTgt spid="23">
                                            <p:txEl>
                                              <p:pRg st="0" end="0"/>
                                            </p:txEl>
                                          </p:spTgt>
                                        </p:tgtEl>
                                        <p:attrNameLst>
                                          <p:attrName>ppt_y</p:attrName>
                                        </p:attrNameLst>
                                      </p:cBhvr>
                                      <p:tavLst>
                                        <p:tav tm="0">
                                          <p:val>
                                            <p:strVal val="#ppt_y+#ppt_h*1.125000"/>
                                          </p:val>
                                        </p:tav>
                                        <p:tav tm="100000">
                                          <p:val>
                                            <p:strVal val="#ppt_y"/>
                                          </p:val>
                                        </p:tav>
                                      </p:tavLst>
                                    </p:anim>
                                    <p:animEffect transition="in" filter="wipe(up)">
                                      <p:cBhvr>
                                        <p:cTn id="30" dur="500"/>
                                        <p:tgtEl>
                                          <p:spTgt spid="23">
                                            <p:txEl>
                                              <p:pRg st="0" end="0"/>
                                            </p:txEl>
                                          </p:spTgt>
                                        </p:tgtEl>
                                      </p:cBhvr>
                                    </p:animEffect>
                                  </p:childTnLst>
                                </p:cTn>
                              </p:par>
                            </p:childTnLst>
                          </p:cTn>
                        </p:par>
                        <p:par>
                          <p:cTn id="31" fill="hold">
                            <p:stCondLst>
                              <p:cond delay="1500"/>
                            </p:stCondLst>
                            <p:childTnLst>
                              <p:par>
                                <p:cTn id="32" presetID="12" presetClass="entr" presetSubtype="4" fill="hold" grpId="0" nodeType="afterEffect">
                                  <p:stCondLst>
                                    <p:cond delay="0"/>
                                  </p:stCondLst>
                                  <p:childTnLst>
                                    <p:set>
                                      <p:cBhvr>
                                        <p:cTn id="33" dur="1" fill="hold">
                                          <p:stCondLst>
                                            <p:cond delay="0"/>
                                          </p:stCondLst>
                                        </p:cTn>
                                        <p:tgtEl>
                                          <p:spTgt spid="23">
                                            <p:txEl>
                                              <p:pRg st="1" end="1"/>
                                            </p:txEl>
                                          </p:spTgt>
                                        </p:tgtEl>
                                        <p:attrNameLst>
                                          <p:attrName>style.visibility</p:attrName>
                                        </p:attrNameLst>
                                      </p:cBhvr>
                                      <p:to>
                                        <p:strVal val="visible"/>
                                      </p:to>
                                    </p:set>
                                    <p:anim calcmode="lin" valueType="num">
                                      <p:cBhvr additive="base">
                                        <p:cTn id="34" dur="500"/>
                                        <p:tgtEl>
                                          <p:spTgt spid="23">
                                            <p:txEl>
                                              <p:pRg st="1" end="1"/>
                                            </p:txEl>
                                          </p:spTgt>
                                        </p:tgtEl>
                                        <p:attrNameLst>
                                          <p:attrName>ppt_y</p:attrName>
                                        </p:attrNameLst>
                                      </p:cBhvr>
                                      <p:tavLst>
                                        <p:tav tm="0">
                                          <p:val>
                                            <p:strVal val="#ppt_y+#ppt_h*1.125000"/>
                                          </p:val>
                                        </p:tav>
                                        <p:tav tm="100000">
                                          <p:val>
                                            <p:strVal val="#ppt_y"/>
                                          </p:val>
                                        </p:tav>
                                      </p:tavLst>
                                    </p:anim>
                                    <p:animEffect transition="in" filter="wipe(up)">
                                      <p:cBhvr>
                                        <p:cTn id="35" dur="500"/>
                                        <p:tgtEl>
                                          <p:spTgt spid="23">
                                            <p:txEl>
                                              <p:pRg st="1" end="1"/>
                                            </p:txEl>
                                          </p:spTgt>
                                        </p:tgtEl>
                                      </p:cBhvr>
                                    </p:animEffect>
                                  </p:childTnLst>
                                </p:cTn>
                              </p:par>
                            </p:childTnLst>
                          </p:cTn>
                        </p:par>
                        <p:par>
                          <p:cTn id="36" fill="hold">
                            <p:stCondLst>
                              <p:cond delay="2000"/>
                            </p:stCondLst>
                            <p:childTnLst>
                              <p:par>
                                <p:cTn id="37" presetID="12" presetClass="entr" presetSubtype="4" fill="hold" grpId="0" nodeType="afterEffect">
                                  <p:stCondLst>
                                    <p:cond delay="0"/>
                                  </p:stCondLst>
                                  <p:childTnLst>
                                    <p:set>
                                      <p:cBhvr>
                                        <p:cTn id="38" dur="1" fill="hold">
                                          <p:stCondLst>
                                            <p:cond delay="0"/>
                                          </p:stCondLst>
                                        </p:cTn>
                                        <p:tgtEl>
                                          <p:spTgt spid="23">
                                            <p:txEl>
                                              <p:pRg st="2" end="2"/>
                                            </p:txEl>
                                          </p:spTgt>
                                        </p:tgtEl>
                                        <p:attrNameLst>
                                          <p:attrName>style.visibility</p:attrName>
                                        </p:attrNameLst>
                                      </p:cBhvr>
                                      <p:to>
                                        <p:strVal val="visible"/>
                                      </p:to>
                                    </p:set>
                                    <p:anim calcmode="lin" valueType="num">
                                      <p:cBhvr additive="base">
                                        <p:cTn id="39" dur="500"/>
                                        <p:tgtEl>
                                          <p:spTgt spid="23">
                                            <p:txEl>
                                              <p:pRg st="2" end="2"/>
                                            </p:txEl>
                                          </p:spTgt>
                                        </p:tgtEl>
                                        <p:attrNameLst>
                                          <p:attrName>ppt_y</p:attrName>
                                        </p:attrNameLst>
                                      </p:cBhvr>
                                      <p:tavLst>
                                        <p:tav tm="0">
                                          <p:val>
                                            <p:strVal val="#ppt_y+#ppt_h*1.125000"/>
                                          </p:val>
                                        </p:tav>
                                        <p:tav tm="100000">
                                          <p:val>
                                            <p:strVal val="#ppt_y"/>
                                          </p:val>
                                        </p:tav>
                                      </p:tavLst>
                                    </p:anim>
                                    <p:animEffect transition="in" filter="wipe(up)">
                                      <p:cBhvr>
                                        <p:cTn id="40" dur="500"/>
                                        <p:tgtEl>
                                          <p:spTgt spid="23">
                                            <p:txEl>
                                              <p:pRg st="2" end="2"/>
                                            </p:txEl>
                                          </p:spTgt>
                                        </p:tgtEl>
                                      </p:cBhvr>
                                    </p:animEffect>
                                  </p:childTnLst>
                                </p:cTn>
                              </p:par>
                            </p:childTnLst>
                          </p:cTn>
                        </p:par>
                        <p:par>
                          <p:cTn id="41" fill="hold">
                            <p:stCondLst>
                              <p:cond delay="2500"/>
                            </p:stCondLst>
                            <p:childTnLst>
                              <p:par>
                                <p:cTn id="42" presetID="22" presetClass="entr" presetSubtype="1" fill="hold" nodeType="after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wipe(up)">
                                      <p:cBhvr>
                                        <p:cTn id="44" dur="500"/>
                                        <p:tgtEl>
                                          <p:spTgt spid="6"/>
                                        </p:tgtEl>
                                      </p:cBhvr>
                                    </p:animEffect>
                                  </p:childTnLst>
                                </p:cTn>
                              </p:par>
                            </p:childTnLst>
                          </p:cTn>
                        </p:par>
                        <p:par>
                          <p:cTn id="45" fill="hold">
                            <p:stCondLst>
                              <p:cond delay="3000"/>
                            </p:stCondLst>
                            <p:childTnLst>
                              <p:par>
                                <p:cTn id="46" presetID="12" presetClass="entr" presetSubtype="4" fill="hold" grpId="0" nodeType="afterEffect">
                                  <p:stCondLst>
                                    <p:cond delay="0"/>
                                  </p:stCondLst>
                                  <p:childTnLst>
                                    <p:set>
                                      <p:cBhvr>
                                        <p:cTn id="47" dur="1" fill="hold">
                                          <p:stCondLst>
                                            <p:cond delay="0"/>
                                          </p:stCondLst>
                                        </p:cTn>
                                        <p:tgtEl>
                                          <p:spTgt spid="27">
                                            <p:txEl>
                                              <p:pRg st="0" end="0"/>
                                            </p:txEl>
                                          </p:spTgt>
                                        </p:tgtEl>
                                        <p:attrNameLst>
                                          <p:attrName>style.visibility</p:attrName>
                                        </p:attrNameLst>
                                      </p:cBhvr>
                                      <p:to>
                                        <p:strVal val="visible"/>
                                      </p:to>
                                    </p:set>
                                    <p:anim calcmode="lin" valueType="num">
                                      <p:cBhvr additive="base">
                                        <p:cTn id="48" dur="500"/>
                                        <p:tgtEl>
                                          <p:spTgt spid="27">
                                            <p:txEl>
                                              <p:pRg st="0" end="0"/>
                                            </p:txEl>
                                          </p:spTgt>
                                        </p:tgtEl>
                                        <p:attrNameLst>
                                          <p:attrName>ppt_y</p:attrName>
                                        </p:attrNameLst>
                                      </p:cBhvr>
                                      <p:tavLst>
                                        <p:tav tm="0">
                                          <p:val>
                                            <p:strVal val="#ppt_y+#ppt_h*1.125000"/>
                                          </p:val>
                                        </p:tav>
                                        <p:tav tm="100000">
                                          <p:val>
                                            <p:strVal val="#ppt_y"/>
                                          </p:val>
                                        </p:tav>
                                      </p:tavLst>
                                    </p:anim>
                                    <p:animEffect transition="in" filter="wipe(up)">
                                      <p:cBhvr>
                                        <p:cTn id="49" dur="500"/>
                                        <p:tgtEl>
                                          <p:spTgt spid="27">
                                            <p:txEl>
                                              <p:pRg st="0" end="0"/>
                                            </p:txEl>
                                          </p:spTgt>
                                        </p:tgtEl>
                                      </p:cBhvr>
                                    </p:animEffect>
                                  </p:childTnLst>
                                </p:cTn>
                              </p:par>
                            </p:childTnLst>
                          </p:cTn>
                        </p:par>
                        <p:par>
                          <p:cTn id="50" fill="hold">
                            <p:stCondLst>
                              <p:cond delay="3500"/>
                            </p:stCondLst>
                            <p:childTnLst>
                              <p:par>
                                <p:cTn id="51" presetID="22" presetClass="entr" presetSubtype="1" fill="hold" nodeType="after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wipe(up)">
                                      <p:cBhvr>
                                        <p:cTn id="5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P spid="23" grpId="0" bldLvl="3" build="p"/>
      <p:bldP spid="27" grpId="0" bldLvl="3"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2"/>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11" name="矩形 10"/>
          <p:cNvSpPr/>
          <p:nvPr/>
        </p:nvSpPr>
        <p:spPr>
          <a:xfrm>
            <a:off x="3513138" y="254002"/>
            <a:ext cx="8678863"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grpSp>
        <p:nvGrpSpPr>
          <p:cNvPr id="12" name="组合 11"/>
          <p:cNvGrpSpPr/>
          <p:nvPr/>
        </p:nvGrpSpPr>
        <p:grpSpPr bwMode="auto">
          <a:xfrm>
            <a:off x="550863" y="82550"/>
            <a:ext cx="3395663" cy="584775"/>
            <a:chOff x="551544" y="82976"/>
            <a:chExt cx="3395256" cy="583764"/>
          </a:xfrm>
        </p:grpSpPr>
        <p:sp>
          <p:nvSpPr>
            <p:cNvPr id="9293" name="文本框 12"/>
            <p:cNvSpPr txBox="1">
              <a:spLocks noChangeArrowheads="1"/>
            </p:cNvSpPr>
            <p:nvPr/>
          </p:nvSpPr>
          <p:spPr bwMode="auto">
            <a:xfrm>
              <a:off x="654960" y="111278"/>
              <a:ext cx="3291840"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itchFamily="2" charset="-122"/>
                </a:defRPr>
              </a:lvl1pPr>
              <a:lvl2pPr marL="742950" indent="-285750">
                <a:defRPr sz="2400">
                  <a:solidFill>
                    <a:schemeClr val="tx1"/>
                  </a:solidFill>
                  <a:latin typeface="Calibri" panose="020F0502020204030204" pitchFamily="34" charset="0"/>
                  <a:ea typeface="宋体" pitchFamily="2" charset="-122"/>
                </a:defRPr>
              </a:lvl2pPr>
              <a:lvl3pPr>
                <a:defRPr sz="2000">
                  <a:solidFill>
                    <a:schemeClr val="tx1"/>
                  </a:solidFill>
                  <a:latin typeface="Calibri" panose="020F0502020204030204" pitchFamily="34" charset="0"/>
                  <a:ea typeface="宋体" pitchFamily="2" charset="-122"/>
                </a:defRPr>
              </a:lvl3pPr>
              <a:lvl4pPr>
                <a:defRPr>
                  <a:solidFill>
                    <a:schemeClr val="tx1"/>
                  </a:solidFill>
                  <a:latin typeface="Calibri" panose="020F0502020204030204" pitchFamily="34" charset="0"/>
                  <a:ea typeface="宋体" pitchFamily="2" charset="-122"/>
                </a:defRPr>
              </a:lvl4pPr>
              <a:lvl5pPr>
                <a:defRPr>
                  <a:solidFill>
                    <a:schemeClr val="tx1"/>
                  </a:solidFill>
                  <a:latin typeface="Calibri" panose="020F0502020204030204" pitchFamily="34" charset="0"/>
                  <a:ea typeface="宋体" pitchFamily="2" charset="-122"/>
                </a:defRPr>
              </a:lvl5pPr>
              <a:lvl6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6pPr>
              <a:lvl7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7pPr>
              <a:lvl8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8pPr>
              <a:lvl9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9pPr>
            </a:lstStyle>
            <a:p>
              <a:pPr algn="ctr" eaLnBrk="1" hangingPunct="1"/>
              <a:r>
                <a:rPr lang="zh-CN" altLang="en-US" dirty="0">
                  <a:solidFill>
                    <a:srgbClr val="044875"/>
                  </a:solidFill>
                  <a:latin typeface="微软雅黑" panose="020B0503020204020204" pitchFamily="34" charset="-122"/>
                  <a:ea typeface="微软雅黑" panose="020B0503020204020204" pitchFamily="34" charset="-122"/>
                </a:rPr>
                <a:t>原理分析</a:t>
              </a:r>
              <a:endParaRPr lang="zh-CN" altLang="en-US" dirty="0">
                <a:solidFill>
                  <a:srgbClr val="044875"/>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551544" y="82976"/>
              <a:ext cx="723813" cy="583764"/>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等线" panose="02010600030101010101" pitchFamily="2" charset="-122"/>
                </a:rPr>
                <a:t>03</a:t>
              </a:r>
              <a:endParaRPr lang="zh-CN" altLang="en-US" sz="3200" dirty="0">
                <a:solidFill>
                  <a:schemeClr val="bg2">
                    <a:lumMod val="25000"/>
                  </a:schemeClr>
                </a:solidFill>
                <a:latin typeface="Impact" panose="020B0806030902050204" pitchFamily="34" charset="0"/>
                <a:ea typeface="等线" panose="02010600030101010101" pitchFamily="2" charset="-122"/>
              </a:endParaRPr>
            </a:p>
          </p:txBody>
        </p:sp>
      </p:grpSp>
      <p:sp>
        <p:nvSpPr>
          <p:cNvPr id="15" name="矩形 14"/>
          <p:cNvSpPr/>
          <p:nvPr/>
        </p:nvSpPr>
        <p:spPr>
          <a:xfrm>
            <a:off x="11566525" y="6621465"/>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16" name="矩形 15"/>
          <p:cNvSpPr/>
          <p:nvPr/>
        </p:nvSpPr>
        <p:spPr>
          <a:xfrm>
            <a:off x="-1" y="6621465"/>
            <a:ext cx="11566525" cy="23653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6" name="标题 5"/>
          <p:cNvSpPr>
            <a:spLocks noGrp="1"/>
          </p:cNvSpPr>
          <p:nvPr>
            <p:ph type="title"/>
          </p:nvPr>
        </p:nvSpPr>
        <p:spPr>
          <a:xfrm>
            <a:off x="838200" y="777222"/>
            <a:ext cx="10515600" cy="746701"/>
          </a:xfrm>
        </p:spPr>
        <p:txBody>
          <a:bodyPr/>
          <a:lstStyle/>
          <a:p>
            <a:r>
              <a:rPr lang="zh-CN" altLang="en-US" dirty="0"/>
              <a:t>循环神经网络</a:t>
            </a:r>
            <a:endParaRPr lang="zh-CN" altLang="en-US" dirty="0"/>
          </a:p>
        </p:txBody>
      </p:sp>
      <p:sp>
        <p:nvSpPr>
          <p:cNvPr id="4" name="文本框 3"/>
          <p:cNvSpPr txBox="1"/>
          <p:nvPr/>
        </p:nvSpPr>
        <p:spPr>
          <a:xfrm>
            <a:off x="6982381" y="1293629"/>
            <a:ext cx="5044777" cy="5016758"/>
          </a:xfrm>
          <a:prstGeom prst="rect">
            <a:avLst/>
          </a:prstGeom>
          <a:noFill/>
        </p:spPr>
        <p:txBody>
          <a:bodyPr wrap="square" rtlCol="0">
            <a:spAutoFit/>
          </a:bodyPr>
          <a:lstStyle/>
          <a:p>
            <a:r>
              <a:rPr lang="en-US" altLang="zh-CN" sz="3200" dirty="0">
                <a:latin typeface="等线" panose="02010600030101010101" pitchFamily="2" charset="-122"/>
                <a:ea typeface="等线" panose="02010600030101010101" pitchFamily="2" charset="-122"/>
              </a:rPr>
              <a:t>RNN</a:t>
            </a:r>
            <a:r>
              <a:rPr lang="zh-CN" altLang="en-US" sz="3200" dirty="0">
                <a:latin typeface="等线" panose="02010600030101010101" pitchFamily="2" charset="-122"/>
                <a:ea typeface="等线" panose="02010600030101010101" pitchFamily="2" charset="-122"/>
              </a:rPr>
              <a:t>理论上可以往前看（往后看）任意多个词。循环神经网络是一种用于处理序列数据的神经网络，能够处理序列变化的数据。比如某个单词的意思会因为上文提到的内容不同而有不同的含义，</a:t>
            </a:r>
            <a:r>
              <a:rPr lang="en-US" altLang="zh-CN" sz="3200" dirty="0">
                <a:latin typeface="等线" panose="02010600030101010101" pitchFamily="2" charset="-122"/>
                <a:ea typeface="等线" panose="02010600030101010101" pitchFamily="2" charset="-122"/>
              </a:rPr>
              <a:t>RNN</a:t>
            </a:r>
            <a:r>
              <a:rPr lang="zh-CN" altLang="en-US" sz="3200" dirty="0">
                <a:latin typeface="等线" panose="02010600030101010101" pitchFamily="2" charset="-122"/>
                <a:ea typeface="等线" panose="02010600030101010101" pitchFamily="2" charset="-122"/>
              </a:rPr>
              <a:t>就能够很好地解决这类问题。</a:t>
            </a:r>
            <a:endParaRPr lang="en-US" altLang="zh-CN" sz="3200" dirty="0">
              <a:latin typeface="等线" panose="02010600030101010101" pitchFamily="2" charset="-122"/>
              <a:ea typeface="等线" panose="02010600030101010101" pitchFamily="2" charset="-122"/>
            </a:endParaRPr>
          </a:p>
        </p:txBody>
      </p:sp>
      <p:pic>
        <p:nvPicPr>
          <p:cNvPr id="5" name="内容占位符 4"/>
          <p:cNvPicPr>
            <a:picLocks noGrp="1" noChangeAspect="1"/>
          </p:cNvPicPr>
          <p:nvPr>
            <p:ph idx="1"/>
          </p:nvPr>
        </p:nvPicPr>
        <p:blipFill>
          <a:blip r:embed="rId1"/>
          <a:stretch>
            <a:fillRect/>
          </a:stretch>
        </p:blipFill>
        <p:spPr>
          <a:xfrm>
            <a:off x="718459" y="1606475"/>
            <a:ext cx="6000421" cy="4474303"/>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3" name="矩形 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4" name="矩形 3"/>
          <p:cNvSpPr/>
          <p:nvPr/>
        </p:nvSpPr>
        <p:spPr>
          <a:xfrm>
            <a:off x="-1" y="6523038"/>
            <a:ext cx="1156652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grpSp>
        <p:nvGrpSpPr>
          <p:cNvPr id="70" name="组合 69"/>
          <p:cNvGrpSpPr/>
          <p:nvPr/>
        </p:nvGrpSpPr>
        <p:grpSpPr bwMode="auto">
          <a:xfrm>
            <a:off x="312738" y="2593975"/>
            <a:ext cx="4843463" cy="712788"/>
            <a:chOff x="6298049" y="1397569"/>
            <a:chExt cx="4842391" cy="712882"/>
          </a:xfrm>
        </p:grpSpPr>
        <p:sp>
          <p:nvSpPr>
            <p:cNvPr id="20" name="Freeform 74"/>
            <p:cNvSpPr>
              <a:spLocks noEditPoints="1"/>
            </p:cNvSpPr>
            <p:nvPr/>
          </p:nvSpPr>
          <p:spPr bwMode="auto">
            <a:xfrm>
              <a:off x="7321760" y="1592858"/>
              <a:ext cx="538044" cy="350883"/>
            </a:xfrm>
            <a:custGeom>
              <a:avLst/>
              <a:gdLst>
                <a:gd name="T0" fmla="*/ 18 w 99"/>
                <a:gd name="T1" fmla="*/ 58 h 65"/>
                <a:gd name="T2" fmla="*/ 53 w 99"/>
                <a:gd name="T3" fmla="*/ 65 h 65"/>
                <a:gd name="T4" fmla="*/ 87 w 99"/>
                <a:gd name="T5" fmla="*/ 57 h 65"/>
                <a:gd name="T6" fmla="*/ 87 w 99"/>
                <a:gd name="T7" fmla="*/ 23 h 65"/>
                <a:gd name="T8" fmla="*/ 53 w 99"/>
                <a:gd name="T9" fmla="*/ 28 h 65"/>
                <a:gd name="T10" fmla="*/ 18 w 99"/>
                <a:gd name="T11" fmla="*/ 23 h 65"/>
                <a:gd name="T12" fmla="*/ 18 w 99"/>
                <a:gd name="T13" fmla="*/ 58 h 65"/>
                <a:gd name="T14" fmla="*/ 99 w 99"/>
                <a:gd name="T15" fmla="*/ 8 h 65"/>
                <a:gd name="T16" fmla="*/ 99 w 99"/>
                <a:gd name="T17" fmla="*/ 17 h 65"/>
                <a:gd name="T18" fmla="*/ 53 w 99"/>
                <a:gd name="T19" fmla="*/ 24 h 65"/>
                <a:gd name="T20" fmla="*/ 7 w 99"/>
                <a:gd name="T21" fmla="*/ 17 h 65"/>
                <a:gd name="T22" fmla="*/ 7 w 99"/>
                <a:gd name="T23" fmla="*/ 34 h 65"/>
                <a:gd name="T24" fmla="*/ 9 w 99"/>
                <a:gd name="T25" fmla="*/ 37 h 65"/>
                <a:gd name="T26" fmla="*/ 5 w 99"/>
                <a:gd name="T27" fmla="*/ 41 h 65"/>
                <a:gd name="T28" fmla="*/ 2 w 99"/>
                <a:gd name="T29" fmla="*/ 37 h 65"/>
                <a:gd name="T30" fmla="*/ 4 w 99"/>
                <a:gd name="T31" fmla="*/ 34 h 65"/>
                <a:gd name="T32" fmla="*/ 4 w 99"/>
                <a:gd name="T33" fmla="*/ 8 h 65"/>
                <a:gd name="T34" fmla="*/ 53 w 99"/>
                <a:gd name="T35" fmla="*/ 0 h 65"/>
                <a:gd name="T36" fmla="*/ 99 w 99"/>
                <a:gd name="T37" fmla="*/ 8 h 65"/>
                <a:gd name="T38" fmla="*/ 8 w 99"/>
                <a:gd name="T39" fmla="*/ 42 h 65"/>
                <a:gd name="T40" fmla="*/ 3 w 99"/>
                <a:gd name="T41" fmla="*/ 42 h 65"/>
                <a:gd name="T42" fmla="*/ 0 w 99"/>
                <a:gd name="T43" fmla="*/ 58 h 65"/>
                <a:gd name="T44" fmla="*/ 2 w 99"/>
                <a:gd name="T45" fmla="*/ 58 h 65"/>
                <a:gd name="T46" fmla="*/ 3 w 99"/>
                <a:gd name="T47" fmla="*/ 56 h 65"/>
                <a:gd name="T48" fmla="*/ 3 w 99"/>
                <a:gd name="T49" fmla="*/ 58 h 65"/>
                <a:gd name="T50" fmla="*/ 6 w 99"/>
                <a:gd name="T51" fmla="*/ 59 h 65"/>
                <a:gd name="T52" fmla="*/ 7 w 99"/>
                <a:gd name="T53" fmla="*/ 57 h 65"/>
                <a:gd name="T54" fmla="*/ 7 w 99"/>
                <a:gd name="T55" fmla="*/ 59 h 65"/>
                <a:gd name="T56" fmla="*/ 8 w 99"/>
                <a:gd name="T57" fmla="*/ 59 h 65"/>
                <a:gd name="T58" fmla="*/ 8 w 99"/>
                <a:gd name="T59" fmla="*/ 51 h 65"/>
                <a:gd name="T60" fmla="*/ 9 w 99"/>
                <a:gd name="T61" fmla="*/ 58 h 65"/>
                <a:gd name="T62" fmla="*/ 11 w 99"/>
                <a:gd name="T63" fmla="*/ 58 h 65"/>
                <a:gd name="T64" fmla="*/ 8 w 99"/>
                <a:gd name="T65" fmla="*/ 4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dirty="0">
                <a:solidFill>
                  <a:prstClr val="black"/>
                </a:solidFill>
                <a:latin typeface="等线" panose="02010600030101010101" pitchFamily="2" charset="-122"/>
                <a:ea typeface="等线" panose="02010600030101010101" pitchFamily="2" charset="-122"/>
              </a:endParaRPr>
            </a:p>
          </p:txBody>
        </p:sp>
        <p:sp>
          <p:nvSpPr>
            <p:cNvPr id="4156" name="文本框 20"/>
            <p:cNvSpPr txBox="1">
              <a:spLocks noChangeArrowheads="1"/>
            </p:cNvSpPr>
            <p:nvPr/>
          </p:nvSpPr>
          <p:spPr bwMode="auto">
            <a:xfrm>
              <a:off x="8181210" y="1506484"/>
              <a:ext cx="2840403" cy="523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itchFamily="2" charset="-122"/>
                </a:defRPr>
              </a:lvl1pPr>
              <a:lvl2pPr marL="742950" indent="-285750">
                <a:defRPr sz="2400">
                  <a:solidFill>
                    <a:schemeClr val="tx1"/>
                  </a:solidFill>
                  <a:latin typeface="Calibri" panose="020F0502020204030204" pitchFamily="34" charset="0"/>
                  <a:ea typeface="宋体" pitchFamily="2" charset="-122"/>
                </a:defRPr>
              </a:lvl2pPr>
              <a:lvl3pPr>
                <a:defRPr sz="2000">
                  <a:solidFill>
                    <a:schemeClr val="tx1"/>
                  </a:solidFill>
                  <a:latin typeface="Calibri" panose="020F0502020204030204" pitchFamily="34" charset="0"/>
                  <a:ea typeface="宋体" pitchFamily="2" charset="-122"/>
                </a:defRPr>
              </a:lvl3pPr>
              <a:lvl4pPr>
                <a:defRPr>
                  <a:solidFill>
                    <a:schemeClr val="tx1"/>
                  </a:solidFill>
                  <a:latin typeface="Calibri" panose="020F0502020204030204" pitchFamily="34" charset="0"/>
                  <a:ea typeface="宋体" pitchFamily="2" charset="-122"/>
                </a:defRPr>
              </a:lvl4pPr>
              <a:lvl5pPr>
                <a:defRPr>
                  <a:solidFill>
                    <a:schemeClr val="tx1"/>
                  </a:solidFill>
                  <a:latin typeface="Calibri" panose="020F0502020204030204" pitchFamily="34" charset="0"/>
                  <a:ea typeface="宋体" pitchFamily="2" charset="-122"/>
                </a:defRPr>
              </a:lvl5pPr>
              <a:lvl6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6pPr>
              <a:lvl7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7pPr>
              <a:lvl8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8pPr>
              <a:lvl9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9pPr>
            </a:lstStyle>
            <a:p>
              <a:pPr algn="ctr" eaLnBrk="1" hangingPunct="1"/>
              <a:r>
                <a:rPr lang="zh-CN" altLang="en-US" dirty="0">
                  <a:solidFill>
                    <a:srgbClr val="044875"/>
                  </a:solidFill>
                  <a:latin typeface="微软雅黑" panose="020B0503020204020204" pitchFamily="34" charset="-122"/>
                  <a:ea typeface="微软雅黑" panose="020B0503020204020204" pitchFamily="34" charset="-122"/>
                </a:rPr>
                <a:t>选题目的</a:t>
              </a:r>
              <a:endParaRPr lang="zh-CN" altLang="en-US" dirty="0">
                <a:solidFill>
                  <a:srgbClr val="044875"/>
                </a:solidFill>
                <a:latin typeface="微软雅黑" panose="020B0503020204020204" pitchFamily="34" charset="-122"/>
                <a:ea typeface="微软雅黑" panose="020B0503020204020204" pitchFamily="34" charset="-122"/>
              </a:endParaRPr>
            </a:p>
          </p:txBody>
        </p:sp>
        <p:sp>
          <p:nvSpPr>
            <p:cNvPr id="18" name="矩形 17"/>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cxnSp>
          <p:nvCxnSpPr>
            <p:cNvPr id="23" name="直接连接符 22"/>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4159" name="组合 68"/>
            <p:cNvGrpSpPr/>
            <p:nvPr/>
          </p:nvGrpSpPr>
          <p:grpSpPr bwMode="auto">
            <a:xfrm>
              <a:off x="6298049" y="1397569"/>
              <a:ext cx="919239" cy="712882"/>
              <a:chOff x="6191369" y="1397569"/>
              <a:chExt cx="919239" cy="712882"/>
            </a:xfrm>
          </p:grpSpPr>
          <p:sp>
            <p:nvSpPr>
              <p:cNvPr id="68" name="矩形 67"/>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4161" name="文本框 18"/>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itchFamily="2" charset="-122"/>
                  </a:defRPr>
                </a:lvl1pPr>
                <a:lvl2pPr marL="742950" indent="-285750">
                  <a:defRPr sz="2400">
                    <a:solidFill>
                      <a:schemeClr val="tx1"/>
                    </a:solidFill>
                    <a:latin typeface="Calibri" panose="020F0502020204030204" pitchFamily="34" charset="0"/>
                    <a:ea typeface="宋体" pitchFamily="2" charset="-122"/>
                  </a:defRPr>
                </a:lvl2pPr>
                <a:lvl3pPr>
                  <a:defRPr sz="2000">
                    <a:solidFill>
                      <a:schemeClr val="tx1"/>
                    </a:solidFill>
                    <a:latin typeface="Calibri" panose="020F0502020204030204" pitchFamily="34" charset="0"/>
                    <a:ea typeface="宋体" pitchFamily="2" charset="-122"/>
                  </a:defRPr>
                </a:lvl3pPr>
                <a:lvl4pPr>
                  <a:defRPr>
                    <a:solidFill>
                      <a:schemeClr val="tx1"/>
                    </a:solidFill>
                    <a:latin typeface="Calibri" panose="020F0502020204030204" pitchFamily="34" charset="0"/>
                    <a:ea typeface="宋体" pitchFamily="2" charset="-122"/>
                  </a:defRPr>
                </a:lvl4pPr>
                <a:lvl5pPr>
                  <a:defRPr>
                    <a:solidFill>
                      <a:schemeClr val="tx1"/>
                    </a:solidFill>
                    <a:latin typeface="Calibri" panose="020F0502020204030204" pitchFamily="34" charset="0"/>
                    <a:ea typeface="宋体" pitchFamily="2" charset="-122"/>
                  </a:defRPr>
                </a:lvl5pPr>
                <a:lvl6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6pPr>
                <a:lvl7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7pPr>
                <a:lvl8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8pPr>
                <a:lvl9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9pPr>
              </a:lstStyle>
              <a:p>
                <a:pPr algn="ctr" eaLnBrk="1" hangingPunct="1"/>
                <a:r>
                  <a:rPr lang="en-US" altLang="zh-CN" sz="3600" dirty="0">
                    <a:solidFill>
                      <a:srgbClr val="044875"/>
                    </a:solidFill>
                    <a:latin typeface="Impact" panose="020B0806030902050204" pitchFamily="34" charset="0"/>
                    <a:ea typeface="等线" panose="02010600030101010101" pitchFamily="2" charset="-122"/>
                  </a:rPr>
                  <a:t>01</a:t>
                </a:r>
                <a:endParaRPr lang="zh-CN" altLang="en-US" sz="3600" dirty="0">
                  <a:solidFill>
                    <a:srgbClr val="044875"/>
                  </a:solidFill>
                  <a:latin typeface="Impact" panose="020B0806030902050204" pitchFamily="34" charset="0"/>
                  <a:ea typeface="等线" panose="02010600030101010101" pitchFamily="2" charset="-122"/>
                </a:endParaRPr>
              </a:p>
            </p:txBody>
          </p:sp>
        </p:grpSp>
      </p:grpSp>
      <p:grpSp>
        <p:nvGrpSpPr>
          <p:cNvPr id="17" name="组合 16"/>
          <p:cNvGrpSpPr/>
          <p:nvPr/>
        </p:nvGrpSpPr>
        <p:grpSpPr bwMode="auto">
          <a:xfrm>
            <a:off x="312738" y="3724275"/>
            <a:ext cx="4843463" cy="712788"/>
            <a:chOff x="309691" y="3938645"/>
            <a:chExt cx="4842391" cy="712882"/>
          </a:xfrm>
        </p:grpSpPr>
        <p:grpSp>
          <p:nvGrpSpPr>
            <p:cNvPr id="4147" name="组合 79"/>
            <p:cNvGrpSpPr/>
            <p:nvPr/>
          </p:nvGrpSpPr>
          <p:grpSpPr bwMode="auto">
            <a:xfrm>
              <a:off x="309691" y="3938645"/>
              <a:ext cx="4842391" cy="712882"/>
              <a:chOff x="6298049" y="1397569"/>
              <a:chExt cx="4842391" cy="712882"/>
            </a:xfrm>
          </p:grpSpPr>
          <p:sp>
            <p:nvSpPr>
              <p:cNvPr id="4149" name="文本框 81"/>
              <p:cNvSpPr txBox="1">
                <a:spLocks noChangeArrowheads="1"/>
              </p:cNvSpPr>
              <p:nvPr/>
            </p:nvSpPr>
            <p:spPr bwMode="auto">
              <a:xfrm>
                <a:off x="8170884" y="1506484"/>
                <a:ext cx="2840403" cy="523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itchFamily="2" charset="-122"/>
                  </a:defRPr>
                </a:lvl1pPr>
                <a:lvl2pPr marL="742950" indent="-285750">
                  <a:defRPr sz="2400">
                    <a:solidFill>
                      <a:schemeClr val="tx1"/>
                    </a:solidFill>
                    <a:latin typeface="Calibri" panose="020F0502020204030204" pitchFamily="34" charset="0"/>
                    <a:ea typeface="宋体" pitchFamily="2" charset="-122"/>
                  </a:defRPr>
                </a:lvl2pPr>
                <a:lvl3pPr>
                  <a:defRPr sz="2000">
                    <a:solidFill>
                      <a:schemeClr val="tx1"/>
                    </a:solidFill>
                    <a:latin typeface="Calibri" panose="020F0502020204030204" pitchFamily="34" charset="0"/>
                    <a:ea typeface="宋体" pitchFamily="2" charset="-122"/>
                  </a:defRPr>
                </a:lvl3pPr>
                <a:lvl4pPr>
                  <a:defRPr>
                    <a:solidFill>
                      <a:schemeClr val="tx1"/>
                    </a:solidFill>
                    <a:latin typeface="Calibri" panose="020F0502020204030204" pitchFamily="34" charset="0"/>
                    <a:ea typeface="宋体" pitchFamily="2" charset="-122"/>
                  </a:defRPr>
                </a:lvl4pPr>
                <a:lvl5pPr>
                  <a:defRPr>
                    <a:solidFill>
                      <a:schemeClr val="tx1"/>
                    </a:solidFill>
                    <a:latin typeface="Calibri" panose="020F0502020204030204" pitchFamily="34" charset="0"/>
                    <a:ea typeface="宋体" pitchFamily="2" charset="-122"/>
                  </a:defRPr>
                </a:lvl5pPr>
                <a:lvl6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6pPr>
                <a:lvl7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7pPr>
                <a:lvl8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8pPr>
                <a:lvl9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9pPr>
              </a:lstStyle>
              <a:p>
                <a:pPr algn="ctr" eaLnBrk="1" hangingPunct="1"/>
                <a:r>
                  <a:rPr lang="zh-CN" altLang="en-US" dirty="0">
                    <a:solidFill>
                      <a:srgbClr val="044875"/>
                    </a:solidFill>
                    <a:latin typeface="微软雅黑" panose="020B0503020204020204" pitchFamily="34" charset="-122"/>
                    <a:ea typeface="微软雅黑" panose="020B0503020204020204" pitchFamily="34" charset="-122"/>
                  </a:rPr>
                  <a:t>原理分析</a:t>
                </a:r>
                <a:endParaRPr lang="zh-CN" altLang="en-US" dirty="0">
                  <a:solidFill>
                    <a:srgbClr val="044875"/>
                  </a:solidFill>
                  <a:latin typeface="微软雅黑" panose="020B0503020204020204" pitchFamily="34" charset="-122"/>
                  <a:ea typeface="微软雅黑" panose="020B0503020204020204" pitchFamily="34" charset="-122"/>
                </a:endParaRPr>
              </a:p>
            </p:txBody>
          </p:sp>
          <p:sp>
            <p:nvSpPr>
              <p:cNvPr id="83" name="矩形 82"/>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cxnSp>
            <p:nvCxnSpPr>
              <p:cNvPr id="84" name="直接连接符 83"/>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4152" name="组合 84"/>
              <p:cNvGrpSpPr/>
              <p:nvPr/>
            </p:nvGrpSpPr>
            <p:grpSpPr bwMode="auto">
              <a:xfrm>
                <a:off x="6298049" y="1397569"/>
                <a:ext cx="919239" cy="712882"/>
                <a:chOff x="6191369" y="1397569"/>
                <a:chExt cx="919239" cy="712882"/>
              </a:xfrm>
            </p:grpSpPr>
            <p:sp>
              <p:nvSpPr>
                <p:cNvPr id="86" name="矩形 85"/>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4154" name="文本框 86"/>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itchFamily="2" charset="-122"/>
                    </a:defRPr>
                  </a:lvl1pPr>
                  <a:lvl2pPr marL="742950" indent="-285750">
                    <a:defRPr sz="2400">
                      <a:solidFill>
                        <a:schemeClr val="tx1"/>
                      </a:solidFill>
                      <a:latin typeface="Calibri" panose="020F0502020204030204" pitchFamily="34" charset="0"/>
                      <a:ea typeface="宋体" pitchFamily="2" charset="-122"/>
                    </a:defRPr>
                  </a:lvl2pPr>
                  <a:lvl3pPr>
                    <a:defRPr sz="2000">
                      <a:solidFill>
                        <a:schemeClr val="tx1"/>
                      </a:solidFill>
                      <a:latin typeface="Calibri" panose="020F0502020204030204" pitchFamily="34" charset="0"/>
                      <a:ea typeface="宋体" pitchFamily="2" charset="-122"/>
                    </a:defRPr>
                  </a:lvl3pPr>
                  <a:lvl4pPr>
                    <a:defRPr>
                      <a:solidFill>
                        <a:schemeClr val="tx1"/>
                      </a:solidFill>
                      <a:latin typeface="Calibri" panose="020F0502020204030204" pitchFamily="34" charset="0"/>
                      <a:ea typeface="宋体" pitchFamily="2" charset="-122"/>
                    </a:defRPr>
                  </a:lvl4pPr>
                  <a:lvl5pPr>
                    <a:defRPr>
                      <a:solidFill>
                        <a:schemeClr val="tx1"/>
                      </a:solidFill>
                      <a:latin typeface="Calibri" panose="020F0502020204030204" pitchFamily="34" charset="0"/>
                      <a:ea typeface="宋体" pitchFamily="2" charset="-122"/>
                    </a:defRPr>
                  </a:lvl5pPr>
                  <a:lvl6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6pPr>
                  <a:lvl7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7pPr>
                  <a:lvl8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8pPr>
                  <a:lvl9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9pPr>
                </a:lstStyle>
                <a:p>
                  <a:pPr algn="ctr" eaLnBrk="1" hangingPunct="1"/>
                  <a:r>
                    <a:rPr lang="en-US" altLang="zh-CN" sz="3600" dirty="0">
                      <a:solidFill>
                        <a:srgbClr val="044875"/>
                      </a:solidFill>
                      <a:latin typeface="Impact" panose="020B0806030902050204" pitchFamily="34" charset="0"/>
                      <a:ea typeface="等线" panose="02010600030101010101" pitchFamily="2" charset="-122"/>
                    </a:rPr>
                    <a:t>03</a:t>
                  </a:r>
                  <a:endParaRPr lang="zh-CN" altLang="en-US" sz="3600" dirty="0">
                    <a:solidFill>
                      <a:srgbClr val="044875"/>
                    </a:solidFill>
                    <a:latin typeface="Impact" panose="020B0806030902050204" pitchFamily="34" charset="0"/>
                    <a:ea typeface="等线" panose="02010600030101010101" pitchFamily="2" charset="-122"/>
                  </a:endParaRPr>
                </a:p>
              </p:txBody>
            </p:sp>
          </p:grpSp>
        </p:grpSp>
        <p:sp>
          <p:nvSpPr>
            <p:cNvPr id="141" name="Freeform 71"/>
            <p:cNvSpPr>
              <a:spLocks noEditPoints="1"/>
            </p:cNvSpPr>
            <p:nvPr/>
          </p:nvSpPr>
          <p:spPr bwMode="auto">
            <a:xfrm>
              <a:off x="1344512" y="4024381"/>
              <a:ext cx="511062" cy="541409"/>
            </a:xfrm>
            <a:custGeom>
              <a:avLst/>
              <a:gdLst>
                <a:gd name="T0" fmla="*/ 170 w 222"/>
                <a:gd name="T1" fmla="*/ 29 h 235"/>
                <a:gd name="T2" fmla="*/ 182 w 222"/>
                <a:gd name="T3" fmla="*/ 7 h 235"/>
                <a:gd name="T4" fmla="*/ 151 w 222"/>
                <a:gd name="T5" fmla="*/ 19 h 235"/>
                <a:gd name="T6" fmla="*/ 7 w 222"/>
                <a:gd name="T7" fmla="*/ 159 h 235"/>
                <a:gd name="T8" fmla="*/ 31 w 222"/>
                <a:gd name="T9" fmla="*/ 223 h 235"/>
                <a:gd name="T10" fmla="*/ 31 w 222"/>
                <a:gd name="T11" fmla="*/ 171 h 235"/>
                <a:gd name="T12" fmla="*/ 109 w 222"/>
                <a:gd name="T13" fmla="*/ 114 h 235"/>
                <a:gd name="T14" fmla="*/ 116 w 222"/>
                <a:gd name="T15" fmla="*/ 93 h 235"/>
                <a:gd name="T16" fmla="*/ 87 w 222"/>
                <a:gd name="T17" fmla="*/ 104 h 235"/>
                <a:gd name="T18" fmla="*/ 76 w 222"/>
                <a:gd name="T19" fmla="*/ 100 h 235"/>
                <a:gd name="T20" fmla="*/ 116 w 222"/>
                <a:gd name="T21" fmla="*/ 83 h 235"/>
                <a:gd name="T22" fmla="*/ 132 w 222"/>
                <a:gd name="T23" fmla="*/ 90 h 235"/>
                <a:gd name="T24" fmla="*/ 132 w 222"/>
                <a:gd name="T25" fmla="*/ 19 h 235"/>
                <a:gd name="T26" fmla="*/ 180 w 222"/>
                <a:gd name="T27" fmla="*/ 0 h 235"/>
                <a:gd name="T28" fmla="*/ 182 w 222"/>
                <a:gd name="T29" fmla="*/ 0 h 235"/>
                <a:gd name="T30" fmla="*/ 222 w 222"/>
                <a:gd name="T31" fmla="*/ 19 h 235"/>
                <a:gd name="T32" fmla="*/ 173 w 222"/>
                <a:gd name="T33" fmla="*/ 187 h 235"/>
                <a:gd name="T34" fmla="*/ 158 w 222"/>
                <a:gd name="T35" fmla="*/ 180 h 235"/>
                <a:gd name="T36" fmla="*/ 106 w 222"/>
                <a:gd name="T37" fmla="*/ 211 h 235"/>
                <a:gd name="T38" fmla="*/ 90 w 222"/>
                <a:gd name="T39" fmla="*/ 201 h 235"/>
                <a:gd name="T40" fmla="*/ 38 w 222"/>
                <a:gd name="T41" fmla="*/ 235 h 235"/>
                <a:gd name="T42" fmla="*/ 2 w 222"/>
                <a:gd name="T43" fmla="*/ 218 h 235"/>
                <a:gd name="T44" fmla="*/ 0 w 222"/>
                <a:gd name="T45" fmla="*/ 213 h 235"/>
                <a:gd name="T46" fmla="*/ 0 w 222"/>
                <a:gd name="T47" fmla="*/ 147 h 235"/>
                <a:gd name="T48" fmla="*/ 47 w 222"/>
                <a:gd name="T49" fmla="*/ 128 h 235"/>
                <a:gd name="T50" fmla="*/ 50 w 222"/>
                <a:gd name="T51" fmla="*/ 128 h 235"/>
                <a:gd name="T52" fmla="*/ 90 w 222"/>
                <a:gd name="T53" fmla="*/ 147 h 235"/>
                <a:gd name="T54" fmla="*/ 99 w 222"/>
                <a:gd name="T55" fmla="*/ 199 h 235"/>
                <a:gd name="T56" fmla="*/ 76 w 222"/>
                <a:gd name="T57" fmla="*/ 114 h 235"/>
                <a:gd name="T58" fmla="*/ 68 w 222"/>
                <a:gd name="T59" fmla="*/ 138 h 235"/>
                <a:gd name="T60" fmla="*/ 68 w 222"/>
                <a:gd name="T61" fmla="*/ 102 h 235"/>
                <a:gd name="T62" fmla="*/ 139 w 222"/>
                <a:gd name="T63" fmla="*/ 95 h 235"/>
                <a:gd name="T64" fmla="*/ 158 w 222"/>
                <a:gd name="T65" fmla="*/ 102 h 235"/>
                <a:gd name="T66" fmla="*/ 165 w 222"/>
                <a:gd name="T67" fmla="*/ 175 h 235"/>
                <a:gd name="T68" fmla="*/ 139 w 222"/>
                <a:gd name="T69" fmla="*/ 31 h 235"/>
                <a:gd name="T70" fmla="*/ 139 w 222"/>
                <a:gd name="T71" fmla="*/ 95 h 235"/>
                <a:gd name="T72" fmla="*/ 38 w 222"/>
                <a:gd name="T73" fmla="*/ 159 h 235"/>
                <a:gd name="T74" fmla="*/ 47 w 222"/>
                <a:gd name="T75" fmla="*/ 138 h 235"/>
                <a:gd name="T76" fmla="*/ 19 w 222"/>
                <a:gd name="T77" fmla="*/ 149 h 235"/>
                <a:gd name="T78" fmla="*/ 173 w 222"/>
                <a:gd name="T79" fmla="*/ 36 h 235"/>
                <a:gd name="T80" fmla="*/ 173 w 222"/>
                <a:gd name="T81" fmla="*/ 38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2" h="235">
                  <a:moveTo>
                    <a:pt x="151" y="19"/>
                  </a:moveTo>
                  <a:lnTo>
                    <a:pt x="170" y="29"/>
                  </a:lnTo>
                  <a:lnTo>
                    <a:pt x="203" y="19"/>
                  </a:lnTo>
                  <a:lnTo>
                    <a:pt x="182" y="7"/>
                  </a:lnTo>
                  <a:lnTo>
                    <a:pt x="151" y="19"/>
                  </a:lnTo>
                  <a:lnTo>
                    <a:pt x="151" y="19"/>
                  </a:lnTo>
                  <a:close/>
                  <a:moveTo>
                    <a:pt x="31" y="171"/>
                  </a:moveTo>
                  <a:lnTo>
                    <a:pt x="7" y="159"/>
                  </a:lnTo>
                  <a:lnTo>
                    <a:pt x="7" y="211"/>
                  </a:lnTo>
                  <a:lnTo>
                    <a:pt x="31" y="223"/>
                  </a:lnTo>
                  <a:lnTo>
                    <a:pt x="31" y="171"/>
                  </a:lnTo>
                  <a:lnTo>
                    <a:pt x="31" y="171"/>
                  </a:lnTo>
                  <a:close/>
                  <a:moveTo>
                    <a:pt x="87" y="104"/>
                  </a:moveTo>
                  <a:lnTo>
                    <a:pt x="109" y="114"/>
                  </a:lnTo>
                  <a:lnTo>
                    <a:pt x="137" y="102"/>
                  </a:lnTo>
                  <a:lnTo>
                    <a:pt x="116" y="93"/>
                  </a:lnTo>
                  <a:lnTo>
                    <a:pt x="87" y="104"/>
                  </a:lnTo>
                  <a:lnTo>
                    <a:pt x="87" y="104"/>
                  </a:lnTo>
                  <a:close/>
                  <a:moveTo>
                    <a:pt x="68" y="102"/>
                  </a:moveTo>
                  <a:lnTo>
                    <a:pt x="76" y="100"/>
                  </a:lnTo>
                  <a:lnTo>
                    <a:pt x="116" y="83"/>
                  </a:lnTo>
                  <a:lnTo>
                    <a:pt x="116" y="83"/>
                  </a:lnTo>
                  <a:lnTo>
                    <a:pt x="118" y="83"/>
                  </a:lnTo>
                  <a:lnTo>
                    <a:pt x="132" y="90"/>
                  </a:lnTo>
                  <a:lnTo>
                    <a:pt x="132" y="24"/>
                  </a:lnTo>
                  <a:lnTo>
                    <a:pt x="132" y="19"/>
                  </a:lnTo>
                  <a:lnTo>
                    <a:pt x="139" y="14"/>
                  </a:lnTo>
                  <a:lnTo>
                    <a:pt x="180" y="0"/>
                  </a:lnTo>
                  <a:lnTo>
                    <a:pt x="182" y="0"/>
                  </a:lnTo>
                  <a:lnTo>
                    <a:pt x="182" y="0"/>
                  </a:lnTo>
                  <a:lnTo>
                    <a:pt x="215" y="14"/>
                  </a:lnTo>
                  <a:lnTo>
                    <a:pt x="222" y="19"/>
                  </a:lnTo>
                  <a:lnTo>
                    <a:pt x="222" y="168"/>
                  </a:lnTo>
                  <a:lnTo>
                    <a:pt x="173" y="187"/>
                  </a:lnTo>
                  <a:lnTo>
                    <a:pt x="168" y="185"/>
                  </a:lnTo>
                  <a:lnTo>
                    <a:pt x="158" y="180"/>
                  </a:lnTo>
                  <a:lnTo>
                    <a:pt x="158" y="192"/>
                  </a:lnTo>
                  <a:lnTo>
                    <a:pt x="106" y="211"/>
                  </a:lnTo>
                  <a:lnTo>
                    <a:pt x="102" y="209"/>
                  </a:lnTo>
                  <a:lnTo>
                    <a:pt x="90" y="201"/>
                  </a:lnTo>
                  <a:lnTo>
                    <a:pt x="90" y="216"/>
                  </a:lnTo>
                  <a:lnTo>
                    <a:pt x="38" y="235"/>
                  </a:lnTo>
                  <a:lnTo>
                    <a:pt x="33" y="232"/>
                  </a:lnTo>
                  <a:lnTo>
                    <a:pt x="2" y="218"/>
                  </a:lnTo>
                  <a:lnTo>
                    <a:pt x="0" y="216"/>
                  </a:lnTo>
                  <a:lnTo>
                    <a:pt x="0" y="213"/>
                  </a:lnTo>
                  <a:lnTo>
                    <a:pt x="0" y="154"/>
                  </a:lnTo>
                  <a:lnTo>
                    <a:pt x="0" y="147"/>
                  </a:lnTo>
                  <a:lnTo>
                    <a:pt x="7" y="145"/>
                  </a:lnTo>
                  <a:lnTo>
                    <a:pt x="47" y="128"/>
                  </a:lnTo>
                  <a:lnTo>
                    <a:pt x="47" y="128"/>
                  </a:lnTo>
                  <a:lnTo>
                    <a:pt x="50" y="128"/>
                  </a:lnTo>
                  <a:lnTo>
                    <a:pt x="80" y="145"/>
                  </a:lnTo>
                  <a:lnTo>
                    <a:pt x="90" y="147"/>
                  </a:lnTo>
                  <a:lnTo>
                    <a:pt x="90" y="194"/>
                  </a:lnTo>
                  <a:lnTo>
                    <a:pt x="99" y="199"/>
                  </a:lnTo>
                  <a:lnTo>
                    <a:pt x="99" y="126"/>
                  </a:lnTo>
                  <a:lnTo>
                    <a:pt x="76" y="114"/>
                  </a:lnTo>
                  <a:lnTo>
                    <a:pt x="76" y="142"/>
                  </a:lnTo>
                  <a:lnTo>
                    <a:pt x="68" y="138"/>
                  </a:lnTo>
                  <a:lnTo>
                    <a:pt x="68" y="109"/>
                  </a:lnTo>
                  <a:lnTo>
                    <a:pt x="68" y="102"/>
                  </a:lnTo>
                  <a:lnTo>
                    <a:pt x="68" y="102"/>
                  </a:lnTo>
                  <a:close/>
                  <a:moveTo>
                    <a:pt x="139" y="95"/>
                  </a:moveTo>
                  <a:lnTo>
                    <a:pt x="149" y="100"/>
                  </a:lnTo>
                  <a:lnTo>
                    <a:pt x="158" y="102"/>
                  </a:lnTo>
                  <a:lnTo>
                    <a:pt x="158" y="171"/>
                  </a:lnTo>
                  <a:lnTo>
                    <a:pt x="165" y="175"/>
                  </a:lnTo>
                  <a:lnTo>
                    <a:pt x="165" y="43"/>
                  </a:lnTo>
                  <a:lnTo>
                    <a:pt x="139" y="31"/>
                  </a:lnTo>
                  <a:lnTo>
                    <a:pt x="139" y="95"/>
                  </a:lnTo>
                  <a:lnTo>
                    <a:pt x="139" y="95"/>
                  </a:lnTo>
                  <a:close/>
                  <a:moveTo>
                    <a:pt x="19" y="149"/>
                  </a:moveTo>
                  <a:lnTo>
                    <a:pt x="38" y="159"/>
                  </a:lnTo>
                  <a:lnTo>
                    <a:pt x="71" y="147"/>
                  </a:lnTo>
                  <a:lnTo>
                    <a:pt x="47" y="138"/>
                  </a:lnTo>
                  <a:lnTo>
                    <a:pt x="19" y="149"/>
                  </a:lnTo>
                  <a:lnTo>
                    <a:pt x="19" y="149"/>
                  </a:lnTo>
                  <a:close/>
                  <a:moveTo>
                    <a:pt x="173" y="38"/>
                  </a:moveTo>
                  <a:lnTo>
                    <a:pt x="173" y="36"/>
                  </a:lnTo>
                  <a:lnTo>
                    <a:pt x="173" y="38"/>
                  </a:lnTo>
                  <a:lnTo>
                    <a:pt x="173" y="38"/>
                  </a:lnTo>
                  <a:lnTo>
                    <a:pt x="173" y="38"/>
                  </a:ln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dirty="0">
                <a:solidFill>
                  <a:prstClr val="black"/>
                </a:solidFill>
                <a:latin typeface="等线" panose="02010600030101010101" pitchFamily="2" charset="-122"/>
                <a:ea typeface="等线" panose="02010600030101010101" pitchFamily="2" charset="-122"/>
              </a:endParaRPr>
            </a:p>
          </p:txBody>
        </p:sp>
      </p:grpSp>
      <p:grpSp>
        <p:nvGrpSpPr>
          <p:cNvPr id="24" name="组合 23"/>
          <p:cNvGrpSpPr/>
          <p:nvPr/>
        </p:nvGrpSpPr>
        <p:grpSpPr bwMode="auto">
          <a:xfrm>
            <a:off x="312738" y="4854575"/>
            <a:ext cx="4843463" cy="712788"/>
            <a:chOff x="6535248" y="4281002"/>
            <a:chExt cx="4842391" cy="712882"/>
          </a:xfrm>
        </p:grpSpPr>
        <p:grpSp>
          <p:nvGrpSpPr>
            <p:cNvPr id="4139" name="组合 116"/>
            <p:cNvGrpSpPr/>
            <p:nvPr/>
          </p:nvGrpSpPr>
          <p:grpSpPr bwMode="auto">
            <a:xfrm>
              <a:off x="6535248" y="4281002"/>
              <a:ext cx="4842391" cy="712882"/>
              <a:chOff x="6298049" y="1397569"/>
              <a:chExt cx="4842391" cy="712882"/>
            </a:xfrm>
          </p:grpSpPr>
          <p:sp>
            <p:nvSpPr>
              <p:cNvPr id="4141" name="文本框 126"/>
              <p:cNvSpPr txBox="1">
                <a:spLocks noChangeArrowheads="1"/>
              </p:cNvSpPr>
              <p:nvPr/>
            </p:nvSpPr>
            <p:spPr bwMode="auto">
              <a:xfrm>
                <a:off x="8200260" y="1506484"/>
                <a:ext cx="2840403" cy="523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itchFamily="2" charset="-122"/>
                  </a:defRPr>
                </a:lvl1pPr>
                <a:lvl2pPr marL="742950" indent="-285750">
                  <a:defRPr sz="2400">
                    <a:solidFill>
                      <a:schemeClr val="tx1"/>
                    </a:solidFill>
                    <a:latin typeface="Calibri" panose="020F0502020204030204" pitchFamily="34" charset="0"/>
                    <a:ea typeface="宋体" pitchFamily="2" charset="-122"/>
                  </a:defRPr>
                </a:lvl2pPr>
                <a:lvl3pPr>
                  <a:defRPr sz="2000">
                    <a:solidFill>
                      <a:schemeClr val="tx1"/>
                    </a:solidFill>
                    <a:latin typeface="Calibri" panose="020F0502020204030204" pitchFamily="34" charset="0"/>
                    <a:ea typeface="宋体" pitchFamily="2" charset="-122"/>
                  </a:defRPr>
                </a:lvl3pPr>
                <a:lvl4pPr>
                  <a:defRPr>
                    <a:solidFill>
                      <a:schemeClr val="tx1"/>
                    </a:solidFill>
                    <a:latin typeface="Calibri" panose="020F0502020204030204" pitchFamily="34" charset="0"/>
                    <a:ea typeface="宋体" pitchFamily="2" charset="-122"/>
                  </a:defRPr>
                </a:lvl4pPr>
                <a:lvl5pPr>
                  <a:defRPr>
                    <a:solidFill>
                      <a:schemeClr val="tx1"/>
                    </a:solidFill>
                    <a:latin typeface="Calibri" panose="020F0502020204030204" pitchFamily="34" charset="0"/>
                    <a:ea typeface="宋体" pitchFamily="2" charset="-122"/>
                  </a:defRPr>
                </a:lvl5pPr>
                <a:lvl6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6pPr>
                <a:lvl7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7pPr>
                <a:lvl8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8pPr>
                <a:lvl9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9pPr>
              </a:lstStyle>
              <a:p>
                <a:pPr algn="ctr" eaLnBrk="1" hangingPunct="1"/>
                <a:r>
                  <a:rPr lang="zh-CN" altLang="en-US" dirty="0">
                    <a:solidFill>
                      <a:srgbClr val="044875"/>
                    </a:solidFill>
                    <a:latin typeface="微软雅黑" panose="020B0503020204020204" pitchFamily="34" charset="-122"/>
                    <a:ea typeface="微软雅黑" panose="020B0503020204020204" pitchFamily="34" charset="-122"/>
                  </a:rPr>
                  <a:t>实验结果</a:t>
                </a:r>
                <a:endParaRPr lang="zh-CN" altLang="en-US" dirty="0">
                  <a:solidFill>
                    <a:srgbClr val="044875"/>
                  </a:solidFill>
                  <a:latin typeface="微软雅黑" panose="020B0503020204020204" pitchFamily="34" charset="-122"/>
                  <a:ea typeface="微软雅黑" panose="020B0503020204020204" pitchFamily="34" charset="-122"/>
                </a:endParaRPr>
              </a:p>
            </p:txBody>
          </p:sp>
          <p:sp>
            <p:nvSpPr>
              <p:cNvPr id="128" name="矩形 127"/>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cxnSp>
            <p:nvCxnSpPr>
              <p:cNvPr id="129" name="直接连接符 128"/>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4144" name="组合 129"/>
              <p:cNvGrpSpPr/>
              <p:nvPr/>
            </p:nvGrpSpPr>
            <p:grpSpPr bwMode="auto">
              <a:xfrm>
                <a:off x="6298049" y="1397569"/>
                <a:ext cx="919239" cy="712882"/>
                <a:chOff x="6191369" y="1397569"/>
                <a:chExt cx="919239" cy="712882"/>
              </a:xfrm>
            </p:grpSpPr>
            <p:sp>
              <p:nvSpPr>
                <p:cNvPr id="131" name="矩形 130"/>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4146" name="文本框 131"/>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itchFamily="2" charset="-122"/>
                    </a:defRPr>
                  </a:lvl1pPr>
                  <a:lvl2pPr marL="742950" indent="-285750">
                    <a:defRPr sz="2400">
                      <a:solidFill>
                        <a:schemeClr val="tx1"/>
                      </a:solidFill>
                      <a:latin typeface="Calibri" panose="020F0502020204030204" pitchFamily="34" charset="0"/>
                      <a:ea typeface="宋体" pitchFamily="2" charset="-122"/>
                    </a:defRPr>
                  </a:lvl2pPr>
                  <a:lvl3pPr>
                    <a:defRPr sz="2000">
                      <a:solidFill>
                        <a:schemeClr val="tx1"/>
                      </a:solidFill>
                      <a:latin typeface="Calibri" panose="020F0502020204030204" pitchFamily="34" charset="0"/>
                      <a:ea typeface="宋体" pitchFamily="2" charset="-122"/>
                    </a:defRPr>
                  </a:lvl3pPr>
                  <a:lvl4pPr>
                    <a:defRPr>
                      <a:solidFill>
                        <a:schemeClr val="tx1"/>
                      </a:solidFill>
                      <a:latin typeface="Calibri" panose="020F0502020204030204" pitchFamily="34" charset="0"/>
                      <a:ea typeface="宋体" pitchFamily="2" charset="-122"/>
                    </a:defRPr>
                  </a:lvl4pPr>
                  <a:lvl5pPr>
                    <a:defRPr>
                      <a:solidFill>
                        <a:schemeClr val="tx1"/>
                      </a:solidFill>
                      <a:latin typeface="Calibri" panose="020F0502020204030204" pitchFamily="34" charset="0"/>
                      <a:ea typeface="宋体" pitchFamily="2" charset="-122"/>
                    </a:defRPr>
                  </a:lvl5pPr>
                  <a:lvl6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6pPr>
                  <a:lvl7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7pPr>
                  <a:lvl8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8pPr>
                  <a:lvl9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9pPr>
                </a:lstStyle>
                <a:p>
                  <a:pPr algn="ctr" eaLnBrk="1" hangingPunct="1"/>
                  <a:r>
                    <a:rPr lang="en-US" altLang="zh-CN" sz="3600" dirty="0">
                      <a:solidFill>
                        <a:srgbClr val="044875"/>
                      </a:solidFill>
                      <a:latin typeface="Impact" panose="020B0806030902050204" pitchFamily="34" charset="0"/>
                      <a:ea typeface="等线" panose="02010600030101010101" pitchFamily="2" charset="-122"/>
                    </a:rPr>
                    <a:t>05</a:t>
                  </a:r>
                  <a:endParaRPr lang="zh-CN" altLang="en-US" sz="3600" dirty="0">
                    <a:solidFill>
                      <a:srgbClr val="044875"/>
                    </a:solidFill>
                    <a:latin typeface="Impact" panose="020B0806030902050204" pitchFamily="34" charset="0"/>
                    <a:ea typeface="等线" panose="02010600030101010101" pitchFamily="2" charset="-122"/>
                  </a:endParaRPr>
                </a:p>
              </p:txBody>
            </p:sp>
          </p:grpSp>
        </p:grpSp>
        <p:sp>
          <p:nvSpPr>
            <p:cNvPr id="143" name="Freeform 306"/>
            <p:cNvSpPr>
              <a:spLocks noEditPoints="1"/>
            </p:cNvSpPr>
            <p:nvPr/>
          </p:nvSpPr>
          <p:spPr bwMode="auto">
            <a:xfrm>
              <a:off x="7601812" y="4390554"/>
              <a:ext cx="539631" cy="536646"/>
            </a:xfrm>
            <a:custGeom>
              <a:avLst/>
              <a:gdLst>
                <a:gd name="T0" fmla="*/ 60 w 99"/>
                <a:gd name="T1" fmla="*/ 9 h 99"/>
                <a:gd name="T2" fmla="*/ 81 w 99"/>
                <a:gd name="T3" fmla="*/ 10 h 99"/>
                <a:gd name="T4" fmla="*/ 79 w 99"/>
                <a:gd name="T5" fmla="*/ 20 h 99"/>
                <a:gd name="T6" fmla="*/ 96 w 99"/>
                <a:gd name="T7" fmla="*/ 31 h 99"/>
                <a:gd name="T8" fmla="*/ 90 w 99"/>
                <a:gd name="T9" fmla="*/ 38 h 99"/>
                <a:gd name="T10" fmla="*/ 99 w 99"/>
                <a:gd name="T11" fmla="*/ 57 h 99"/>
                <a:gd name="T12" fmla="*/ 90 w 99"/>
                <a:gd name="T13" fmla="*/ 60 h 99"/>
                <a:gd name="T14" fmla="*/ 89 w 99"/>
                <a:gd name="T15" fmla="*/ 81 h 99"/>
                <a:gd name="T16" fmla="*/ 80 w 99"/>
                <a:gd name="T17" fmla="*/ 79 h 99"/>
                <a:gd name="T18" fmla="*/ 68 w 99"/>
                <a:gd name="T19" fmla="*/ 97 h 99"/>
                <a:gd name="T20" fmla="*/ 61 w 99"/>
                <a:gd name="T21" fmla="*/ 90 h 99"/>
                <a:gd name="T22" fmla="*/ 42 w 99"/>
                <a:gd name="T23" fmla="*/ 99 h 99"/>
                <a:gd name="T24" fmla="*/ 39 w 99"/>
                <a:gd name="T25" fmla="*/ 91 h 99"/>
                <a:gd name="T26" fmla="*/ 18 w 99"/>
                <a:gd name="T27" fmla="*/ 89 h 99"/>
                <a:gd name="T28" fmla="*/ 20 w 99"/>
                <a:gd name="T29" fmla="*/ 80 h 99"/>
                <a:gd name="T30" fmla="*/ 3 w 99"/>
                <a:gd name="T31" fmla="*/ 68 h 99"/>
                <a:gd name="T32" fmla="*/ 9 w 99"/>
                <a:gd name="T33" fmla="*/ 61 h 99"/>
                <a:gd name="T34" fmla="*/ 0 w 99"/>
                <a:gd name="T35" fmla="*/ 42 h 99"/>
                <a:gd name="T36" fmla="*/ 9 w 99"/>
                <a:gd name="T37" fmla="*/ 39 h 99"/>
                <a:gd name="T38" fmla="*/ 10 w 99"/>
                <a:gd name="T39" fmla="*/ 18 h 99"/>
                <a:gd name="T40" fmla="*/ 19 w 99"/>
                <a:gd name="T41" fmla="*/ 20 h 99"/>
                <a:gd name="T42" fmla="*/ 31 w 99"/>
                <a:gd name="T43" fmla="*/ 3 h 99"/>
                <a:gd name="T44" fmla="*/ 38 w 99"/>
                <a:gd name="T45" fmla="*/ 9 h 99"/>
                <a:gd name="T46" fmla="*/ 57 w 99"/>
                <a:gd name="T47" fmla="*/ 0 h 99"/>
                <a:gd name="T48" fmla="*/ 36 w 99"/>
                <a:gd name="T49" fmla="*/ 58 h 99"/>
                <a:gd name="T50" fmla="*/ 45 w 99"/>
                <a:gd name="T51" fmla="*/ 47 h 99"/>
                <a:gd name="T52" fmla="*/ 58 w 99"/>
                <a:gd name="T53" fmla="*/ 55 h 99"/>
                <a:gd name="T54" fmla="*/ 64 w 99"/>
                <a:gd name="T55" fmla="*/ 56 h 99"/>
                <a:gd name="T56" fmla="*/ 54 w 99"/>
                <a:gd name="T57" fmla="*/ 54 h 99"/>
                <a:gd name="T58" fmla="*/ 58 w 99"/>
                <a:gd name="T59" fmla="*/ 69 h 99"/>
                <a:gd name="T60" fmla="*/ 71 w 99"/>
                <a:gd name="T61" fmla="*/ 71 h 99"/>
                <a:gd name="T62" fmla="*/ 71 w 99"/>
                <a:gd name="T63" fmla="*/ 28 h 99"/>
                <a:gd name="T64" fmla="*/ 28 w 99"/>
                <a:gd name="T65" fmla="*/ 28 h 99"/>
                <a:gd name="T66" fmla="*/ 28 w 99"/>
                <a:gd name="T67" fmla="*/ 71 h 99"/>
                <a:gd name="T68" fmla="*/ 55 w 99"/>
                <a:gd name="T69" fmla="*/ 79 h 99"/>
                <a:gd name="T70" fmla="*/ 48 w 99"/>
                <a:gd name="T71" fmla="*/ 66 h 99"/>
                <a:gd name="T72" fmla="*/ 35 w 99"/>
                <a:gd name="T73" fmla="*/ 75 h 99"/>
                <a:gd name="T74" fmla="*/ 42 w 99"/>
                <a:gd name="T75" fmla="*/ 71 h 99"/>
                <a:gd name="T76" fmla="*/ 45 w 99"/>
                <a:gd name="T77" fmla="*/ 52 h 99"/>
                <a:gd name="T78" fmla="*/ 38 w 99"/>
                <a:gd name="T79" fmla="*/ 59 h 99"/>
                <a:gd name="T80" fmla="*/ 51 w 99"/>
                <a:gd name="T81" fmla="*/ 37 h 99"/>
                <a:gd name="T82" fmla="*/ 51 w 99"/>
                <a:gd name="T83" fmla="*/ 46 h 99"/>
                <a:gd name="T84" fmla="*/ 51 w 99"/>
                <a:gd name="T85" fmla="*/ 3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9" h="99">
                  <a:moveTo>
                    <a:pt x="59" y="8"/>
                  </a:moveTo>
                  <a:cubicBezTo>
                    <a:pt x="59" y="9"/>
                    <a:pt x="60" y="9"/>
                    <a:pt x="60" y="9"/>
                  </a:cubicBezTo>
                  <a:cubicBezTo>
                    <a:pt x="66" y="2"/>
                    <a:pt x="66" y="2"/>
                    <a:pt x="66" y="2"/>
                  </a:cubicBezTo>
                  <a:cubicBezTo>
                    <a:pt x="81" y="10"/>
                    <a:pt x="81" y="10"/>
                    <a:pt x="81" y="10"/>
                  </a:cubicBezTo>
                  <a:cubicBezTo>
                    <a:pt x="78" y="19"/>
                    <a:pt x="78" y="19"/>
                    <a:pt x="78" y="19"/>
                  </a:cubicBezTo>
                  <a:cubicBezTo>
                    <a:pt x="78" y="19"/>
                    <a:pt x="79" y="19"/>
                    <a:pt x="79" y="20"/>
                  </a:cubicBezTo>
                  <a:cubicBezTo>
                    <a:pt x="88" y="17"/>
                    <a:pt x="88" y="17"/>
                    <a:pt x="88" y="17"/>
                  </a:cubicBezTo>
                  <a:cubicBezTo>
                    <a:pt x="96" y="31"/>
                    <a:pt x="96" y="31"/>
                    <a:pt x="96" y="31"/>
                  </a:cubicBezTo>
                  <a:cubicBezTo>
                    <a:pt x="90" y="37"/>
                    <a:pt x="90" y="37"/>
                    <a:pt x="90" y="37"/>
                  </a:cubicBezTo>
                  <a:cubicBezTo>
                    <a:pt x="90" y="38"/>
                    <a:pt x="90" y="38"/>
                    <a:pt x="90" y="38"/>
                  </a:cubicBezTo>
                  <a:cubicBezTo>
                    <a:pt x="99" y="40"/>
                    <a:pt x="99" y="40"/>
                    <a:pt x="99" y="40"/>
                  </a:cubicBezTo>
                  <a:cubicBezTo>
                    <a:pt x="99" y="57"/>
                    <a:pt x="99" y="57"/>
                    <a:pt x="99" y="57"/>
                  </a:cubicBezTo>
                  <a:cubicBezTo>
                    <a:pt x="91" y="59"/>
                    <a:pt x="91" y="59"/>
                    <a:pt x="91" y="59"/>
                  </a:cubicBezTo>
                  <a:cubicBezTo>
                    <a:pt x="91" y="59"/>
                    <a:pt x="90" y="60"/>
                    <a:pt x="90" y="60"/>
                  </a:cubicBezTo>
                  <a:cubicBezTo>
                    <a:pt x="97" y="67"/>
                    <a:pt x="97" y="67"/>
                    <a:pt x="97" y="67"/>
                  </a:cubicBezTo>
                  <a:cubicBezTo>
                    <a:pt x="89" y="81"/>
                    <a:pt x="89" y="81"/>
                    <a:pt x="89" y="81"/>
                  </a:cubicBezTo>
                  <a:cubicBezTo>
                    <a:pt x="80" y="78"/>
                    <a:pt x="80" y="78"/>
                    <a:pt x="80" y="78"/>
                  </a:cubicBezTo>
                  <a:cubicBezTo>
                    <a:pt x="80" y="79"/>
                    <a:pt x="80" y="79"/>
                    <a:pt x="80" y="79"/>
                  </a:cubicBezTo>
                  <a:cubicBezTo>
                    <a:pt x="82" y="88"/>
                    <a:pt x="82" y="88"/>
                    <a:pt x="82" y="88"/>
                  </a:cubicBezTo>
                  <a:cubicBezTo>
                    <a:pt x="68" y="97"/>
                    <a:pt x="68" y="97"/>
                    <a:pt x="68" y="97"/>
                  </a:cubicBezTo>
                  <a:cubicBezTo>
                    <a:pt x="62" y="90"/>
                    <a:pt x="62" y="90"/>
                    <a:pt x="62" y="90"/>
                  </a:cubicBezTo>
                  <a:cubicBezTo>
                    <a:pt x="62" y="90"/>
                    <a:pt x="61" y="90"/>
                    <a:pt x="61" y="90"/>
                  </a:cubicBezTo>
                  <a:cubicBezTo>
                    <a:pt x="59" y="99"/>
                    <a:pt x="59" y="99"/>
                    <a:pt x="59" y="99"/>
                  </a:cubicBezTo>
                  <a:cubicBezTo>
                    <a:pt x="42" y="99"/>
                    <a:pt x="42" y="99"/>
                    <a:pt x="42" y="99"/>
                  </a:cubicBezTo>
                  <a:cubicBezTo>
                    <a:pt x="40" y="91"/>
                    <a:pt x="40" y="91"/>
                    <a:pt x="40" y="91"/>
                  </a:cubicBezTo>
                  <a:cubicBezTo>
                    <a:pt x="40" y="91"/>
                    <a:pt x="39" y="91"/>
                    <a:pt x="39" y="91"/>
                  </a:cubicBezTo>
                  <a:cubicBezTo>
                    <a:pt x="33" y="97"/>
                    <a:pt x="33" y="97"/>
                    <a:pt x="33" y="97"/>
                  </a:cubicBezTo>
                  <a:cubicBezTo>
                    <a:pt x="18" y="89"/>
                    <a:pt x="18" y="89"/>
                    <a:pt x="18" y="89"/>
                  </a:cubicBezTo>
                  <a:cubicBezTo>
                    <a:pt x="21" y="81"/>
                    <a:pt x="21" y="81"/>
                    <a:pt x="21" y="81"/>
                  </a:cubicBezTo>
                  <a:cubicBezTo>
                    <a:pt x="20" y="80"/>
                    <a:pt x="20" y="80"/>
                    <a:pt x="20" y="80"/>
                  </a:cubicBezTo>
                  <a:cubicBezTo>
                    <a:pt x="11" y="83"/>
                    <a:pt x="11" y="83"/>
                    <a:pt x="11" y="83"/>
                  </a:cubicBezTo>
                  <a:cubicBezTo>
                    <a:pt x="3" y="68"/>
                    <a:pt x="3" y="68"/>
                    <a:pt x="3" y="68"/>
                  </a:cubicBezTo>
                  <a:cubicBezTo>
                    <a:pt x="9" y="62"/>
                    <a:pt x="9" y="62"/>
                    <a:pt x="9" y="62"/>
                  </a:cubicBezTo>
                  <a:cubicBezTo>
                    <a:pt x="9" y="62"/>
                    <a:pt x="9" y="61"/>
                    <a:pt x="9" y="61"/>
                  </a:cubicBezTo>
                  <a:cubicBezTo>
                    <a:pt x="0" y="59"/>
                    <a:pt x="0" y="59"/>
                    <a:pt x="0" y="59"/>
                  </a:cubicBezTo>
                  <a:cubicBezTo>
                    <a:pt x="0" y="42"/>
                    <a:pt x="0" y="42"/>
                    <a:pt x="0" y="42"/>
                  </a:cubicBezTo>
                  <a:cubicBezTo>
                    <a:pt x="8" y="40"/>
                    <a:pt x="8" y="40"/>
                    <a:pt x="8" y="40"/>
                  </a:cubicBezTo>
                  <a:cubicBezTo>
                    <a:pt x="8" y="40"/>
                    <a:pt x="8" y="39"/>
                    <a:pt x="9" y="39"/>
                  </a:cubicBezTo>
                  <a:cubicBezTo>
                    <a:pt x="2" y="33"/>
                    <a:pt x="2" y="33"/>
                    <a:pt x="2" y="33"/>
                  </a:cubicBezTo>
                  <a:cubicBezTo>
                    <a:pt x="10" y="18"/>
                    <a:pt x="10" y="18"/>
                    <a:pt x="10" y="18"/>
                  </a:cubicBezTo>
                  <a:cubicBezTo>
                    <a:pt x="18" y="21"/>
                    <a:pt x="18" y="21"/>
                    <a:pt x="18" y="21"/>
                  </a:cubicBezTo>
                  <a:cubicBezTo>
                    <a:pt x="19" y="21"/>
                    <a:pt x="19" y="20"/>
                    <a:pt x="19" y="20"/>
                  </a:cubicBezTo>
                  <a:cubicBezTo>
                    <a:pt x="17" y="11"/>
                    <a:pt x="17" y="11"/>
                    <a:pt x="17" y="11"/>
                  </a:cubicBezTo>
                  <a:cubicBezTo>
                    <a:pt x="31" y="3"/>
                    <a:pt x="31" y="3"/>
                    <a:pt x="31" y="3"/>
                  </a:cubicBezTo>
                  <a:cubicBezTo>
                    <a:pt x="37" y="9"/>
                    <a:pt x="37" y="9"/>
                    <a:pt x="37" y="9"/>
                  </a:cubicBezTo>
                  <a:cubicBezTo>
                    <a:pt x="37" y="9"/>
                    <a:pt x="38" y="9"/>
                    <a:pt x="38" y="9"/>
                  </a:cubicBezTo>
                  <a:cubicBezTo>
                    <a:pt x="40" y="0"/>
                    <a:pt x="40" y="0"/>
                    <a:pt x="40" y="0"/>
                  </a:cubicBezTo>
                  <a:cubicBezTo>
                    <a:pt x="57" y="0"/>
                    <a:pt x="57" y="0"/>
                    <a:pt x="57" y="0"/>
                  </a:cubicBezTo>
                  <a:cubicBezTo>
                    <a:pt x="59" y="8"/>
                    <a:pt x="59" y="8"/>
                    <a:pt x="59" y="8"/>
                  </a:cubicBezTo>
                  <a:close/>
                  <a:moveTo>
                    <a:pt x="36" y="58"/>
                  </a:moveTo>
                  <a:cubicBezTo>
                    <a:pt x="37" y="52"/>
                    <a:pt x="37" y="52"/>
                    <a:pt x="37" y="52"/>
                  </a:cubicBezTo>
                  <a:cubicBezTo>
                    <a:pt x="45" y="47"/>
                    <a:pt x="45" y="47"/>
                    <a:pt x="45" y="47"/>
                  </a:cubicBezTo>
                  <a:cubicBezTo>
                    <a:pt x="56" y="47"/>
                    <a:pt x="56" y="47"/>
                    <a:pt x="56" y="47"/>
                  </a:cubicBezTo>
                  <a:cubicBezTo>
                    <a:pt x="58" y="55"/>
                    <a:pt x="58" y="55"/>
                    <a:pt x="58" y="55"/>
                  </a:cubicBezTo>
                  <a:cubicBezTo>
                    <a:pt x="64" y="55"/>
                    <a:pt x="64" y="55"/>
                    <a:pt x="64" y="55"/>
                  </a:cubicBezTo>
                  <a:cubicBezTo>
                    <a:pt x="64" y="56"/>
                    <a:pt x="64" y="56"/>
                    <a:pt x="64" y="56"/>
                  </a:cubicBezTo>
                  <a:cubicBezTo>
                    <a:pt x="56" y="58"/>
                    <a:pt x="56" y="58"/>
                    <a:pt x="56" y="58"/>
                  </a:cubicBezTo>
                  <a:cubicBezTo>
                    <a:pt x="54" y="54"/>
                    <a:pt x="54" y="54"/>
                    <a:pt x="54" y="54"/>
                  </a:cubicBezTo>
                  <a:cubicBezTo>
                    <a:pt x="52" y="62"/>
                    <a:pt x="52" y="62"/>
                    <a:pt x="52" y="62"/>
                  </a:cubicBezTo>
                  <a:cubicBezTo>
                    <a:pt x="58" y="69"/>
                    <a:pt x="58" y="69"/>
                    <a:pt x="58" y="69"/>
                  </a:cubicBezTo>
                  <a:cubicBezTo>
                    <a:pt x="58" y="79"/>
                    <a:pt x="58" y="79"/>
                    <a:pt x="58" y="79"/>
                  </a:cubicBezTo>
                  <a:cubicBezTo>
                    <a:pt x="63" y="77"/>
                    <a:pt x="67" y="74"/>
                    <a:pt x="71" y="71"/>
                  </a:cubicBezTo>
                  <a:cubicBezTo>
                    <a:pt x="76" y="66"/>
                    <a:pt x="80" y="58"/>
                    <a:pt x="80" y="50"/>
                  </a:cubicBezTo>
                  <a:cubicBezTo>
                    <a:pt x="80" y="41"/>
                    <a:pt x="76" y="34"/>
                    <a:pt x="71" y="28"/>
                  </a:cubicBezTo>
                  <a:cubicBezTo>
                    <a:pt x="65" y="23"/>
                    <a:pt x="58" y="19"/>
                    <a:pt x="49" y="19"/>
                  </a:cubicBezTo>
                  <a:cubicBezTo>
                    <a:pt x="41" y="19"/>
                    <a:pt x="34" y="23"/>
                    <a:pt x="28" y="28"/>
                  </a:cubicBezTo>
                  <a:cubicBezTo>
                    <a:pt x="23" y="34"/>
                    <a:pt x="19" y="41"/>
                    <a:pt x="19" y="50"/>
                  </a:cubicBezTo>
                  <a:cubicBezTo>
                    <a:pt x="19" y="58"/>
                    <a:pt x="23" y="66"/>
                    <a:pt x="28" y="71"/>
                  </a:cubicBezTo>
                  <a:cubicBezTo>
                    <a:pt x="34" y="76"/>
                    <a:pt x="41" y="80"/>
                    <a:pt x="49" y="80"/>
                  </a:cubicBezTo>
                  <a:cubicBezTo>
                    <a:pt x="52" y="80"/>
                    <a:pt x="54" y="80"/>
                    <a:pt x="55" y="79"/>
                  </a:cubicBezTo>
                  <a:cubicBezTo>
                    <a:pt x="53" y="70"/>
                    <a:pt x="53" y="70"/>
                    <a:pt x="53" y="70"/>
                  </a:cubicBezTo>
                  <a:cubicBezTo>
                    <a:pt x="48" y="66"/>
                    <a:pt x="48" y="66"/>
                    <a:pt x="48" y="66"/>
                  </a:cubicBezTo>
                  <a:cubicBezTo>
                    <a:pt x="47" y="69"/>
                    <a:pt x="45" y="73"/>
                    <a:pt x="45" y="73"/>
                  </a:cubicBezTo>
                  <a:cubicBezTo>
                    <a:pt x="35" y="75"/>
                    <a:pt x="35" y="75"/>
                    <a:pt x="35" y="75"/>
                  </a:cubicBezTo>
                  <a:cubicBezTo>
                    <a:pt x="35" y="73"/>
                    <a:pt x="35" y="73"/>
                    <a:pt x="35" y="73"/>
                  </a:cubicBezTo>
                  <a:cubicBezTo>
                    <a:pt x="42" y="71"/>
                    <a:pt x="42" y="71"/>
                    <a:pt x="42" y="71"/>
                  </a:cubicBezTo>
                  <a:cubicBezTo>
                    <a:pt x="44" y="61"/>
                    <a:pt x="44" y="61"/>
                    <a:pt x="44" y="61"/>
                  </a:cubicBezTo>
                  <a:cubicBezTo>
                    <a:pt x="45" y="52"/>
                    <a:pt x="45" y="52"/>
                    <a:pt x="45" y="52"/>
                  </a:cubicBezTo>
                  <a:cubicBezTo>
                    <a:pt x="41" y="54"/>
                    <a:pt x="41" y="54"/>
                    <a:pt x="41" y="54"/>
                  </a:cubicBezTo>
                  <a:cubicBezTo>
                    <a:pt x="38" y="59"/>
                    <a:pt x="38" y="59"/>
                    <a:pt x="38" y="59"/>
                  </a:cubicBezTo>
                  <a:cubicBezTo>
                    <a:pt x="36" y="58"/>
                    <a:pt x="36" y="58"/>
                    <a:pt x="36" y="58"/>
                  </a:cubicBezTo>
                  <a:close/>
                  <a:moveTo>
                    <a:pt x="51" y="37"/>
                  </a:moveTo>
                  <a:cubicBezTo>
                    <a:pt x="48" y="37"/>
                    <a:pt x="46" y="39"/>
                    <a:pt x="46" y="41"/>
                  </a:cubicBezTo>
                  <a:cubicBezTo>
                    <a:pt x="46" y="44"/>
                    <a:pt x="48" y="46"/>
                    <a:pt x="51" y="46"/>
                  </a:cubicBezTo>
                  <a:cubicBezTo>
                    <a:pt x="53" y="46"/>
                    <a:pt x="55" y="44"/>
                    <a:pt x="55" y="41"/>
                  </a:cubicBezTo>
                  <a:cubicBezTo>
                    <a:pt x="55" y="39"/>
                    <a:pt x="53" y="37"/>
                    <a:pt x="51" y="37"/>
                  </a:cubicBez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dirty="0">
                <a:solidFill>
                  <a:prstClr val="black"/>
                </a:solidFill>
                <a:latin typeface="等线" panose="02010600030101010101" pitchFamily="2" charset="-122"/>
                <a:ea typeface="等线" panose="02010600030101010101" pitchFamily="2" charset="-122"/>
              </a:endParaRPr>
            </a:p>
          </p:txBody>
        </p:sp>
      </p:grpSp>
      <p:grpSp>
        <p:nvGrpSpPr>
          <p:cNvPr id="16" name="组合 15"/>
          <p:cNvGrpSpPr/>
          <p:nvPr/>
        </p:nvGrpSpPr>
        <p:grpSpPr bwMode="auto">
          <a:xfrm>
            <a:off x="6916738" y="2593975"/>
            <a:ext cx="4843463" cy="712788"/>
            <a:chOff x="309691" y="2998271"/>
            <a:chExt cx="4842391" cy="712882"/>
          </a:xfrm>
        </p:grpSpPr>
        <p:grpSp>
          <p:nvGrpSpPr>
            <p:cNvPr id="4131" name="组合 71"/>
            <p:cNvGrpSpPr/>
            <p:nvPr/>
          </p:nvGrpSpPr>
          <p:grpSpPr bwMode="auto">
            <a:xfrm>
              <a:off x="309691" y="2998271"/>
              <a:ext cx="4842391" cy="712882"/>
              <a:chOff x="6298049" y="1397569"/>
              <a:chExt cx="4842391" cy="712882"/>
            </a:xfrm>
          </p:grpSpPr>
          <p:sp>
            <p:nvSpPr>
              <p:cNvPr id="4133" name="文本框 73"/>
              <p:cNvSpPr txBox="1">
                <a:spLocks noChangeArrowheads="1"/>
              </p:cNvSpPr>
              <p:nvPr/>
            </p:nvSpPr>
            <p:spPr bwMode="auto">
              <a:xfrm>
                <a:off x="8009760" y="1506484"/>
                <a:ext cx="2840403" cy="523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itchFamily="2" charset="-122"/>
                  </a:defRPr>
                </a:lvl1pPr>
                <a:lvl2pPr marL="742950" indent="-285750">
                  <a:defRPr sz="2400">
                    <a:solidFill>
                      <a:schemeClr val="tx1"/>
                    </a:solidFill>
                    <a:latin typeface="Calibri" panose="020F0502020204030204" pitchFamily="34" charset="0"/>
                    <a:ea typeface="宋体" pitchFamily="2" charset="-122"/>
                  </a:defRPr>
                </a:lvl2pPr>
                <a:lvl3pPr>
                  <a:defRPr sz="2000">
                    <a:solidFill>
                      <a:schemeClr val="tx1"/>
                    </a:solidFill>
                    <a:latin typeface="Calibri" panose="020F0502020204030204" pitchFamily="34" charset="0"/>
                    <a:ea typeface="宋体" pitchFamily="2" charset="-122"/>
                  </a:defRPr>
                </a:lvl3pPr>
                <a:lvl4pPr>
                  <a:defRPr>
                    <a:solidFill>
                      <a:schemeClr val="tx1"/>
                    </a:solidFill>
                    <a:latin typeface="Calibri" panose="020F0502020204030204" pitchFamily="34" charset="0"/>
                    <a:ea typeface="宋体" pitchFamily="2" charset="-122"/>
                  </a:defRPr>
                </a:lvl4pPr>
                <a:lvl5pPr>
                  <a:defRPr>
                    <a:solidFill>
                      <a:schemeClr val="tx1"/>
                    </a:solidFill>
                    <a:latin typeface="Calibri" panose="020F0502020204030204" pitchFamily="34" charset="0"/>
                    <a:ea typeface="宋体" pitchFamily="2" charset="-122"/>
                  </a:defRPr>
                </a:lvl5pPr>
                <a:lvl6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6pPr>
                <a:lvl7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7pPr>
                <a:lvl8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8pPr>
                <a:lvl9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9pPr>
              </a:lstStyle>
              <a:p>
                <a:pPr algn="ctr" eaLnBrk="1" hangingPunct="1"/>
                <a:r>
                  <a:rPr lang="zh-CN" altLang="en-US" dirty="0">
                    <a:solidFill>
                      <a:srgbClr val="044875"/>
                    </a:solidFill>
                    <a:latin typeface="微软雅黑" panose="020B0503020204020204" pitchFamily="34" charset="-122"/>
                    <a:ea typeface="微软雅黑" panose="020B0503020204020204" pitchFamily="34" charset="-122"/>
                  </a:rPr>
                  <a:t>方法预研</a:t>
                </a:r>
                <a:endParaRPr lang="zh-CN" altLang="en-US" dirty="0">
                  <a:solidFill>
                    <a:srgbClr val="044875"/>
                  </a:solidFill>
                  <a:latin typeface="微软雅黑" panose="020B0503020204020204" pitchFamily="34" charset="-122"/>
                  <a:ea typeface="微软雅黑" panose="020B0503020204020204" pitchFamily="34" charset="-122"/>
                </a:endParaRPr>
              </a:p>
            </p:txBody>
          </p:sp>
          <p:sp>
            <p:nvSpPr>
              <p:cNvPr id="75" name="矩形 74"/>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cxnSp>
            <p:nvCxnSpPr>
              <p:cNvPr id="76" name="直接连接符 75"/>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4136" name="组合 76"/>
              <p:cNvGrpSpPr/>
              <p:nvPr/>
            </p:nvGrpSpPr>
            <p:grpSpPr bwMode="auto">
              <a:xfrm>
                <a:off x="6298049" y="1397569"/>
                <a:ext cx="919239" cy="712882"/>
                <a:chOff x="6191369" y="1397569"/>
                <a:chExt cx="919239" cy="712882"/>
              </a:xfrm>
            </p:grpSpPr>
            <p:sp>
              <p:nvSpPr>
                <p:cNvPr id="78" name="矩形 77"/>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4138" name="文本框 78"/>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itchFamily="2" charset="-122"/>
                    </a:defRPr>
                  </a:lvl1pPr>
                  <a:lvl2pPr marL="742950" indent="-285750">
                    <a:defRPr sz="2400">
                      <a:solidFill>
                        <a:schemeClr val="tx1"/>
                      </a:solidFill>
                      <a:latin typeface="Calibri" panose="020F0502020204030204" pitchFamily="34" charset="0"/>
                      <a:ea typeface="宋体" pitchFamily="2" charset="-122"/>
                    </a:defRPr>
                  </a:lvl2pPr>
                  <a:lvl3pPr>
                    <a:defRPr sz="2000">
                      <a:solidFill>
                        <a:schemeClr val="tx1"/>
                      </a:solidFill>
                      <a:latin typeface="Calibri" panose="020F0502020204030204" pitchFamily="34" charset="0"/>
                      <a:ea typeface="宋体" pitchFamily="2" charset="-122"/>
                    </a:defRPr>
                  </a:lvl3pPr>
                  <a:lvl4pPr>
                    <a:defRPr>
                      <a:solidFill>
                        <a:schemeClr val="tx1"/>
                      </a:solidFill>
                      <a:latin typeface="Calibri" panose="020F0502020204030204" pitchFamily="34" charset="0"/>
                      <a:ea typeface="宋体" pitchFamily="2" charset="-122"/>
                    </a:defRPr>
                  </a:lvl4pPr>
                  <a:lvl5pPr>
                    <a:defRPr>
                      <a:solidFill>
                        <a:schemeClr val="tx1"/>
                      </a:solidFill>
                      <a:latin typeface="Calibri" panose="020F0502020204030204" pitchFamily="34" charset="0"/>
                      <a:ea typeface="宋体" pitchFamily="2" charset="-122"/>
                    </a:defRPr>
                  </a:lvl5pPr>
                  <a:lvl6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6pPr>
                  <a:lvl7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7pPr>
                  <a:lvl8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8pPr>
                  <a:lvl9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9pPr>
                </a:lstStyle>
                <a:p>
                  <a:pPr algn="ctr" eaLnBrk="1" hangingPunct="1"/>
                  <a:r>
                    <a:rPr lang="en-US" altLang="zh-CN" sz="3600" dirty="0">
                      <a:solidFill>
                        <a:srgbClr val="044875"/>
                      </a:solidFill>
                      <a:latin typeface="Impact" panose="020B0806030902050204" pitchFamily="34" charset="0"/>
                      <a:ea typeface="等线" panose="02010600030101010101" pitchFamily="2" charset="-122"/>
                    </a:rPr>
                    <a:t>02</a:t>
                  </a:r>
                  <a:endParaRPr lang="zh-CN" altLang="en-US" sz="3600" dirty="0">
                    <a:solidFill>
                      <a:srgbClr val="044875"/>
                    </a:solidFill>
                    <a:latin typeface="Impact" panose="020B0806030902050204" pitchFamily="34" charset="0"/>
                    <a:ea typeface="等线" panose="02010600030101010101" pitchFamily="2" charset="-122"/>
                  </a:endParaRPr>
                </a:p>
              </p:txBody>
            </p:sp>
          </p:grpSp>
        </p:grpSp>
        <p:sp>
          <p:nvSpPr>
            <p:cNvPr id="140" name="Freeform 30"/>
            <p:cNvSpPr>
              <a:spLocks noEditPoints="1"/>
            </p:cNvSpPr>
            <p:nvPr/>
          </p:nvSpPr>
          <p:spPr bwMode="auto">
            <a:xfrm>
              <a:off x="1401649" y="3137989"/>
              <a:ext cx="401548" cy="528708"/>
            </a:xfrm>
            <a:custGeom>
              <a:avLst/>
              <a:gdLst>
                <a:gd name="T0" fmla="*/ 60 w 74"/>
                <a:gd name="T1" fmla="*/ 0 h 97"/>
                <a:gd name="T2" fmla="*/ 72 w 74"/>
                <a:gd name="T3" fmla="*/ 11 h 97"/>
                <a:gd name="T4" fmla="*/ 70 w 74"/>
                <a:gd name="T5" fmla="*/ 52 h 97"/>
                <a:gd name="T6" fmla="*/ 63 w 74"/>
                <a:gd name="T7" fmla="*/ 11 h 97"/>
                <a:gd name="T8" fmla="*/ 60 w 74"/>
                <a:gd name="T9" fmla="*/ 8 h 97"/>
                <a:gd name="T10" fmla="*/ 26 w 74"/>
                <a:gd name="T11" fmla="*/ 11 h 97"/>
                <a:gd name="T12" fmla="*/ 26 w 74"/>
                <a:gd name="T13" fmla="*/ 18 h 97"/>
                <a:gd name="T14" fmla="*/ 19 w 74"/>
                <a:gd name="T15" fmla="*/ 24 h 97"/>
                <a:gd name="T16" fmla="*/ 12 w 74"/>
                <a:gd name="T17" fmla="*/ 24 h 97"/>
                <a:gd name="T18" fmla="*/ 8 w 74"/>
                <a:gd name="T19" fmla="*/ 79 h 97"/>
                <a:gd name="T20" fmla="*/ 9 w 74"/>
                <a:gd name="T21" fmla="*/ 81 h 97"/>
                <a:gd name="T22" fmla="*/ 28 w 74"/>
                <a:gd name="T23" fmla="*/ 82 h 97"/>
                <a:gd name="T24" fmla="*/ 37 w 74"/>
                <a:gd name="T25" fmla="*/ 90 h 97"/>
                <a:gd name="T26" fmla="*/ 3 w 74"/>
                <a:gd name="T27" fmla="*/ 87 h 97"/>
                <a:gd name="T28" fmla="*/ 3 w 74"/>
                <a:gd name="T29" fmla="*/ 87 h 97"/>
                <a:gd name="T30" fmla="*/ 0 w 74"/>
                <a:gd name="T31" fmla="*/ 20 h 97"/>
                <a:gd name="T32" fmla="*/ 1 w 74"/>
                <a:gd name="T33" fmla="*/ 17 h 97"/>
                <a:gd name="T34" fmla="*/ 19 w 74"/>
                <a:gd name="T35" fmla="*/ 0 h 97"/>
                <a:gd name="T36" fmla="*/ 17 w 74"/>
                <a:gd name="T37" fmla="*/ 52 h 97"/>
                <a:gd name="T38" fmla="*/ 27 w 74"/>
                <a:gd name="T39" fmla="*/ 56 h 97"/>
                <a:gd name="T40" fmla="*/ 17 w 74"/>
                <a:gd name="T41" fmla="*/ 52 h 97"/>
                <a:gd name="T42" fmla="*/ 17 w 74"/>
                <a:gd name="T43" fmla="*/ 44 h 97"/>
                <a:gd name="T44" fmla="*/ 56 w 74"/>
                <a:gd name="T45" fmla="*/ 40 h 97"/>
                <a:gd name="T46" fmla="*/ 17 w 74"/>
                <a:gd name="T47" fmla="*/ 28 h 97"/>
                <a:gd name="T48" fmla="*/ 56 w 74"/>
                <a:gd name="T49" fmla="*/ 33 h 97"/>
                <a:gd name="T50" fmla="*/ 17 w 74"/>
                <a:gd name="T51" fmla="*/ 28 h 97"/>
                <a:gd name="T52" fmla="*/ 34 w 74"/>
                <a:gd name="T53" fmla="*/ 22 h 97"/>
                <a:gd name="T54" fmla="*/ 56 w 74"/>
                <a:gd name="T55" fmla="*/ 17 h 97"/>
                <a:gd name="T56" fmla="*/ 41 w 74"/>
                <a:gd name="T57" fmla="*/ 69 h 97"/>
                <a:gd name="T58" fmla="*/ 41 w 74"/>
                <a:gd name="T59" fmla="*/ 69 h 97"/>
                <a:gd name="T60" fmla="*/ 31 w 74"/>
                <a:gd name="T61" fmla="*/ 66 h 97"/>
                <a:gd name="T62" fmla="*/ 47 w 74"/>
                <a:gd name="T63" fmla="*/ 86 h 97"/>
                <a:gd name="T64" fmla="*/ 59 w 74"/>
                <a:gd name="T65" fmla="*/ 87 h 97"/>
                <a:gd name="T66" fmla="*/ 71 w 74"/>
                <a:gd name="T67" fmla="*/ 96 h 97"/>
                <a:gd name="T68" fmla="*/ 72 w 74"/>
                <a:gd name="T69" fmla="*/ 90 h 97"/>
                <a:gd name="T70" fmla="*/ 63 w 74"/>
                <a:gd name="T71" fmla="*/ 80 h 97"/>
                <a:gd name="T72" fmla="*/ 64 w 74"/>
                <a:gd name="T73" fmla="*/ 57 h 97"/>
                <a:gd name="T74" fmla="*/ 38 w 74"/>
                <a:gd name="T75" fmla="*/ 54 h 97"/>
                <a:gd name="T76" fmla="*/ 42 w 74"/>
                <a:gd name="T77" fmla="*/ 58 h 97"/>
                <a:gd name="T78" fmla="*/ 40 w 74"/>
                <a:gd name="T79" fmla="*/ 76 h 97"/>
                <a:gd name="T80" fmla="*/ 57 w 74"/>
                <a:gd name="T81" fmla="*/ 78 h 97"/>
                <a:gd name="T82" fmla="*/ 59 w 74"/>
                <a:gd name="T83" fmla="*/ 61 h 97"/>
                <a:gd name="T84" fmla="*/ 21 w 74"/>
                <a:gd name="T85" fmla="*/ 9 h 97"/>
                <a:gd name="T86" fmla="*/ 13 w 74"/>
                <a:gd name="T87" fmla="*/ 19 h 97"/>
                <a:gd name="T88" fmla="*/ 17 w 74"/>
                <a:gd name="T89" fmla="*/ 20 h 97"/>
                <a:gd name="T90" fmla="*/ 18 w 74"/>
                <a:gd name="T91" fmla="*/ 20 h 97"/>
                <a:gd name="T92" fmla="*/ 22 w 74"/>
                <a:gd name="T93" fmla="*/ 17 h 97"/>
                <a:gd name="T94" fmla="*/ 22 w 74"/>
                <a:gd name="T95" fmla="*/ 15 h 97"/>
                <a:gd name="T96" fmla="*/ 21 w 74"/>
                <a:gd name="T97"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dirty="0">
                <a:solidFill>
                  <a:prstClr val="black"/>
                </a:solidFill>
                <a:latin typeface="等线" panose="02010600030101010101" pitchFamily="2" charset="-122"/>
                <a:ea typeface="等线" panose="02010600030101010101" pitchFamily="2" charset="-122"/>
              </a:endParaRPr>
            </a:p>
          </p:txBody>
        </p:sp>
      </p:grpSp>
      <p:grpSp>
        <p:nvGrpSpPr>
          <p:cNvPr id="22" name="组合 21"/>
          <p:cNvGrpSpPr/>
          <p:nvPr/>
        </p:nvGrpSpPr>
        <p:grpSpPr bwMode="auto">
          <a:xfrm>
            <a:off x="6916738" y="3724275"/>
            <a:ext cx="4843463" cy="712788"/>
            <a:chOff x="6535248" y="3340628"/>
            <a:chExt cx="4842391" cy="712882"/>
          </a:xfrm>
        </p:grpSpPr>
        <p:grpSp>
          <p:nvGrpSpPr>
            <p:cNvPr id="4123" name="组合 115"/>
            <p:cNvGrpSpPr/>
            <p:nvPr/>
          </p:nvGrpSpPr>
          <p:grpSpPr bwMode="auto">
            <a:xfrm>
              <a:off x="6535248" y="3340628"/>
              <a:ext cx="4842391" cy="712882"/>
              <a:chOff x="6298049" y="1397569"/>
              <a:chExt cx="4842391" cy="712882"/>
            </a:xfrm>
          </p:grpSpPr>
          <p:sp>
            <p:nvSpPr>
              <p:cNvPr id="4125" name="文本框 133"/>
              <p:cNvSpPr txBox="1">
                <a:spLocks noChangeArrowheads="1"/>
              </p:cNvSpPr>
              <p:nvPr/>
            </p:nvSpPr>
            <p:spPr bwMode="auto">
              <a:xfrm>
                <a:off x="8028810" y="1506484"/>
                <a:ext cx="2840403" cy="523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itchFamily="2" charset="-122"/>
                  </a:defRPr>
                </a:lvl1pPr>
                <a:lvl2pPr marL="742950" indent="-285750">
                  <a:defRPr sz="2400">
                    <a:solidFill>
                      <a:schemeClr val="tx1"/>
                    </a:solidFill>
                    <a:latin typeface="Calibri" panose="020F0502020204030204" pitchFamily="34" charset="0"/>
                    <a:ea typeface="宋体" pitchFamily="2" charset="-122"/>
                  </a:defRPr>
                </a:lvl2pPr>
                <a:lvl3pPr>
                  <a:defRPr sz="2000">
                    <a:solidFill>
                      <a:schemeClr val="tx1"/>
                    </a:solidFill>
                    <a:latin typeface="Calibri" panose="020F0502020204030204" pitchFamily="34" charset="0"/>
                    <a:ea typeface="宋体" pitchFamily="2" charset="-122"/>
                  </a:defRPr>
                </a:lvl3pPr>
                <a:lvl4pPr>
                  <a:defRPr>
                    <a:solidFill>
                      <a:schemeClr val="tx1"/>
                    </a:solidFill>
                    <a:latin typeface="Calibri" panose="020F0502020204030204" pitchFamily="34" charset="0"/>
                    <a:ea typeface="宋体" pitchFamily="2" charset="-122"/>
                  </a:defRPr>
                </a:lvl4pPr>
                <a:lvl5pPr>
                  <a:defRPr>
                    <a:solidFill>
                      <a:schemeClr val="tx1"/>
                    </a:solidFill>
                    <a:latin typeface="Calibri" panose="020F0502020204030204" pitchFamily="34" charset="0"/>
                    <a:ea typeface="宋体" pitchFamily="2" charset="-122"/>
                  </a:defRPr>
                </a:lvl5pPr>
                <a:lvl6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6pPr>
                <a:lvl7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7pPr>
                <a:lvl8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8pPr>
                <a:lvl9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9pPr>
              </a:lstStyle>
              <a:p>
                <a:pPr algn="ctr" eaLnBrk="1" hangingPunct="1"/>
                <a:r>
                  <a:rPr lang="zh-CN" altLang="en-US" dirty="0">
                    <a:solidFill>
                      <a:srgbClr val="044875"/>
                    </a:solidFill>
                    <a:latin typeface="微软雅黑" panose="020B0503020204020204" pitchFamily="34" charset="-122"/>
                    <a:ea typeface="微软雅黑" panose="020B0503020204020204" pitchFamily="34" charset="-122"/>
                  </a:rPr>
                  <a:t>项目设计</a:t>
                </a:r>
                <a:endParaRPr lang="zh-CN" altLang="en-US" dirty="0">
                  <a:solidFill>
                    <a:srgbClr val="044875"/>
                  </a:solidFill>
                  <a:latin typeface="微软雅黑" panose="020B0503020204020204" pitchFamily="34" charset="-122"/>
                  <a:ea typeface="微软雅黑" panose="020B0503020204020204" pitchFamily="34" charset="-122"/>
                </a:endParaRPr>
              </a:p>
            </p:txBody>
          </p:sp>
          <p:sp>
            <p:nvSpPr>
              <p:cNvPr id="135" name="矩形 134"/>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cxnSp>
            <p:nvCxnSpPr>
              <p:cNvPr id="136" name="直接连接符 135"/>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4128" name="组合 136"/>
              <p:cNvGrpSpPr/>
              <p:nvPr/>
            </p:nvGrpSpPr>
            <p:grpSpPr bwMode="auto">
              <a:xfrm>
                <a:off x="6298049" y="1397569"/>
                <a:ext cx="919239" cy="712882"/>
                <a:chOff x="6191369" y="1397569"/>
                <a:chExt cx="919239" cy="712882"/>
              </a:xfrm>
            </p:grpSpPr>
            <p:sp>
              <p:nvSpPr>
                <p:cNvPr id="138" name="矩形 137"/>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4130" name="文本框 138"/>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itchFamily="2" charset="-122"/>
                    </a:defRPr>
                  </a:lvl1pPr>
                  <a:lvl2pPr marL="742950" indent="-285750">
                    <a:defRPr sz="2400">
                      <a:solidFill>
                        <a:schemeClr val="tx1"/>
                      </a:solidFill>
                      <a:latin typeface="Calibri" panose="020F0502020204030204" pitchFamily="34" charset="0"/>
                      <a:ea typeface="宋体" pitchFamily="2" charset="-122"/>
                    </a:defRPr>
                  </a:lvl2pPr>
                  <a:lvl3pPr>
                    <a:defRPr sz="2000">
                      <a:solidFill>
                        <a:schemeClr val="tx1"/>
                      </a:solidFill>
                      <a:latin typeface="Calibri" panose="020F0502020204030204" pitchFamily="34" charset="0"/>
                      <a:ea typeface="宋体" pitchFamily="2" charset="-122"/>
                    </a:defRPr>
                  </a:lvl3pPr>
                  <a:lvl4pPr>
                    <a:defRPr>
                      <a:solidFill>
                        <a:schemeClr val="tx1"/>
                      </a:solidFill>
                      <a:latin typeface="Calibri" panose="020F0502020204030204" pitchFamily="34" charset="0"/>
                      <a:ea typeface="宋体" pitchFamily="2" charset="-122"/>
                    </a:defRPr>
                  </a:lvl4pPr>
                  <a:lvl5pPr>
                    <a:defRPr>
                      <a:solidFill>
                        <a:schemeClr val="tx1"/>
                      </a:solidFill>
                      <a:latin typeface="Calibri" panose="020F0502020204030204" pitchFamily="34" charset="0"/>
                      <a:ea typeface="宋体" pitchFamily="2" charset="-122"/>
                    </a:defRPr>
                  </a:lvl5pPr>
                  <a:lvl6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6pPr>
                  <a:lvl7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7pPr>
                  <a:lvl8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8pPr>
                  <a:lvl9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9pPr>
                </a:lstStyle>
                <a:p>
                  <a:pPr algn="ctr" eaLnBrk="1" hangingPunct="1"/>
                  <a:r>
                    <a:rPr lang="en-US" altLang="zh-CN" sz="3600" dirty="0">
                      <a:solidFill>
                        <a:srgbClr val="044875"/>
                      </a:solidFill>
                      <a:latin typeface="Impact" panose="020B0806030902050204" pitchFamily="34" charset="0"/>
                      <a:ea typeface="等线" panose="02010600030101010101" pitchFamily="2" charset="-122"/>
                    </a:rPr>
                    <a:t>04</a:t>
                  </a:r>
                  <a:endParaRPr lang="zh-CN" altLang="en-US" sz="3600" dirty="0">
                    <a:solidFill>
                      <a:srgbClr val="044875"/>
                    </a:solidFill>
                    <a:latin typeface="Impact" panose="020B0806030902050204" pitchFamily="34" charset="0"/>
                    <a:ea typeface="等线" panose="02010600030101010101" pitchFamily="2" charset="-122"/>
                  </a:endParaRPr>
                </a:p>
              </p:txBody>
            </p:sp>
          </p:grpSp>
        </p:grpSp>
        <p:sp>
          <p:nvSpPr>
            <p:cNvPr id="142" name="Freeform 59"/>
            <p:cNvSpPr>
              <a:spLocks noEditPoints="1"/>
            </p:cNvSpPr>
            <p:nvPr/>
          </p:nvSpPr>
          <p:spPr bwMode="auto">
            <a:xfrm>
              <a:off x="7538326" y="3469233"/>
              <a:ext cx="606291" cy="457260"/>
            </a:xfrm>
            <a:custGeom>
              <a:avLst/>
              <a:gdLst>
                <a:gd name="T0" fmla="*/ 17 w 111"/>
                <a:gd name="T1" fmla="*/ 2 h 84"/>
                <a:gd name="T2" fmla="*/ 29 w 111"/>
                <a:gd name="T3" fmla="*/ 4 h 84"/>
                <a:gd name="T4" fmla="*/ 20 w 111"/>
                <a:gd name="T5" fmla="*/ 51 h 84"/>
                <a:gd name="T6" fmla="*/ 5 w 111"/>
                <a:gd name="T7" fmla="*/ 48 h 84"/>
                <a:gd name="T8" fmla="*/ 17 w 111"/>
                <a:gd name="T9" fmla="*/ 2 h 84"/>
                <a:gd name="T10" fmla="*/ 20 w 111"/>
                <a:gd name="T11" fmla="*/ 68 h 84"/>
                <a:gd name="T12" fmla="*/ 17 w 111"/>
                <a:gd name="T13" fmla="*/ 76 h 84"/>
                <a:gd name="T14" fmla="*/ 107 w 111"/>
                <a:gd name="T15" fmla="*/ 76 h 84"/>
                <a:gd name="T16" fmla="*/ 111 w 111"/>
                <a:gd name="T17" fmla="*/ 76 h 84"/>
                <a:gd name="T18" fmla="*/ 111 w 111"/>
                <a:gd name="T19" fmla="*/ 72 h 84"/>
                <a:gd name="T20" fmla="*/ 111 w 111"/>
                <a:gd name="T21" fmla="*/ 27 h 84"/>
                <a:gd name="T22" fmla="*/ 111 w 111"/>
                <a:gd name="T23" fmla="*/ 26 h 84"/>
                <a:gd name="T24" fmla="*/ 110 w 111"/>
                <a:gd name="T25" fmla="*/ 24 h 84"/>
                <a:gd name="T26" fmla="*/ 96 w 111"/>
                <a:gd name="T27" fmla="*/ 11 h 84"/>
                <a:gd name="T28" fmla="*/ 95 w 111"/>
                <a:gd name="T29" fmla="*/ 10 h 84"/>
                <a:gd name="T30" fmla="*/ 93 w 111"/>
                <a:gd name="T31" fmla="*/ 10 h 84"/>
                <a:gd name="T32" fmla="*/ 33 w 111"/>
                <a:gd name="T33" fmla="*/ 10 h 84"/>
                <a:gd name="T34" fmla="*/ 33 w 111"/>
                <a:gd name="T35" fmla="*/ 17 h 84"/>
                <a:gd name="T36" fmla="*/ 89 w 111"/>
                <a:gd name="T37" fmla="*/ 17 h 84"/>
                <a:gd name="T38" fmla="*/ 88 w 111"/>
                <a:gd name="T39" fmla="*/ 29 h 84"/>
                <a:gd name="T40" fmla="*/ 88 w 111"/>
                <a:gd name="T41" fmla="*/ 31 h 84"/>
                <a:gd name="T42" fmla="*/ 90 w 111"/>
                <a:gd name="T43" fmla="*/ 31 h 84"/>
                <a:gd name="T44" fmla="*/ 104 w 111"/>
                <a:gd name="T45" fmla="*/ 31 h 84"/>
                <a:gd name="T46" fmla="*/ 104 w 111"/>
                <a:gd name="T47" fmla="*/ 68 h 84"/>
                <a:gd name="T48" fmla="*/ 20 w 111"/>
                <a:gd name="T49" fmla="*/ 68 h 84"/>
                <a:gd name="T50" fmla="*/ 102 w 111"/>
                <a:gd name="T51" fmla="*/ 27 h 84"/>
                <a:gd name="T52" fmla="*/ 92 w 111"/>
                <a:gd name="T53" fmla="*/ 27 h 84"/>
                <a:gd name="T54" fmla="*/ 93 w 111"/>
                <a:gd name="T55" fmla="*/ 19 h 84"/>
                <a:gd name="T56" fmla="*/ 102 w 111"/>
                <a:gd name="T57" fmla="*/ 27 h 84"/>
                <a:gd name="T58" fmla="*/ 34 w 111"/>
                <a:gd name="T59" fmla="*/ 45 h 84"/>
                <a:gd name="T60" fmla="*/ 79 w 111"/>
                <a:gd name="T61" fmla="*/ 45 h 84"/>
                <a:gd name="T62" fmla="*/ 79 w 111"/>
                <a:gd name="T63" fmla="*/ 48 h 84"/>
                <a:gd name="T64" fmla="*/ 34 w 111"/>
                <a:gd name="T65" fmla="*/ 48 h 84"/>
                <a:gd name="T66" fmla="*/ 34 w 111"/>
                <a:gd name="T67" fmla="*/ 45 h 84"/>
                <a:gd name="T68" fmla="*/ 34 w 111"/>
                <a:gd name="T69" fmla="*/ 34 h 84"/>
                <a:gd name="T70" fmla="*/ 75 w 111"/>
                <a:gd name="T71" fmla="*/ 34 h 84"/>
                <a:gd name="T72" fmla="*/ 75 w 111"/>
                <a:gd name="T73" fmla="*/ 37 h 84"/>
                <a:gd name="T74" fmla="*/ 34 w 111"/>
                <a:gd name="T75" fmla="*/ 37 h 84"/>
                <a:gd name="T76" fmla="*/ 34 w 111"/>
                <a:gd name="T77" fmla="*/ 34 h 84"/>
                <a:gd name="T78" fmla="*/ 34 w 111"/>
                <a:gd name="T79" fmla="*/ 23 h 84"/>
                <a:gd name="T80" fmla="*/ 75 w 111"/>
                <a:gd name="T81" fmla="*/ 23 h 84"/>
                <a:gd name="T82" fmla="*/ 75 w 111"/>
                <a:gd name="T83" fmla="*/ 26 h 84"/>
                <a:gd name="T84" fmla="*/ 34 w 111"/>
                <a:gd name="T85" fmla="*/ 26 h 84"/>
                <a:gd name="T86" fmla="*/ 34 w 111"/>
                <a:gd name="T87" fmla="*/ 23 h 84"/>
                <a:gd name="T88" fmla="*/ 4 w 111"/>
                <a:gd name="T89" fmla="*/ 70 h 84"/>
                <a:gd name="T90" fmla="*/ 10 w 111"/>
                <a:gd name="T91" fmla="*/ 72 h 84"/>
                <a:gd name="T92" fmla="*/ 10 w 111"/>
                <a:gd name="T93" fmla="*/ 79 h 84"/>
                <a:gd name="T94" fmla="*/ 5 w 111"/>
                <a:gd name="T95" fmla="*/ 84 h 84"/>
                <a:gd name="T96" fmla="*/ 2 w 111"/>
                <a:gd name="T97" fmla="*/ 83 h 84"/>
                <a:gd name="T98" fmla="*/ 0 w 111"/>
                <a:gd name="T99" fmla="*/ 76 h 84"/>
                <a:gd name="T100" fmla="*/ 4 w 111"/>
                <a:gd name="T101" fmla="*/ 70 h 84"/>
                <a:gd name="T102" fmla="*/ 4 w 111"/>
                <a:gd name="T103" fmla="*/ 51 h 84"/>
                <a:gd name="T104" fmla="*/ 2 w 111"/>
                <a:gd name="T105" fmla="*/ 68 h 84"/>
                <a:gd name="T106" fmla="*/ 13 w 111"/>
                <a:gd name="T107" fmla="*/ 71 h 84"/>
                <a:gd name="T108" fmla="*/ 18 w 111"/>
                <a:gd name="T109" fmla="*/ 54 h 84"/>
                <a:gd name="T110" fmla="*/ 4 w 111"/>
                <a:gd name="T111" fmla="*/ 5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1" h="84">
                  <a:moveTo>
                    <a:pt x="17" y="2"/>
                  </a:moveTo>
                  <a:cubicBezTo>
                    <a:pt x="22" y="0"/>
                    <a:pt x="26" y="1"/>
                    <a:pt x="29" y="4"/>
                  </a:cubicBezTo>
                  <a:cubicBezTo>
                    <a:pt x="27" y="21"/>
                    <a:pt x="24" y="37"/>
                    <a:pt x="20" y="51"/>
                  </a:cubicBezTo>
                  <a:cubicBezTo>
                    <a:pt x="15" y="50"/>
                    <a:pt x="10" y="49"/>
                    <a:pt x="5" y="48"/>
                  </a:cubicBezTo>
                  <a:cubicBezTo>
                    <a:pt x="6" y="31"/>
                    <a:pt x="11" y="15"/>
                    <a:pt x="17" y="2"/>
                  </a:cubicBezTo>
                  <a:close/>
                  <a:moveTo>
                    <a:pt x="20" y="68"/>
                  </a:moveTo>
                  <a:cubicBezTo>
                    <a:pt x="17" y="76"/>
                    <a:pt x="17" y="76"/>
                    <a:pt x="17" y="76"/>
                  </a:cubicBezTo>
                  <a:cubicBezTo>
                    <a:pt x="74" y="76"/>
                    <a:pt x="80" y="76"/>
                    <a:pt x="107" y="76"/>
                  </a:cubicBezTo>
                  <a:cubicBezTo>
                    <a:pt x="111" y="76"/>
                    <a:pt x="111" y="76"/>
                    <a:pt x="111" y="76"/>
                  </a:cubicBezTo>
                  <a:cubicBezTo>
                    <a:pt x="111" y="72"/>
                    <a:pt x="111" y="72"/>
                    <a:pt x="111" y="72"/>
                  </a:cubicBezTo>
                  <a:cubicBezTo>
                    <a:pt x="111" y="27"/>
                    <a:pt x="111" y="27"/>
                    <a:pt x="111" y="27"/>
                  </a:cubicBezTo>
                  <a:cubicBezTo>
                    <a:pt x="111" y="26"/>
                    <a:pt x="111" y="26"/>
                    <a:pt x="111" y="26"/>
                  </a:cubicBezTo>
                  <a:cubicBezTo>
                    <a:pt x="110" y="24"/>
                    <a:pt x="110" y="24"/>
                    <a:pt x="110" y="24"/>
                  </a:cubicBezTo>
                  <a:cubicBezTo>
                    <a:pt x="96" y="11"/>
                    <a:pt x="96" y="11"/>
                    <a:pt x="96" y="11"/>
                  </a:cubicBezTo>
                  <a:cubicBezTo>
                    <a:pt x="95" y="10"/>
                    <a:pt x="95" y="10"/>
                    <a:pt x="95" y="10"/>
                  </a:cubicBezTo>
                  <a:cubicBezTo>
                    <a:pt x="93" y="10"/>
                    <a:pt x="93" y="10"/>
                    <a:pt x="93" y="10"/>
                  </a:cubicBezTo>
                  <a:cubicBezTo>
                    <a:pt x="33" y="10"/>
                    <a:pt x="33" y="10"/>
                    <a:pt x="33" y="10"/>
                  </a:cubicBezTo>
                  <a:cubicBezTo>
                    <a:pt x="33" y="12"/>
                    <a:pt x="33" y="15"/>
                    <a:pt x="33" y="17"/>
                  </a:cubicBezTo>
                  <a:cubicBezTo>
                    <a:pt x="89" y="17"/>
                    <a:pt x="89" y="17"/>
                    <a:pt x="89" y="17"/>
                  </a:cubicBezTo>
                  <a:cubicBezTo>
                    <a:pt x="88" y="29"/>
                    <a:pt x="88" y="29"/>
                    <a:pt x="88" y="29"/>
                  </a:cubicBezTo>
                  <a:cubicBezTo>
                    <a:pt x="88" y="31"/>
                    <a:pt x="88" y="31"/>
                    <a:pt x="88" y="31"/>
                  </a:cubicBezTo>
                  <a:cubicBezTo>
                    <a:pt x="90" y="31"/>
                    <a:pt x="90" y="31"/>
                    <a:pt x="90" y="31"/>
                  </a:cubicBezTo>
                  <a:cubicBezTo>
                    <a:pt x="104" y="31"/>
                    <a:pt x="104" y="31"/>
                    <a:pt x="104" y="31"/>
                  </a:cubicBezTo>
                  <a:cubicBezTo>
                    <a:pt x="104" y="68"/>
                    <a:pt x="104" y="68"/>
                    <a:pt x="104" y="68"/>
                  </a:cubicBezTo>
                  <a:cubicBezTo>
                    <a:pt x="84" y="68"/>
                    <a:pt x="61" y="68"/>
                    <a:pt x="20" y="68"/>
                  </a:cubicBezTo>
                  <a:close/>
                  <a:moveTo>
                    <a:pt x="102" y="27"/>
                  </a:moveTo>
                  <a:cubicBezTo>
                    <a:pt x="92" y="27"/>
                    <a:pt x="92" y="27"/>
                    <a:pt x="92" y="27"/>
                  </a:cubicBezTo>
                  <a:cubicBezTo>
                    <a:pt x="93" y="19"/>
                    <a:pt x="93" y="19"/>
                    <a:pt x="93" y="19"/>
                  </a:cubicBezTo>
                  <a:cubicBezTo>
                    <a:pt x="102" y="27"/>
                    <a:pt x="102" y="27"/>
                    <a:pt x="102" y="27"/>
                  </a:cubicBezTo>
                  <a:close/>
                  <a:moveTo>
                    <a:pt x="34" y="45"/>
                  </a:moveTo>
                  <a:cubicBezTo>
                    <a:pt x="79" y="45"/>
                    <a:pt x="79" y="45"/>
                    <a:pt x="79" y="45"/>
                  </a:cubicBezTo>
                  <a:cubicBezTo>
                    <a:pt x="79" y="48"/>
                    <a:pt x="79" y="48"/>
                    <a:pt x="79" y="48"/>
                  </a:cubicBezTo>
                  <a:cubicBezTo>
                    <a:pt x="34" y="48"/>
                    <a:pt x="34" y="48"/>
                    <a:pt x="34" y="48"/>
                  </a:cubicBezTo>
                  <a:cubicBezTo>
                    <a:pt x="34" y="45"/>
                    <a:pt x="34" y="45"/>
                    <a:pt x="34" y="45"/>
                  </a:cubicBezTo>
                  <a:close/>
                  <a:moveTo>
                    <a:pt x="34" y="34"/>
                  </a:moveTo>
                  <a:cubicBezTo>
                    <a:pt x="75" y="34"/>
                    <a:pt x="75" y="34"/>
                    <a:pt x="75" y="34"/>
                  </a:cubicBezTo>
                  <a:cubicBezTo>
                    <a:pt x="75" y="37"/>
                    <a:pt x="75" y="37"/>
                    <a:pt x="75" y="37"/>
                  </a:cubicBezTo>
                  <a:cubicBezTo>
                    <a:pt x="34" y="37"/>
                    <a:pt x="34" y="37"/>
                    <a:pt x="34" y="37"/>
                  </a:cubicBezTo>
                  <a:cubicBezTo>
                    <a:pt x="34" y="34"/>
                    <a:pt x="34" y="34"/>
                    <a:pt x="34" y="34"/>
                  </a:cubicBezTo>
                  <a:close/>
                  <a:moveTo>
                    <a:pt x="34" y="23"/>
                  </a:moveTo>
                  <a:cubicBezTo>
                    <a:pt x="75" y="23"/>
                    <a:pt x="75" y="23"/>
                    <a:pt x="75" y="23"/>
                  </a:cubicBezTo>
                  <a:cubicBezTo>
                    <a:pt x="75" y="26"/>
                    <a:pt x="75" y="26"/>
                    <a:pt x="75" y="26"/>
                  </a:cubicBezTo>
                  <a:cubicBezTo>
                    <a:pt x="34" y="26"/>
                    <a:pt x="34" y="26"/>
                    <a:pt x="34" y="26"/>
                  </a:cubicBezTo>
                  <a:cubicBezTo>
                    <a:pt x="34" y="23"/>
                    <a:pt x="34" y="23"/>
                    <a:pt x="34" y="23"/>
                  </a:cubicBezTo>
                  <a:close/>
                  <a:moveTo>
                    <a:pt x="4" y="70"/>
                  </a:moveTo>
                  <a:cubicBezTo>
                    <a:pt x="10" y="72"/>
                    <a:pt x="10" y="72"/>
                    <a:pt x="10" y="72"/>
                  </a:cubicBezTo>
                  <a:cubicBezTo>
                    <a:pt x="10" y="79"/>
                    <a:pt x="10" y="79"/>
                    <a:pt x="10" y="79"/>
                  </a:cubicBezTo>
                  <a:cubicBezTo>
                    <a:pt x="5" y="84"/>
                    <a:pt x="5" y="84"/>
                    <a:pt x="5" y="84"/>
                  </a:cubicBezTo>
                  <a:cubicBezTo>
                    <a:pt x="4" y="84"/>
                    <a:pt x="3" y="83"/>
                    <a:pt x="2" y="83"/>
                  </a:cubicBezTo>
                  <a:cubicBezTo>
                    <a:pt x="0" y="76"/>
                    <a:pt x="0" y="76"/>
                    <a:pt x="0" y="76"/>
                  </a:cubicBezTo>
                  <a:cubicBezTo>
                    <a:pt x="4" y="70"/>
                    <a:pt x="4" y="70"/>
                    <a:pt x="4" y="70"/>
                  </a:cubicBezTo>
                  <a:close/>
                  <a:moveTo>
                    <a:pt x="4" y="51"/>
                  </a:moveTo>
                  <a:cubicBezTo>
                    <a:pt x="4" y="57"/>
                    <a:pt x="3" y="63"/>
                    <a:pt x="2" y="68"/>
                  </a:cubicBezTo>
                  <a:cubicBezTo>
                    <a:pt x="6" y="69"/>
                    <a:pt x="9" y="70"/>
                    <a:pt x="13" y="71"/>
                  </a:cubicBezTo>
                  <a:cubicBezTo>
                    <a:pt x="14" y="65"/>
                    <a:pt x="16" y="60"/>
                    <a:pt x="18" y="54"/>
                  </a:cubicBezTo>
                  <a:cubicBezTo>
                    <a:pt x="14" y="53"/>
                    <a:pt x="9" y="52"/>
                    <a:pt x="4" y="51"/>
                  </a:cubicBez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dirty="0">
                <a:solidFill>
                  <a:prstClr val="black"/>
                </a:solidFill>
                <a:latin typeface="等线" panose="02010600030101010101" pitchFamily="2" charset="-122"/>
                <a:ea typeface="等线" panose="02010600030101010101" pitchFamily="2" charset="-122"/>
              </a:endParaRPr>
            </a:p>
          </p:txBody>
        </p:sp>
      </p:grpSp>
      <p:grpSp>
        <p:nvGrpSpPr>
          <p:cNvPr id="25" name="组合 24"/>
          <p:cNvGrpSpPr/>
          <p:nvPr/>
        </p:nvGrpSpPr>
        <p:grpSpPr bwMode="auto">
          <a:xfrm>
            <a:off x="6916738" y="4854575"/>
            <a:ext cx="4843463" cy="712788"/>
            <a:chOff x="6535248" y="5221376"/>
            <a:chExt cx="4842391" cy="712882"/>
          </a:xfrm>
        </p:grpSpPr>
        <p:grpSp>
          <p:nvGrpSpPr>
            <p:cNvPr id="4115" name="组合 117"/>
            <p:cNvGrpSpPr/>
            <p:nvPr/>
          </p:nvGrpSpPr>
          <p:grpSpPr bwMode="auto">
            <a:xfrm>
              <a:off x="6535248" y="5221376"/>
              <a:ext cx="4842391" cy="712882"/>
              <a:chOff x="6298049" y="1397569"/>
              <a:chExt cx="4842391" cy="712882"/>
            </a:xfrm>
          </p:grpSpPr>
          <p:sp>
            <p:nvSpPr>
              <p:cNvPr id="4117" name="文本框 119"/>
              <p:cNvSpPr txBox="1">
                <a:spLocks noChangeArrowheads="1"/>
              </p:cNvSpPr>
              <p:nvPr/>
            </p:nvSpPr>
            <p:spPr bwMode="auto">
              <a:xfrm>
                <a:off x="8000564" y="1492365"/>
                <a:ext cx="2840404" cy="523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itchFamily="2" charset="-122"/>
                  </a:defRPr>
                </a:lvl1pPr>
                <a:lvl2pPr marL="742950" indent="-285750">
                  <a:defRPr sz="2400">
                    <a:solidFill>
                      <a:schemeClr val="tx1"/>
                    </a:solidFill>
                    <a:latin typeface="Calibri" panose="020F0502020204030204" pitchFamily="34" charset="0"/>
                    <a:ea typeface="宋体" pitchFamily="2" charset="-122"/>
                  </a:defRPr>
                </a:lvl2pPr>
                <a:lvl3pPr>
                  <a:defRPr sz="2000">
                    <a:solidFill>
                      <a:schemeClr val="tx1"/>
                    </a:solidFill>
                    <a:latin typeface="Calibri" panose="020F0502020204030204" pitchFamily="34" charset="0"/>
                    <a:ea typeface="宋体" pitchFamily="2" charset="-122"/>
                  </a:defRPr>
                </a:lvl3pPr>
                <a:lvl4pPr>
                  <a:defRPr>
                    <a:solidFill>
                      <a:schemeClr val="tx1"/>
                    </a:solidFill>
                    <a:latin typeface="Calibri" panose="020F0502020204030204" pitchFamily="34" charset="0"/>
                    <a:ea typeface="宋体" pitchFamily="2" charset="-122"/>
                  </a:defRPr>
                </a:lvl4pPr>
                <a:lvl5pPr>
                  <a:defRPr>
                    <a:solidFill>
                      <a:schemeClr val="tx1"/>
                    </a:solidFill>
                    <a:latin typeface="Calibri" panose="020F0502020204030204" pitchFamily="34" charset="0"/>
                    <a:ea typeface="宋体" pitchFamily="2" charset="-122"/>
                  </a:defRPr>
                </a:lvl5pPr>
                <a:lvl6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6pPr>
                <a:lvl7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7pPr>
                <a:lvl8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8pPr>
                <a:lvl9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9pPr>
              </a:lstStyle>
              <a:p>
                <a:pPr algn="ctr" eaLnBrk="1" hangingPunct="1"/>
                <a:r>
                  <a:rPr lang="zh-CN" altLang="en-US" dirty="0">
                    <a:solidFill>
                      <a:srgbClr val="044875"/>
                    </a:solidFill>
                    <a:latin typeface="微软雅黑" panose="020B0503020204020204" pitchFamily="34" charset="-122"/>
                    <a:ea typeface="微软雅黑" panose="020B0503020204020204" pitchFamily="34" charset="-122"/>
                  </a:rPr>
                  <a:t>项目总结</a:t>
                </a:r>
                <a:endParaRPr lang="zh-CN" altLang="en-US" dirty="0">
                  <a:solidFill>
                    <a:srgbClr val="044875"/>
                  </a:solidFill>
                  <a:latin typeface="微软雅黑" panose="020B0503020204020204" pitchFamily="34" charset="-122"/>
                  <a:ea typeface="微软雅黑" panose="020B0503020204020204" pitchFamily="34" charset="-122"/>
                </a:endParaRPr>
              </a:p>
            </p:txBody>
          </p:sp>
          <p:sp>
            <p:nvSpPr>
              <p:cNvPr id="121" name="矩形 120"/>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cxnSp>
            <p:nvCxnSpPr>
              <p:cNvPr id="122" name="直接连接符 121"/>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4120" name="组合 122"/>
              <p:cNvGrpSpPr/>
              <p:nvPr/>
            </p:nvGrpSpPr>
            <p:grpSpPr bwMode="auto">
              <a:xfrm>
                <a:off x="6298049" y="1397569"/>
                <a:ext cx="919239" cy="712882"/>
                <a:chOff x="6191369" y="1397569"/>
                <a:chExt cx="919239" cy="712882"/>
              </a:xfrm>
            </p:grpSpPr>
            <p:sp>
              <p:nvSpPr>
                <p:cNvPr id="124" name="矩形 123"/>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4122" name="文本框 124"/>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itchFamily="2" charset="-122"/>
                    </a:defRPr>
                  </a:lvl1pPr>
                  <a:lvl2pPr marL="742950" indent="-285750">
                    <a:defRPr sz="2400">
                      <a:solidFill>
                        <a:schemeClr val="tx1"/>
                      </a:solidFill>
                      <a:latin typeface="Calibri" panose="020F0502020204030204" pitchFamily="34" charset="0"/>
                      <a:ea typeface="宋体" pitchFamily="2" charset="-122"/>
                    </a:defRPr>
                  </a:lvl2pPr>
                  <a:lvl3pPr>
                    <a:defRPr sz="2000">
                      <a:solidFill>
                        <a:schemeClr val="tx1"/>
                      </a:solidFill>
                      <a:latin typeface="Calibri" panose="020F0502020204030204" pitchFamily="34" charset="0"/>
                      <a:ea typeface="宋体" pitchFamily="2" charset="-122"/>
                    </a:defRPr>
                  </a:lvl3pPr>
                  <a:lvl4pPr>
                    <a:defRPr>
                      <a:solidFill>
                        <a:schemeClr val="tx1"/>
                      </a:solidFill>
                      <a:latin typeface="Calibri" panose="020F0502020204030204" pitchFamily="34" charset="0"/>
                      <a:ea typeface="宋体" pitchFamily="2" charset="-122"/>
                    </a:defRPr>
                  </a:lvl4pPr>
                  <a:lvl5pPr>
                    <a:defRPr>
                      <a:solidFill>
                        <a:schemeClr val="tx1"/>
                      </a:solidFill>
                      <a:latin typeface="Calibri" panose="020F0502020204030204" pitchFamily="34" charset="0"/>
                      <a:ea typeface="宋体" pitchFamily="2" charset="-122"/>
                    </a:defRPr>
                  </a:lvl5pPr>
                  <a:lvl6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6pPr>
                  <a:lvl7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7pPr>
                  <a:lvl8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8pPr>
                  <a:lvl9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9pPr>
                </a:lstStyle>
                <a:p>
                  <a:pPr algn="ctr" eaLnBrk="1" hangingPunct="1"/>
                  <a:r>
                    <a:rPr lang="en-US" altLang="zh-CN" sz="3600" dirty="0">
                      <a:solidFill>
                        <a:srgbClr val="044875"/>
                      </a:solidFill>
                      <a:latin typeface="Impact" panose="020B0806030902050204" pitchFamily="34" charset="0"/>
                      <a:ea typeface="等线" panose="02010600030101010101" pitchFamily="2" charset="-122"/>
                    </a:rPr>
                    <a:t>06</a:t>
                  </a:r>
                  <a:endParaRPr lang="zh-CN" altLang="en-US" sz="3600" dirty="0">
                    <a:solidFill>
                      <a:srgbClr val="044875"/>
                    </a:solidFill>
                    <a:latin typeface="Impact" panose="020B0806030902050204" pitchFamily="34" charset="0"/>
                    <a:ea typeface="等线" panose="02010600030101010101" pitchFamily="2" charset="-122"/>
                  </a:endParaRPr>
                </a:p>
              </p:txBody>
            </p:sp>
          </p:grpSp>
        </p:grpSp>
        <p:sp>
          <p:nvSpPr>
            <p:cNvPr id="144" name="Freeform 48"/>
            <p:cNvSpPr>
              <a:spLocks noEditPoints="1"/>
            </p:cNvSpPr>
            <p:nvPr/>
          </p:nvSpPr>
          <p:spPr bwMode="auto">
            <a:xfrm>
              <a:off x="7670059" y="5303937"/>
              <a:ext cx="363458" cy="576339"/>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dirty="0">
                <a:solidFill>
                  <a:prstClr val="black"/>
                </a:solidFill>
                <a:latin typeface="等线" panose="02010600030101010101" pitchFamily="2" charset="-122"/>
                <a:ea typeface="等线" panose="02010600030101010101" pitchFamily="2" charset="-122"/>
              </a:endParaRPr>
            </a:p>
          </p:txBody>
        </p:sp>
      </p:grpSp>
      <p:cxnSp>
        <p:nvCxnSpPr>
          <p:cNvPr id="108" name="直接连接符 107"/>
          <p:cNvCxnSpPr/>
          <p:nvPr/>
        </p:nvCxnSpPr>
        <p:spPr>
          <a:xfrm flipH="1">
            <a:off x="5534025" y="2955925"/>
            <a:ext cx="1055688" cy="0"/>
          </a:xfrm>
          <a:prstGeom prst="line">
            <a:avLst/>
          </a:prstGeom>
          <a:ln w="19050">
            <a:solidFill>
              <a:schemeClr val="bg2">
                <a:lumMod val="2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H="1">
            <a:off x="5534025" y="4071938"/>
            <a:ext cx="1055688" cy="0"/>
          </a:xfrm>
          <a:prstGeom prst="line">
            <a:avLst/>
          </a:prstGeom>
          <a:ln w="19050">
            <a:solidFill>
              <a:schemeClr val="bg2">
                <a:lumMod val="2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flipH="1">
            <a:off x="5534025" y="5189538"/>
            <a:ext cx="1055688" cy="0"/>
          </a:xfrm>
          <a:prstGeom prst="line">
            <a:avLst/>
          </a:prstGeom>
          <a:ln w="19050">
            <a:solidFill>
              <a:schemeClr val="bg2">
                <a:lumMod val="2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743200" y="582614"/>
            <a:ext cx="6688139" cy="923330"/>
          </a:xfrm>
          <a:prstGeom prst="rect">
            <a:avLst/>
          </a:prstGeom>
          <a:noFill/>
        </p:spPr>
        <p:txBody>
          <a:bodyPr>
            <a:spAutoFit/>
          </a:bodyPr>
          <a:lstStyle/>
          <a:p>
            <a:pPr algn="ctr" eaLnBrk="1" fontAlgn="auto" hangingPunct="1">
              <a:spcBef>
                <a:spcPts val="0"/>
              </a:spcBef>
              <a:spcAft>
                <a:spcPts val="0"/>
              </a:spcAft>
              <a:defRPr/>
            </a:pPr>
            <a:r>
              <a:rPr lang="zh-CN" altLang="en-US" sz="5400" dirty="0">
                <a:solidFill>
                  <a:srgbClr val="044875"/>
                </a:solidFill>
                <a:latin typeface="等线" panose="02010600030101010101" pitchFamily="2" charset="-122"/>
                <a:ea typeface="等线" panose="02010600030101010101" pitchFamily="2" charset="-122"/>
              </a:rPr>
              <a:t>目录</a:t>
            </a:r>
            <a:endParaRPr lang="zh-CN" altLang="en-US" sz="5400" dirty="0">
              <a:solidFill>
                <a:srgbClr val="044875"/>
              </a:solidFill>
              <a:latin typeface="等线" panose="02010600030101010101" pitchFamily="2" charset="-122"/>
              <a:ea typeface="等线" panose="02010600030101010101" pitchFamily="2" charset="-122"/>
            </a:endParaRPr>
          </a:p>
        </p:txBody>
      </p:sp>
      <p:grpSp>
        <p:nvGrpSpPr>
          <p:cNvPr id="163" name="组合 162"/>
          <p:cNvGrpSpPr/>
          <p:nvPr/>
        </p:nvGrpSpPr>
        <p:grpSpPr bwMode="auto">
          <a:xfrm>
            <a:off x="3455988" y="1511300"/>
            <a:ext cx="5262563" cy="376238"/>
            <a:chOff x="3455443" y="1512024"/>
            <a:chExt cx="5263600" cy="375186"/>
          </a:xfrm>
        </p:grpSpPr>
        <p:sp>
          <p:nvSpPr>
            <p:cNvPr id="155" name="文本框 154"/>
            <p:cNvSpPr txBox="1"/>
            <p:nvPr/>
          </p:nvSpPr>
          <p:spPr>
            <a:xfrm>
              <a:off x="3455443" y="1518356"/>
              <a:ext cx="5263600" cy="368854"/>
            </a:xfrm>
            <a:prstGeom prst="rect">
              <a:avLst/>
            </a:prstGeom>
            <a:noFill/>
          </p:spPr>
          <p:txBody>
            <a:bodyPr>
              <a:spAutoFit/>
            </a:bodyPr>
            <a:lstStyle/>
            <a:p>
              <a:pPr algn="ctr" eaLnBrk="1" fontAlgn="auto" hangingPunct="1">
                <a:spcBef>
                  <a:spcPts val="0"/>
                </a:spcBef>
                <a:spcAft>
                  <a:spcPts val="0"/>
                </a:spcAft>
                <a:defRPr/>
              </a:pPr>
              <a:endParaRPr lang="zh-CN" altLang="en-US" dirty="0">
                <a:solidFill>
                  <a:srgbClr val="044875"/>
                </a:solidFill>
                <a:latin typeface="等线" panose="02010600030101010101" pitchFamily="2" charset="-122"/>
                <a:ea typeface="等线" panose="02010600030101010101" pitchFamily="2" charset="-122"/>
              </a:endParaRPr>
            </a:p>
          </p:txBody>
        </p:sp>
        <p:cxnSp>
          <p:nvCxnSpPr>
            <p:cNvPr id="157" name="直接连接符 156"/>
            <p:cNvCxnSpPr/>
            <p:nvPr/>
          </p:nvCxnSpPr>
          <p:spPr>
            <a:xfrm flipV="1">
              <a:off x="3699966" y="1512024"/>
              <a:ext cx="4774554"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right)">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iterate type="lt">
                                    <p:tmPct val="10000"/>
                                  </p:iterate>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fltVal val="0"/>
                                          </p:val>
                                        </p:tav>
                                        <p:tav tm="100000">
                                          <p:val>
                                            <p:strVal val="#ppt_w"/>
                                          </p:val>
                                        </p:tav>
                                      </p:tavLst>
                                    </p:anim>
                                    <p:anim calcmode="lin" valueType="num">
                                      <p:cBhvr>
                                        <p:cTn id="19" dur="500" fill="hold"/>
                                        <p:tgtEl>
                                          <p:spTgt spid="7"/>
                                        </p:tgtEl>
                                        <p:attrNameLst>
                                          <p:attrName>ppt_h</p:attrName>
                                        </p:attrNameLst>
                                      </p:cBhvr>
                                      <p:tavLst>
                                        <p:tav tm="0">
                                          <p:val>
                                            <p:fltVal val="0"/>
                                          </p:val>
                                        </p:tav>
                                        <p:tav tm="100000">
                                          <p:val>
                                            <p:strVal val="#ppt_h"/>
                                          </p:val>
                                        </p:tav>
                                      </p:tavLst>
                                    </p:anim>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63"/>
                                        </p:tgtEl>
                                        <p:attrNameLst>
                                          <p:attrName>style.visibility</p:attrName>
                                        </p:attrNameLst>
                                      </p:cBhvr>
                                      <p:to>
                                        <p:strVal val="visible"/>
                                      </p:to>
                                    </p:set>
                                    <p:animEffect transition="in" filter="wipe(down)">
                                      <p:cBhvr>
                                        <p:cTn id="25" dur="500"/>
                                        <p:tgtEl>
                                          <p:spTgt spid="163"/>
                                        </p:tgtEl>
                                      </p:cBhvr>
                                    </p:animEffect>
                                  </p:childTnLst>
                                </p:cTn>
                              </p:par>
                            </p:childTnLst>
                          </p:cTn>
                        </p:par>
                        <p:par>
                          <p:cTn id="26" fill="hold">
                            <p:stCondLst>
                              <p:cond delay="500"/>
                            </p:stCondLst>
                            <p:childTnLst>
                              <p:par>
                                <p:cTn id="27" presetID="22" presetClass="entr" presetSubtype="4" fill="hold" nodeType="afterEffect">
                                  <p:stCondLst>
                                    <p:cond delay="0"/>
                                  </p:stCondLst>
                                  <p:childTnLst>
                                    <p:set>
                                      <p:cBhvr>
                                        <p:cTn id="28" dur="1" fill="hold">
                                          <p:stCondLst>
                                            <p:cond delay="0"/>
                                          </p:stCondLst>
                                        </p:cTn>
                                        <p:tgtEl>
                                          <p:spTgt spid="70"/>
                                        </p:tgtEl>
                                        <p:attrNameLst>
                                          <p:attrName>style.visibility</p:attrName>
                                        </p:attrNameLst>
                                      </p:cBhvr>
                                      <p:to>
                                        <p:strVal val="visible"/>
                                      </p:to>
                                    </p:set>
                                    <p:animEffect transition="in" filter="wipe(down)">
                                      <p:cBhvr>
                                        <p:cTn id="29" dur="500"/>
                                        <p:tgtEl>
                                          <p:spTgt spid="70"/>
                                        </p:tgtEl>
                                      </p:cBhvr>
                                    </p:animEffect>
                                  </p:childTnLst>
                                </p:cTn>
                              </p:par>
                            </p:childTnLst>
                          </p:cTn>
                        </p:par>
                        <p:par>
                          <p:cTn id="30" fill="hold">
                            <p:stCondLst>
                              <p:cond delay="1000"/>
                            </p:stCondLst>
                            <p:childTnLst>
                              <p:par>
                                <p:cTn id="31" presetID="22" presetClass="entr" presetSubtype="8" fill="hold" nodeType="afterEffect">
                                  <p:stCondLst>
                                    <p:cond delay="0"/>
                                  </p:stCondLst>
                                  <p:childTnLst>
                                    <p:set>
                                      <p:cBhvr>
                                        <p:cTn id="32" dur="1" fill="hold">
                                          <p:stCondLst>
                                            <p:cond delay="0"/>
                                          </p:stCondLst>
                                        </p:cTn>
                                        <p:tgtEl>
                                          <p:spTgt spid="108"/>
                                        </p:tgtEl>
                                        <p:attrNameLst>
                                          <p:attrName>style.visibility</p:attrName>
                                        </p:attrNameLst>
                                      </p:cBhvr>
                                      <p:to>
                                        <p:strVal val="visible"/>
                                      </p:to>
                                    </p:set>
                                    <p:animEffect transition="in" filter="wipe(left)">
                                      <p:cBhvr>
                                        <p:cTn id="33" dur="500"/>
                                        <p:tgtEl>
                                          <p:spTgt spid="108"/>
                                        </p:tgtEl>
                                      </p:cBhvr>
                                    </p:animEffect>
                                  </p:childTnLst>
                                </p:cTn>
                              </p:par>
                            </p:childTnLst>
                          </p:cTn>
                        </p:par>
                        <p:par>
                          <p:cTn id="34" fill="hold">
                            <p:stCondLst>
                              <p:cond delay="1500"/>
                            </p:stCondLst>
                            <p:childTnLst>
                              <p:par>
                                <p:cTn id="35" presetID="22" presetClass="entr" presetSubtype="4" fill="hold" nodeType="after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down)">
                                      <p:cBhvr>
                                        <p:cTn id="37" dur="500"/>
                                        <p:tgtEl>
                                          <p:spTgt spid="16"/>
                                        </p:tgtEl>
                                      </p:cBhvr>
                                    </p:animEffect>
                                  </p:childTnLst>
                                </p:cTn>
                              </p:par>
                            </p:childTnLst>
                          </p:cTn>
                        </p:par>
                        <p:par>
                          <p:cTn id="38" fill="hold">
                            <p:stCondLst>
                              <p:cond delay="2000"/>
                            </p:stCondLst>
                            <p:childTnLst>
                              <p:par>
                                <p:cTn id="39" presetID="22" presetClass="entr" presetSubtype="4" fill="hold" nodeType="after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ipe(down)">
                                      <p:cBhvr>
                                        <p:cTn id="41" dur="500"/>
                                        <p:tgtEl>
                                          <p:spTgt spid="17"/>
                                        </p:tgtEl>
                                      </p:cBhvr>
                                    </p:animEffect>
                                  </p:childTnLst>
                                </p:cTn>
                              </p:par>
                            </p:childTnLst>
                          </p:cTn>
                        </p:par>
                        <p:par>
                          <p:cTn id="42" fill="hold">
                            <p:stCondLst>
                              <p:cond delay="2500"/>
                            </p:stCondLst>
                            <p:childTnLst>
                              <p:par>
                                <p:cTn id="43" presetID="22" presetClass="entr" presetSubtype="8" fill="hold" nodeType="afterEffect">
                                  <p:stCondLst>
                                    <p:cond delay="0"/>
                                  </p:stCondLst>
                                  <p:childTnLst>
                                    <p:set>
                                      <p:cBhvr>
                                        <p:cTn id="44" dur="1" fill="hold">
                                          <p:stCondLst>
                                            <p:cond delay="0"/>
                                          </p:stCondLst>
                                        </p:cTn>
                                        <p:tgtEl>
                                          <p:spTgt spid="133"/>
                                        </p:tgtEl>
                                        <p:attrNameLst>
                                          <p:attrName>style.visibility</p:attrName>
                                        </p:attrNameLst>
                                      </p:cBhvr>
                                      <p:to>
                                        <p:strVal val="visible"/>
                                      </p:to>
                                    </p:set>
                                    <p:animEffect transition="in" filter="wipe(left)">
                                      <p:cBhvr>
                                        <p:cTn id="45" dur="500"/>
                                        <p:tgtEl>
                                          <p:spTgt spid="133"/>
                                        </p:tgtEl>
                                      </p:cBhvr>
                                    </p:animEffect>
                                  </p:childTnLst>
                                </p:cTn>
                              </p:par>
                            </p:childTnLst>
                          </p:cTn>
                        </p:par>
                        <p:par>
                          <p:cTn id="46" fill="hold">
                            <p:stCondLst>
                              <p:cond delay="3000"/>
                            </p:stCondLst>
                            <p:childTnLst>
                              <p:par>
                                <p:cTn id="47" presetID="22" presetClass="entr" presetSubtype="4" fill="hold" nodeType="after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down)">
                                      <p:cBhvr>
                                        <p:cTn id="49" dur="500"/>
                                        <p:tgtEl>
                                          <p:spTgt spid="22"/>
                                        </p:tgtEl>
                                      </p:cBhvr>
                                    </p:animEffect>
                                  </p:childTnLst>
                                </p:cTn>
                              </p:par>
                            </p:childTnLst>
                          </p:cTn>
                        </p:par>
                        <p:par>
                          <p:cTn id="50" fill="hold">
                            <p:stCondLst>
                              <p:cond delay="3500"/>
                            </p:stCondLst>
                            <p:childTnLst>
                              <p:par>
                                <p:cTn id="51" presetID="22" presetClass="entr" presetSubtype="4" fill="hold" nodeType="after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wipe(down)">
                                      <p:cBhvr>
                                        <p:cTn id="53" dur="500"/>
                                        <p:tgtEl>
                                          <p:spTgt spid="24"/>
                                        </p:tgtEl>
                                      </p:cBhvr>
                                    </p:animEffect>
                                  </p:childTnLst>
                                </p:cTn>
                              </p:par>
                            </p:childTnLst>
                          </p:cTn>
                        </p:par>
                        <p:par>
                          <p:cTn id="54" fill="hold">
                            <p:stCondLst>
                              <p:cond delay="4000"/>
                            </p:stCondLst>
                            <p:childTnLst>
                              <p:par>
                                <p:cTn id="55" presetID="22" presetClass="entr" presetSubtype="8" fill="hold" nodeType="afterEffect">
                                  <p:stCondLst>
                                    <p:cond delay="0"/>
                                  </p:stCondLst>
                                  <p:childTnLst>
                                    <p:set>
                                      <p:cBhvr>
                                        <p:cTn id="56" dur="1" fill="hold">
                                          <p:stCondLst>
                                            <p:cond delay="0"/>
                                          </p:stCondLst>
                                        </p:cTn>
                                        <p:tgtEl>
                                          <p:spTgt spid="147"/>
                                        </p:tgtEl>
                                        <p:attrNameLst>
                                          <p:attrName>style.visibility</p:attrName>
                                        </p:attrNameLst>
                                      </p:cBhvr>
                                      <p:to>
                                        <p:strVal val="visible"/>
                                      </p:to>
                                    </p:set>
                                    <p:animEffect transition="in" filter="wipe(left)">
                                      <p:cBhvr>
                                        <p:cTn id="57" dur="500"/>
                                        <p:tgtEl>
                                          <p:spTgt spid="147"/>
                                        </p:tgtEl>
                                      </p:cBhvr>
                                    </p:animEffect>
                                  </p:childTnLst>
                                </p:cTn>
                              </p:par>
                            </p:childTnLst>
                          </p:cTn>
                        </p:par>
                        <p:par>
                          <p:cTn id="58" fill="hold">
                            <p:stCondLst>
                              <p:cond delay="4500"/>
                            </p:stCondLst>
                            <p:childTnLst>
                              <p:par>
                                <p:cTn id="59" presetID="22" presetClass="entr" presetSubtype="4" fill="hold" nodeType="after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wipe(down)">
                                      <p:cBhvr>
                                        <p:cTn id="6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2"/>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11" name="矩形 10"/>
          <p:cNvSpPr/>
          <p:nvPr/>
        </p:nvSpPr>
        <p:spPr>
          <a:xfrm>
            <a:off x="3513138" y="254002"/>
            <a:ext cx="8678863"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grpSp>
        <p:nvGrpSpPr>
          <p:cNvPr id="12" name="组合 11"/>
          <p:cNvGrpSpPr/>
          <p:nvPr/>
        </p:nvGrpSpPr>
        <p:grpSpPr bwMode="auto">
          <a:xfrm>
            <a:off x="550863" y="82550"/>
            <a:ext cx="3395663" cy="584775"/>
            <a:chOff x="551544" y="82976"/>
            <a:chExt cx="3395256" cy="583764"/>
          </a:xfrm>
        </p:grpSpPr>
        <p:sp>
          <p:nvSpPr>
            <p:cNvPr id="9293" name="文本框 12"/>
            <p:cNvSpPr txBox="1">
              <a:spLocks noChangeArrowheads="1"/>
            </p:cNvSpPr>
            <p:nvPr/>
          </p:nvSpPr>
          <p:spPr bwMode="auto">
            <a:xfrm>
              <a:off x="654960" y="111278"/>
              <a:ext cx="3291840"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itchFamily="2" charset="-122"/>
                </a:defRPr>
              </a:lvl1pPr>
              <a:lvl2pPr marL="742950" indent="-285750">
                <a:defRPr sz="2400">
                  <a:solidFill>
                    <a:schemeClr val="tx1"/>
                  </a:solidFill>
                  <a:latin typeface="Calibri" panose="020F0502020204030204" pitchFamily="34" charset="0"/>
                  <a:ea typeface="宋体" pitchFamily="2" charset="-122"/>
                </a:defRPr>
              </a:lvl2pPr>
              <a:lvl3pPr>
                <a:defRPr sz="2000">
                  <a:solidFill>
                    <a:schemeClr val="tx1"/>
                  </a:solidFill>
                  <a:latin typeface="Calibri" panose="020F0502020204030204" pitchFamily="34" charset="0"/>
                  <a:ea typeface="宋体" pitchFamily="2" charset="-122"/>
                </a:defRPr>
              </a:lvl3pPr>
              <a:lvl4pPr>
                <a:defRPr>
                  <a:solidFill>
                    <a:schemeClr val="tx1"/>
                  </a:solidFill>
                  <a:latin typeface="Calibri" panose="020F0502020204030204" pitchFamily="34" charset="0"/>
                  <a:ea typeface="宋体" pitchFamily="2" charset="-122"/>
                </a:defRPr>
              </a:lvl4pPr>
              <a:lvl5pPr>
                <a:defRPr>
                  <a:solidFill>
                    <a:schemeClr val="tx1"/>
                  </a:solidFill>
                  <a:latin typeface="Calibri" panose="020F0502020204030204" pitchFamily="34" charset="0"/>
                  <a:ea typeface="宋体" pitchFamily="2" charset="-122"/>
                </a:defRPr>
              </a:lvl5pPr>
              <a:lvl6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6pPr>
              <a:lvl7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7pPr>
              <a:lvl8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8pPr>
              <a:lvl9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9pPr>
            </a:lstStyle>
            <a:p>
              <a:pPr algn="ctr" eaLnBrk="1" hangingPunct="1"/>
              <a:r>
                <a:rPr lang="zh-CN" altLang="en-US" dirty="0">
                  <a:solidFill>
                    <a:srgbClr val="044875"/>
                  </a:solidFill>
                  <a:latin typeface="微软雅黑" panose="020B0503020204020204" pitchFamily="34" charset="-122"/>
                  <a:ea typeface="微软雅黑" panose="020B0503020204020204" pitchFamily="34" charset="-122"/>
                </a:rPr>
                <a:t>原理分析</a:t>
              </a:r>
              <a:endParaRPr lang="zh-CN" altLang="en-US" dirty="0">
                <a:solidFill>
                  <a:srgbClr val="044875"/>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551544" y="82976"/>
              <a:ext cx="723813" cy="583764"/>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等线" panose="02010600030101010101" pitchFamily="2" charset="-122"/>
                </a:rPr>
                <a:t>03</a:t>
              </a:r>
              <a:endParaRPr lang="zh-CN" altLang="en-US" sz="3200" dirty="0">
                <a:solidFill>
                  <a:schemeClr val="bg2">
                    <a:lumMod val="25000"/>
                  </a:schemeClr>
                </a:solidFill>
                <a:latin typeface="Impact" panose="020B0806030902050204" pitchFamily="34" charset="0"/>
                <a:ea typeface="等线" panose="02010600030101010101" pitchFamily="2" charset="-122"/>
              </a:endParaRPr>
            </a:p>
          </p:txBody>
        </p:sp>
      </p:grpSp>
      <p:sp>
        <p:nvSpPr>
          <p:cNvPr id="15" name="矩形 14"/>
          <p:cNvSpPr/>
          <p:nvPr/>
        </p:nvSpPr>
        <p:spPr>
          <a:xfrm>
            <a:off x="11566525" y="6621465"/>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16" name="矩形 15"/>
          <p:cNvSpPr/>
          <p:nvPr/>
        </p:nvSpPr>
        <p:spPr>
          <a:xfrm>
            <a:off x="-1" y="6621465"/>
            <a:ext cx="11566525" cy="23653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6" name="标题 5"/>
          <p:cNvSpPr>
            <a:spLocks noGrp="1"/>
          </p:cNvSpPr>
          <p:nvPr>
            <p:ph type="title"/>
          </p:nvPr>
        </p:nvSpPr>
        <p:spPr>
          <a:xfrm>
            <a:off x="838200" y="777222"/>
            <a:ext cx="10515600" cy="746701"/>
          </a:xfrm>
        </p:spPr>
        <p:txBody>
          <a:bodyPr/>
          <a:lstStyle/>
          <a:p>
            <a:r>
              <a:rPr lang="en-US" altLang="zh-CN" dirty="0"/>
              <a:t>Seq2Seq</a:t>
            </a:r>
            <a:endParaRPr lang="zh-CN" altLang="en-US" dirty="0"/>
          </a:p>
        </p:txBody>
      </p:sp>
      <p:sp>
        <p:nvSpPr>
          <p:cNvPr id="4" name="文本框 3"/>
          <p:cNvSpPr txBox="1"/>
          <p:nvPr/>
        </p:nvSpPr>
        <p:spPr>
          <a:xfrm>
            <a:off x="431576" y="4754278"/>
            <a:ext cx="11333387" cy="1938992"/>
          </a:xfrm>
          <a:prstGeom prst="rect">
            <a:avLst/>
          </a:prstGeom>
          <a:noFill/>
        </p:spPr>
        <p:txBody>
          <a:bodyPr wrap="square" rtlCol="0">
            <a:spAutoFit/>
          </a:bodyPr>
          <a:lstStyle/>
          <a:p>
            <a:r>
              <a:rPr lang="en-US" altLang="zh-CN" sz="2400" dirty="0">
                <a:latin typeface="等线" panose="02010600030101010101" pitchFamily="2" charset="-122"/>
                <a:ea typeface="等线" panose="02010600030101010101" pitchFamily="2" charset="-122"/>
              </a:rPr>
              <a:t>Seq2Seq </a:t>
            </a:r>
            <a:r>
              <a:rPr lang="zh-CN" altLang="en-US" sz="2400" dirty="0">
                <a:latin typeface="等线" panose="02010600030101010101" pitchFamily="2" charset="-122"/>
                <a:ea typeface="等线" panose="02010600030101010101" pitchFamily="2" charset="-122"/>
              </a:rPr>
              <a:t>解决问题的主要思路是通过深度神经网络模型（常用的是</a:t>
            </a:r>
            <a:r>
              <a:rPr lang="en-US" altLang="zh-CN" sz="2400" dirty="0">
                <a:latin typeface="等线" panose="02010600030101010101" pitchFamily="2" charset="-122"/>
                <a:ea typeface="等线" panose="02010600030101010101" pitchFamily="2" charset="-122"/>
              </a:rPr>
              <a:t>LSTM</a:t>
            </a:r>
            <a:r>
              <a:rPr lang="zh-CN" altLang="en-US" sz="2400" dirty="0">
                <a:latin typeface="等线" panose="02010600030101010101" pitchFamily="2" charset="-122"/>
                <a:ea typeface="等线" panose="02010600030101010101" pitchFamily="2" charset="-122"/>
              </a:rPr>
              <a:t>，长短记忆网络，一种循环神经网络）。将一个作为输入的序列映射为一个作为输出的序列，这一过程由编码（</a:t>
            </a:r>
            <a:r>
              <a:rPr lang="en-US" altLang="zh-CN" sz="2400" dirty="0">
                <a:latin typeface="等线" panose="02010600030101010101" pitchFamily="2" charset="-122"/>
                <a:ea typeface="等线" panose="02010600030101010101" pitchFamily="2" charset="-122"/>
              </a:rPr>
              <a:t>Encoder</a:t>
            </a:r>
            <a:r>
              <a:rPr lang="zh-CN" altLang="en-US" sz="2400" dirty="0">
                <a:latin typeface="等线" panose="02010600030101010101" pitchFamily="2" charset="-122"/>
                <a:ea typeface="等线" panose="02010600030101010101" pitchFamily="2" charset="-122"/>
              </a:rPr>
              <a:t>）输入与解码（</a:t>
            </a:r>
            <a:r>
              <a:rPr lang="en-US" altLang="zh-CN" sz="2400" dirty="0">
                <a:latin typeface="等线" panose="02010600030101010101" pitchFamily="2" charset="-122"/>
                <a:ea typeface="等线" panose="02010600030101010101" pitchFamily="2" charset="-122"/>
              </a:rPr>
              <a:t>Decoder</a:t>
            </a:r>
            <a:r>
              <a:rPr lang="zh-CN" altLang="en-US" sz="2400" dirty="0">
                <a:latin typeface="等线" panose="02010600030101010101" pitchFamily="2" charset="-122"/>
                <a:ea typeface="等线" panose="02010600030101010101" pitchFamily="2" charset="-122"/>
              </a:rPr>
              <a:t>）输出两个环节组成</a:t>
            </a:r>
            <a:r>
              <a:rPr lang="en-US" altLang="zh-CN" sz="2400" dirty="0">
                <a:latin typeface="等线" panose="02010600030101010101" pitchFamily="2" charset="-122"/>
                <a:ea typeface="等线" panose="02010600030101010101" pitchFamily="2" charset="-122"/>
              </a:rPr>
              <a:t>, </a:t>
            </a:r>
            <a:r>
              <a:rPr lang="zh-CN" altLang="en-US" sz="2400" dirty="0">
                <a:latin typeface="等线" panose="02010600030101010101" pitchFamily="2" charset="-122"/>
                <a:ea typeface="等线" panose="02010600030101010101" pitchFamily="2" charset="-122"/>
              </a:rPr>
              <a:t>前者负责把序列编码成一个固定长度的向量，这个向量作为输入传给后者，输出可变长度的向量。</a:t>
            </a:r>
            <a:endParaRPr lang="en-US" altLang="zh-CN" sz="2400" dirty="0">
              <a:latin typeface="等线" panose="02010600030101010101" pitchFamily="2" charset="-122"/>
              <a:ea typeface="等线" panose="02010600030101010101" pitchFamily="2" charset="-122"/>
            </a:endParaRPr>
          </a:p>
        </p:txBody>
      </p:sp>
      <p:pic>
        <p:nvPicPr>
          <p:cNvPr id="7" name="内容占位符 6"/>
          <p:cNvPicPr>
            <a:picLocks noGrp="1" noChangeAspect="1"/>
          </p:cNvPicPr>
          <p:nvPr>
            <p:ph idx="1"/>
          </p:nvPr>
        </p:nvPicPr>
        <p:blipFill>
          <a:blip r:embed="rId1"/>
          <a:stretch>
            <a:fillRect/>
          </a:stretch>
        </p:blipFill>
        <p:spPr>
          <a:xfrm>
            <a:off x="838200" y="1482974"/>
            <a:ext cx="10515600" cy="3343109"/>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2"/>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11" name="矩形 10"/>
          <p:cNvSpPr/>
          <p:nvPr/>
        </p:nvSpPr>
        <p:spPr>
          <a:xfrm>
            <a:off x="3513138" y="254002"/>
            <a:ext cx="8678863"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grpSp>
        <p:nvGrpSpPr>
          <p:cNvPr id="12" name="组合 11"/>
          <p:cNvGrpSpPr/>
          <p:nvPr/>
        </p:nvGrpSpPr>
        <p:grpSpPr bwMode="auto">
          <a:xfrm>
            <a:off x="550863" y="82550"/>
            <a:ext cx="3395663" cy="584775"/>
            <a:chOff x="551544" y="82976"/>
            <a:chExt cx="3395256" cy="583764"/>
          </a:xfrm>
        </p:grpSpPr>
        <p:sp>
          <p:nvSpPr>
            <p:cNvPr id="9293" name="文本框 12"/>
            <p:cNvSpPr txBox="1">
              <a:spLocks noChangeArrowheads="1"/>
            </p:cNvSpPr>
            <p:nvPr/>
          </p:nvSpPr>
          <p:spPr bwMode="auto">
            <a:xfrm>
              <a:off x="654960" y="111278"/>
              <a:ext cx="3291840"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itchFamily="2" charset="-122"/>
                </a:defRPr>
              </a:lvl1pPr>
              <a:lvl2pPr marL="742950" indent="-285750">
                <a:defRPr sz="2400">
                  <a:solidFill>
                    <a:schemeClr val="tx1"/>
                  </a:solidFill>
                  <a:latin typeface="Calibri" panose="020F0502020204030204" pitchFamily="34" charset="0"/>
                  <a:ea typeface="宋体" pitchFamily="2" charset="-122"/>
                </a:defRPr>
              </a:lvl2pPr>
              <a:lvl3pPr>
                <a:defRPr sz="2000">
                  <a:solidFill>
                    <a:schemeClr val="tx1"/>
                  </a:solidFill>
                  <a:latin typeface="Calibri" panose="020F0502020204030204" pitchFamily="34" charset="0"/>
                  <a:ea typeface="宋体" pitchFamily="2" charset="-122"/>
                </a:defRPr>
              </a:lvl3pPr>
              <a:lvl4pPr>
                <a:defRPr>
                  <a:solidFill>
                    <a:schemeClr val="tx1"/>
                  </a:solidFill>
                  <a:latin typeface="Calibri" panose="020F0502020204030204" pitchFamily="34" charset="0"/>
                  <a:ea typeface="宋体" pitchFamily="2" charset="-122"/>
                </a:defRPr>
              </a:lvl4pPr>
              <a:lvl5pPr>
                <a:defRPr>
                  <a:solidFill>
                    <a:schemeClr val="tx1"/>
                  </a:solidFill>
                  <a:latin typeface="Calibri" panose="020F0502020204030204" pitchFamily="34" charset="0"/>
                  <a:ea typeface="宋体" pitchFamily="2" charset="-122"/>
                </a:defRPr>
              </a:lvl5pPr>
              <a:lvl6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6pPr>
              <a:lvl7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7pPr>
              <a:lvl8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8pPr>
              <a:lvl9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9pPr>
            </a:lstStyle>
            <a:p>
              <a:pPr algn="ctr" eaLnBrk="1" hangingPunct="1"/>
              <a:r>
                <a:rPr lang="zh-CN" altLang="en-US" dirty="0">
                  <a:solidFill>
                    <a:srgbClr val="044875"/>
                  </a:solidFill>
                  <a:latin typeface="微软雅黑" panose="020B0503020204020204" pitchFamily="34" charset="-122"/>
                  <a:ea typeface="微软雅黑" panose="020B0503020204020204" pitchFamily="34" charset="-122"/>
                </a:rPr>
                <a:t>原理分析</a:t>
              </a:r>
              <a:endParaRPr lang="zh-CN" altLang="en-US" dirty="0">
                <a:solidFill>
                  <a:srgbClr val="044875"/>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551544" y="82976"/>
              <a:ext cx="723813" cy="583764"/>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等线" panose="02010600030101010101" pitchFamily="2" charset="-122"/>
                </a:rPr>
                <a:t>03</a:t>
              </a:r>
              <a:endParaRPr lang="zh-CN" altLang="en-US" sz="3200" dirty="0">
                <a:solidFill>
                  <a:schemeClr val="bg2">
                    <a:lumMod val="25000"/>
                  </a:schemeClr>
                </a:solidFill>
                <a:latin typeface="Impact" panose="020B0806030902050204" pitchFamily="34" charset="0"/>
                <a:ea typeface="等线" panose="02010600030101010101" pitchFamily="2" charset="-122"/>
              </a:endParaRPr>
            </a:p>
          </p:txBody>
        </p:sp>
      </p:grpSp>
      <p:sp>
        <p:nvSpPr>
          <p:cNvPr id="15" name="矩形 14"/>
          <p:cNvSpPr/>
          <p:nvPr/>
        </p:nvSpPr>
        <p:spPr>
          <a:xfrm>
            <a:off x="11566525" y="6621465"/>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16" name="矩形 15"/>
          <p:cNvSpPr/>
          <p:nvPr/>
        </p:nvSpPr>
        <p:spPr>
          <a:xfrm>
            <a:off x="-1" y="6621465"/>
            <a:ext cx="11566525" cy="23653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6" name="标题 5"/>
          <p:cNvSpPr>
            <a:spLocks noGrp="1"/>
          </p:cNvSpPr>
          <p:nvPr>
            <p:ph type="title"/>
          </p:nvPr>
        </p:nvSpPr>
        <p:spPr>
          <a:xfrm>
            <a:off x="838200" y="777222"/>
            <a:ext cx="10515600" cy="746701"/>
          </a:xfrm>
        </p:spPr>
        <p:txBody>
          <a:bodyPr/>
          <a:lstStyle/>
          <a:p>
            <a:r>
              <a:rPr lang="en-US" altLang="zh-CN" dirty="0"/>
              <a:t>Attention</a:t>
            </a:r>
            <a:r>
              <a:rPr lang="zh-CN" altLang="zh-CN" dirty="0"/>
              <a:t>机制</a:t>
            </a:r>
            <a:endParaRPr lang="zh-CN" altLang="en-US" dirty="0"/>
          </a:p>
        </p:txBody>
      </p:sp>
      <p:sp>
        <p:nvSpPr>
          <p:cNvPr id="4" name="文本框 3"/>
          <p:cNvSpPr txBox="1"/>
          <p:nvPr/>
        </p:nvSpPr>
        <p:spPr>
          <a:xfrm>
            <a:off x="1127917" y="5749995"/>
            <a:ext cx="9936163" cy="954107"/>
          </a:xfrm>
          <a:prstGeom prst="rect">
            <a:avLst/>
          </a:prstGeom>
          <a:noFill/>
        </p:spPr>
        <p:txBody>
          <a:bodyPr wrap="square" rtlCol="0">
            <a:spAutoFit/>
          </a:bodyPr>
          <a:lstStyle/>
          <a:p>
            <a:r>
              <a:rPr lang="zh-CN" altLang="en-US" sz="2800" dirty="0">
                <a:latin typeface="等线" panose="02010600030101010101" pitchFamily="2" charset="-122"/>
                <a:ea typeface="等线" panose="02010600030101010101" pitchFamily="2" charset="-122"/>
              </a:rPr>
              <a:t>核心思想：注意力模型就是要从序列中学习到每一个元素的重要程度，然后按重要程度将元素合并。</a:t>
            </a:r>
            <a:endParaRPr lang="zh-CN" altLang="en-US" sz="2800" dirty="0">
              <a:latin typeface="等线" panose="02010600030101010101" pitchFamily="2" charset="-122"/>
              <a:ea typeface="等线" panose="02010600030101010101" pitchFamily="2" charset="-122"/>
            </a:endParaRPr>
          </a:p>
        </p:txBody>
      </p:sp>
      <p:pic>
        <p:nvPicPr>
          <p:cNvPr id="7" name="图片 6"/>
          <p:cNvPicPr>
            <a:picLocks noChangeAspect="1"/>
          </p:cNvPicPr>
          <p:nvPr/>
        </p:nvPicPr>
        <p:blipFill>
          <a:blip r:embed="rId1"/>
          <a:stretch>
            <a:fillRect/>
          </a:stretch>
        </p:blipFill>
        <p:spPr>
          <a:xfrm>
            <a:off x="1226542" y="1449940"/>
            <a:ext cx="4422024" cy="2470521"/>
          </a:xfrm>
          <a:prstGeom prst="rect">
            <a:avLst/>
          </a:prstGeom>
        </p:spPr>
      </p:pic>
      <p:pic>
        <p:nvPicPr>
          <p:cNvPr id="13" name="内容占位符 12"/>
          <p:cNvPicPr>
            <a:picLocks noGrp="1" noChangeAspect="1"/>
          </p:cNvPicPr>
          <p:nvPr>
            <p:ph idx="1"/>
          </p:nvPr>
        </p:nvPicPr>
        <p:blipFill>
          <a:blip r:embed="rId2"/>
          <a:stretch>
            <a:fillRect/>
          </a:stretch>
        </p:blipFill>
        <p:spPr>
          <a:xfrm>
            <a:off x="1226542" y="3920461"/>
            <a:ext cx="4422024" cy="1881712"/>
          </a:xfrm>
          <a:prstGeom prst="rect">
            <a:avLst/>
          </a:prstGeom>
        </p:spPr>
      </p:pic>
      <p:pic>
        <p:nvPicPr>
          <p:cNvPr id="18" name="图片 17"/>
          <p:cNvPicPr>
            <a:picLocks noChangeAspect="1"/>
          </p:cNvPicPr>
          <p:nvPr/>
        </p:nvPicPr>
        <p:blipFill>
          <a:blip r:embed="rId3"/>
          <a:stretch>
            <a:fillRect/>
          </a:stretch>
        </p:blipFill>
        <p:spPr>
          <a:xfrm>
            <a:off x="6095999" y="1449940"/>
            <a:ext cx="4890662" cy="431813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2"/>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11" name="矩形 10"/>
          <p:cNvSpPr/>
          <p:nvPr/>
        </p:nvSpPr>
        <p:spPr>
          <a:xfrm>
            <a:off x="3482975" y="254002"/>
            <a:ext cx="870902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grpSp>
        <p:nvGrpSpPr>
          <p:cNvPr id="12" name="组合 11"/>
          <p:cNvGrpSpPr/>
          <p:nvPr/>
        </p:nvGrpSpPr>
        <p:grpSpPr bwMode="auto">
          <a:xfrm>
            <a:off x="550865" y="82550"/>
            <a:ext cx="3381375" cy="584775"/>
            <a:chOff x="551544" y="82976"/>
            <a:chExt cx="3380742" cy="583764"/>
          </a:xfrm>
        </p:grpSpPr>
        <p:sp>
          <p:nvSpPr>
            <p:cNvPr id="11338" name="文本框 12"/>
            <p:cNvSpPr txBox="1">
              <a:spLocks noChangeArrowheads="1"/>
            </p:cNvSpPr>
            <p:nvPr/>
          </p:nvSpPr>
          <p:spPr bwMode="auto">
            <a:xfrm>
              <a:off x="640446"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itchFamily="2" charset="-122"/>
                </a:defRPr>
              </a:lvl1pPr>
              <a:lvl2pPr marL="742950" indent="-285750">
                <a:defRPr sz="2400">
                  <a:solidFill>
                    <a:schemeClr val="tx1"/>
                  </a:solidFill>
                  <a:latin typeface="Calibri" panose="020F0502020204030204" pitchFamily="34" charset="0"/>
                  <a:ea typeface="宋体" pitchFamily="2" charset="-122"/>
                </a:defRPr>
              </a:lvl2pPr>
              <a:lvl3pPr>
                <a:defRPr sz="2000">
                  <a:solidFill>
                    <a:schemeClr val="tx1"/>
                  </a:solidFill>
                  <a:latin typeface="Calibri" panose="020F0502020204030204" pitchFamily="34" charset="0"/>
                  <a:ea typeface="宋体" pitchFamily="2" charset="-122"/>
                </a:defRPr>
              </a:lvl3pPr>
              <a:lvl4pPr>
                <a:defRPr>
                  <a:solidFill>
                    <a:schemeClr val="tx1"/>
                  </a:solidFill>
                  <a:latin typeface="Calibri" panose="020F0502020204030204" pitchFamily="34" charset="0"/>
                  <a:ea typeface="宋体" pitchFamily="2" charset="-122"/>
                </a:defRPr>
              </a:lvl4pPr>
              <a:lvl5pPr>
                <a:defRPr>
                  <a:solidFill>
                    <a:schemeClr val="tx1"/>
                  </a:solidFill>
                  <a:latin typeface="Calibri" panose="020F0502020204030204" pitchFamily="34" charset="0"/>
                  <a:ea typeface="宋体" pitchFamily="2" charset="-122"/>
                </a:defRPr>
              </a:lvl5pPr>
              <a:lvl6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6pPr>
              <a:lvl7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7pPr>
              <a:lvl8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8pPr>
              <a:lvl9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9pPr>
            </a:lstStyle>
            <a:p>
              <a:pPr algn="ctr" eaLnBrk="1" hangingPunct="1"/>
              <a:r>
                <a:rPr lang="zh-CN" altLang="en-US" dirty="0">
                  <a:solidFill>
                    <a:srgbClr val="044875"/>
                  </a:solidFill>
                  <a:latin typeface="微软雅黑" panose="020B0503020204020204" pitchFamily="34" charset="-122"/>
                  <a:ea typeface="微软雅黑" panose="020B0503020204020204" pitchFamily="34" charset="-122"/>
                </a:rPr>
                <a:t>原理分析</a:t>
              </a:r>
              <a:endParaRPr lang="zh-CN" altLang="en-US" dirty="0">
                <a:solidFill>
                  <a:srgbClr val="044875"/>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551544" y="82976"/>
              <a:ext cx="723765" cy="583764"/>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等线" panose="02010600030101010101" pitchFamily="2" charset="-122"/>
                </a:rPr>
                <a:t>03</a:t>
              </a:r>
              <a:endParaRPr lang="zh-CN" altLang="en-US" sz="3200" dirty="0">
                <a:solidFill>
                  <a:schemeClr val="bg2">
                    <a:lumMod val="25000"/>
                  </a:schemeClr>
                </a:solidFill>
                <a:latin typeface="Impact" panose="020B0806030902050204" pitchFamily="34" charset="0"/>
                <a:ea typeface="等线" panose="02010600030101010101" pitchFamily="2" charset="-122"/>
              </a:endParaRPr>
            </a:p>
          </p:txBody>
        </p:sp>
      </p:grpSp>
      <p:sp>
        <p:nvSpPr>
          <p:cNvPr id="15" name="矩形 14"/>
          <p:cNvSpPr/>
          <p:nvPr/>
        </p:nvSpPr>
        <p:spPr>
          <a:xfrm>
            <a:off x="11566525" y="6621465"/>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16" name="矩形 15"/>
          <p:cNvSpPr/>
          <p:nvPr/>
        </p:nvSpPr>
        <p:spPr>
          <a:xfrm>
            <a:off x="-1" y="6621465"/>
            <a:ext cx="11566526" cy="23653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grpSp>
        <p:nvGrpSpPr>
          <p:cNvPr id="5" name="组合 4"/>
          <p:cNvGrpSpPr/>
          <p:nvPr/>
        </p:nvGrpSpPr>
        <p:grpSpPr bwMode="auto">
          <a:xfrm>
            <a:off x="1342153" y="1350621"/>
            <a:ext cx="2957515" cy="4838700"/>
            <a:chOff x="146661" y="1194708"/>
            <a:chExt cx="2956562" cy="4838700"/>
          </a:xfrm>
        </p:grpSpPr>
        <p:grpSp>
          <p:nvGrpSpPr>
            <p:cNvPr id="11332" name="组合 8"/>
            <p:cNvGrpSpPr/>
            <p:nvPr/>
          </p:nvGrpSpPr>
          <p:grpSpPr bwMode="auto">
            <a:xfrm>
              <a:off x="146663" y="1194708"/>
              <a:ext cx="2956560" cy="4838700"/>
              <a:chOff x="146663" y="1194708"/>
              <a:chExt cx="2956560" cy="4838700"/>
            </a:xfrm>
          </p:grpSpPr>
          <p:grpSp>
            <p:nvGrpSpPr>
              <p:cNvPr id="11334" name="组合 3"/>
              <p:cNvGrpSpPr/>
              <p:nvPr/>
            </p:nvGrpSpPr>
            <p:grpSpPr bwMode="auto">
              <a:xfrm>
                <a:off x="146663" y="1194708"/>
                <a:ext cx="2956560" cy="4838700"/>
                <a:chOff x="304800" y="1466850"/>
                <a:chExt cx="2705100" cy="4838700"/>
              </a:xfrm>
            </p:grpSpPr>
            <p:sp>
              <p:nvSpPr>
                <p:cNvPr id="2" name="矩形 1"/>
                <p:cNvSpPr/>
                <p:nvPr/>
              </p:nvSpPr>
              <p:spPr>
                <a:xfrm>
                  <a:off x="304800" y="1466850"/>
                  <a:ext cx="2705100" cy="70485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18" name="矩形 17"/>
                <p:cNvSpPr/>
                <p:nvPr/>
              </p:nvSpPr>
              <p:spPr>
                <a:xfrm>
                  <a:off x="304800" y="2171700"/>
                  <a:ext cx="2705100" cy="4133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grpSp>
          <p:sp>
            <p:nvSpPr>
              <p:cNvPr id="19" name="矩形 18"/>
              <p:cNvSpPr/>
              <p:nvPr/>
            </p:nvSpPr>
            <p:spPr>
              <a:xfrm>
                <a:off x="146663" y="5804808"/>
                <a:ext cx="2956560" cy="228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grpSp>
        <p:sp>
          <p:nvSpPr>
            <p:cNvPr id="11333" name="文本框 2"/>
            <p:cNvSpPr txBox="1">
              <a:spLocks noChangeArrowheads="1"/>
            </p:cNvSpPr>
            <p:nvPr/>
          </p:nvSpPr>
          <p:spPr bwMode="auto">
            <a:xfrm>
              <a:off x="146661" y="1316300"/>
              <a:ext cx="29295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anose="020F0502020204030204" pitchFamily="34" charset="0"/>
                  <a:ea typeface="宋体" pitchFamily="2" charset="-122"/>
                </a:defRPr>
              </a:lvl1pPr>
              <a:lvl2pPr marL="742950" indent="-285750">
                <a:defRPr sz="2400">
                  <a:solidFill>
                    <a:schemeClr val="tx1"/>
                  </a:solidFill>
                  <a:latin typeface="Calibri" panose="020F0502020204030204" pitchFamily="34" charset="0"/>
                  <a:ea typeface="宋体" pitchFamily="2" charset="-122"/>
                </a:defRPr>
              </a:lvl2pPr>
              <a:lvl3pPr>
                <a:defRPr sz="2000">
                  <a:solidFill>
                    <a:schemeClr val="tx1"/>
                  </a:solidFill>
                  <a:latin typeface="Calibri" panose="020F0502020204030204" pitchFamily="34" charset="0"/>
                  <a:ea typeface="宋体" pitchFamily="2" charset="-122"/>
                </a:defRPr>
              </a:lvl3pPr>
              <a:lvl4pPr>
                <a:defRPr>
                  <a:solidFill>
                    <a:schemeClr val="tx1"/>
                  </a:solidFill>
                  <a:latin typeface="Calibri" panose="020F0502020204030204" pitchFamily="34" charset="0"/>
                  <a:ea typeface="宋体" pitchFamily="2" charset="-122"/>
                </a:defRPr>
              </a:lvl4pPr>
              <a:lvl5pPr>
                <a:defRPr>
                  <a:solidFill>
                    <a:schemeClr val="tx1"/>
                  </a:solidFill>
                  <a:latin typeface="Calibri" panose="020F0502020204030204" pitchFamily="34" charset="0"/>
                  <a:ea typeface="宋体" pitchFamily="2" charset="-122"/>
                </a:defRPr>
              </a:lvl5pPr>
              <a:lvl6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6pPr>
              <a:lvl7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7pPr>
              <a:lvl8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8pPr>
              <a:lvl9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9pPr>
            </a:lstStyle>
            <a:p>
              <a:pPr algn="ctr" eaLnBrk="1" hangingPunct="1"/>
              <a:r>
                <a:rPr lang="en-US" altLang="zh-CN" sz="2400" dirty="0" err="1">
                  <a:solidFill>
                    <a:schemeClr val="bg1"/>
                  </a:solidFill>
                  <a:latin typeface="等线" panose="02010600030101010101" pitchFamily="2" charset="-122"/>
                  <a:ea typeface="等线" panose="02010600030101010101" pitchFamily="2" charset="-122"/>
                </a:rPr>
                <a:t>Tensorflow</a:t>
              </a:r>
              <a:endParaRPr lang="zh-CN" altLang="en-US" sz="2400" dirty="0">
                <a:solidFill>
                  <a:schemeClr val="bg1"/>
                </a:solidFill>
                <a:latin typeface="等线" panose="02010600030101010101" pitchFamily="2" charset="-122"/>
                <a:ea typeface="等线" panose="02010600030101010101" pitchFamily="2" charset="-122"/>
              </a:endParaRPr>
            </a:p>
          </p:txBody>
        </p:sp>
      </p:grpSp>
      <p:sp>
        <p:nvSpPr>
          <p:cNvPr id="23" name="矩形 22"/>
          <p:cNvSpPr/>
          <p:nvPr/>
        </p:nvSpPr>
        <p:spPr>
          <a:xfrm>
            <a:off x="1278654" y="2279308"/>
            <a:ext cx="2944813" cy="3554819"/>
          </a:xfrm>
          <a:prstGeom prst="rect">
            <a:avLst/>
          </a:prstGeom>
        </p:spPr>
        <p:txBody>
          <a:bodyPr>
            <a:spAutoFit/>
          </a:bodyPr>
          <a:lstStyle/>
          <a:p>
            <a:pPr marL="285750" indent="-285750" eaLnBrk="1" fontAlgn="auto" hangingPunct="1">
              <a:lnSpc>
                <a:spcPts val="1800"/>
              </a:lnSpc>
              <a:spcBef>
                <a:spcPts val="0"/>
              </a:spcBef>
              <a:spcAft>
                <a:spcPts val="0"/>
              </a:spcAft>
              <a:buFont typeface="Wingdings" panose="05000000000000000000" pitchFamily="2" charset="2"/>
              <a:buChar char="Ø"/>
              <a:defRPr/>
            </a:pPr>
            <a:r>
              <a:rPr lang="en-US" altLang="zh-CN" sz="1600" dirty="0">
                <a:solidFill>
                  <a:schemeClr val="bg2">
                    <a:lumMod val="25000"/>
                  </a:schemeClr>
                </a:solidFill>
                <a:latin typeface="等线" panose="02010600030101010101" pitchFamily="2" charset="-122"/>
                <a:ea typeface="等线" panose="02010600030101010101" pitchFamily="2" charset="-122"/>
                <a:cs typeface="Arial" panose="020B0604020202090204" pitchFamily="34" charset="0"/>
              </a:rPr>
              <a:t>2015 </a:t>
            </a:r>
            <a:r>
              <a:rPr lang="zh-CN" altLang="en-US" sz="1600" dirty="0">
                <a:solidFill>
                  <a:schemeClr val="bg2">
                    <a:lumMod val="25000"/>
                  </a:schemeClr>
                </a:solidFill>
                <a:latin typeface="等线" panose="02010600030101010101" pitchFamily="2" charset="-122"/>
                <a:ea typeface="等线" panose="02010600030101010101" pitchFamily="2" charset="-122"/>
                <a:cs typeface="Arial" panose="020B0604020202090204" pitchFamily="34" charset="0"/>
              </a:rPr>
              <a:t>年</a:t>
            </a:r>
            <a:r>
              <a:rPr lang="en-US" altLang="zh-CN" sz="1600" dirty="0">
                <a:solidFill>
                  <a:schemeClr val="bg2">
                    <a:lumMod val="25000"/>
                  </a:schemeClr>
                </a:solidFill>
                <a:latin typeface="等线" panose="02010600030101010101" pitchFamily="2" charset="-122"/>
                <a:ea typeface="等线" panose="02010600030101010101" pitchFamily="2" charset="-122"/>
                <a:cs typeface="Arial" panose="020B0604020202090204" pitchFamily="34" charset="0"/>
              </a:rPr>
              <a:t>11 </a:t>
            </a:r>
            <a:r>
              <a:rPr lang="zh-CN" altLang="en-US" sz="1600" dirty="0">
                <a:solidFill>
                  <a:schemeClr val="bg2">
                    <a:lumMod val="25000"/>
                  </a:schemeClr>
                </a:solidFill>
                <a:latin typeface="等线" panose="02010600030101010101" pitchFamily="2" charset="-122"/>
                <a:ea typeface="等线" panose="02010600030101010101" pitchFamily="2" charset="-122"/>
                <a:cs typeface="Arial" panose="020B0604020202090204" pitchFamily="34" charset="0"/>
              </a:rPr>
              <a:t>月谷歌（</a:t>
            </a:r>
            <a:r>
              <a:rPr lang="en-US" altLang="zh-CN" sz="1600" dirty="0">
                <a:solidFill>
                  <a:schemeClr val="bg2">
                    <a:lumMod val="25000"/>
                  </a:schemeClr>
                </a:solidFill>
                <a:latin typeface="等线" panose="02010600030101010101" pitchFamily="2" charset="-122"/>
                <a:ea typeface="等线" panose="02010600030101010101" pitchFamily="2" charset="-122"/>
                <a:cs typeface="Arial" panose="020B0604020202090204" pitchFamily="34" charset="0"/>
              </a:rPr>
              <a:t>Google</a:t>
            </a:r>
            <a:r>
              <a:rPr lang="zh-CN" altLang="en-US" sz="1600" dirty="0">
                <a:solidFill>
                  <a:schemeClr val="bg2">
                    <a:lumMod val="25000"/>
                  </a:schemeClr>
                </a:solidFill>
                <a:latin typeface="等线" panose="02010600030101010101" pitchFamily="2" charset="-122"/>
                <a:ea typeface="等线" panose="02010600030101010101" pitchFamily="2" charset="-122"/>
                <a:cs typeface="Arial" panose="020B0604020202090204" pitchFamily="34" charset="0"/>
              </a:rPr>
              <a:t>）出品，基于</a:t>
            </a:r>
            <a:r>
              <a:rPr lang="en-US" altLang="zh-CN" sz="1600" dirty="0">
                <a:solidFill>
                  <a:schemeClr val="bg2">
                    <a:lumMod val="25000"/>
                  </a:schemeClr>
                </a:solidFill>
                <a:latin typeface="等线" panose="02010600030101010101" pitchFamily="2" charset="-122"/>
                <a:ea typeface="等线" panose="02010600030101010101" pitchFamily="2" charset="-122"/>
                <a:cs typeface="Arial" panose="020B0604020202090204" pitchFamily="34" charset="0"/>
              </a:rPr>
              <a:t>Python </a:t>
            </a:r>
            <a:r>
              <a:rPr lang="zh-CN" altLang="en-US" sz="1600" dirty="0">
                <a:solidFill>
                  <a:schemeClr val="bg2">
                    <a:lumMod val="25000"/>
                  </a:schemeClr>
                </a:solidFill>
                <a:latin typeface="等线" panose="02010600030101010101" pitchFamily="2" charset="-122"/>
                <a:ea typeface="等线" panose="02010600030101010101" pitchFamily="2" charset="-122"/>
                <a:cs typeface="Arial" panose="020B0604020202090204" pitchFamily="34" charset="0"/>
              </a:rPr>
              <a:t>和</a:t>
            </a:r>
            <a:r>
              <a:rPr lang="en-US" altLang="zh-CN" sz="1600" dirty="0">
                <a:solidFill>
                  <a:schemeClr val="bg2">
                    <a:lumMod val="25000"/>
                  </a:schemeClr>
                </a:solidFill>
                <a:latin typeface="等线" panose="02010600030101010101" pitchFamily="2" charset="-122"/>
                <a:ea typeface="等线" panose="02010600030101010101" pitchFamily="2" charset="-122"/>
                <a:cs typeface="Arial" panose="020B0604020202090204" pitchFamily="34" charset="0"/>
              </a:rPr>
              <a:t>C++</a:t>
            </a:r>
            <a:r>
              <a:rPr lang="zh-CN" altLang="en-US" sz="1600" dirty="0">
                <a:solidFill>
                  <a:schemeClr val="bg2">
                    <a:lumMod val="25000"/>
                  </a:schemeClr>
                </a:solidFill>
                <a:latin typeface="等线" panose="02010600030101010101" pitchFamily="2" charset="-122"/>
                <a:ea typeface="等线" panose="02010600030101010101" pitchFamily="2" charset="-122"/>
                <a:cs typeface="Arial" panose="020B0604020202090204" pitchFamily="34" charset="0"/>
              </a:rPr>
              <a:t>编写。</a:t>
            </a:r>
            <a:r>
              <a:rPr lang="en-US" altLang="zh-CN" sz="1600" dirty="0">
                <a:solidFill>
                  <a:schemeClr val="bg2">
                    <a:lumMod val="25000"/>
                  </a:schemeClr>
                </a:solidFill>
                <a:latin typeface="等线" panose="02010600030101010101" pitchFamily="2" charset="-122"/>
                <a:ea typeface="等线" panose="02010600030101010101" pitchFamily="2" charset="-122"/>
                <a:cs typeface="Arial" panose="020B0604020202090204" pitchFamily="34" charset="0"/>
              </a:rPr>
              <a:t>GitHub </a:t>
            </a:r>
            <a:r>
              <a:rPr lang="zh-CN" altLang="en-US" sz="1600" dirty="0">
                <a:solidFill>
                  <a:schemeClr val="bg2">
                    <a:lumMod val="25000"/>
                  </a:schemeClr>
                </a:solidFill>
                <a:latin typeface="等线" panose="02010600030101010101" pitchFamily="2" charset="-122"/>
                <a:ea typeface="等线" panose="02010600030101010101" pitchFamily="2" charset="-122"/>
                <a:cs typeface="Arial" panose="020B0604020202090204" pitchFamily="34" charset="0"/>
              </a:rPr>
              <a:t>上最热，谷歌搜索最多，使用人数最多，大多数网上招聘工作描述中也提到了它。由于</a:t>
            </a:r>
            <a:r>
              <a:rPr lang="en-US" altLang="zh-CN" sz="1600" dirty="0">
                <a:solidFill>
                  <a:schemeClr val="bg2">
                    <a:lumMod val="25000"/>
                  </a:schemeClr>
                </a:solidFill>
                <a:latin typeface="等线" panose="02010600030101010101" pitchFamily="2" charset="-122"/>
                <a:ea typeface="等线" panose="02010600030101010101" pitchFamily="2" charset="-122"/>
                <a:cs typeface="Arial" panose="020B0604020202090204" pitchFamily="34" charset="0"/>
              </a:rPr>
              <a:t>Google </a:t>
            </a:r>
            <a:r>
              <a:rPr lang="zh-CN" altLang="en-US" sz="1600" dirty="0">
                <a:solidFill>
                  <a:schemeClr val="bg2">
                    <a:lumMod val="25000"/>
                  </a:schemeClr>
                </a:solidFill>
                <a:latin typeface="等线" panose="02010600030101010101" pitchFamily="2" charset="-122"/>
                <a:ea typeface="等线" panose="02010600030101010101" pitchFamily="2" charset="-122"/>
                <a:cs typeface="Arial" panose="020B0604020202090204" pitchFamily="34" charset="0"/>
              </a:rPr>
              <a:t>在深度学习领域的巨大影响力和强大的推广能力，</a:t>
            </a:r>
            <a:r>
              <a:rPr lang="en-US" altLang="zh-CN" sz="1600" dirty="0">
                <a:solidFill>
                  <a:schemeClr val="bg2">
                    <a:lumMod val="25000"/>
                  </a:schemeClr>
                </a:solidFill>
                <a:latin typeface="等线" panose="02010600030101010101" pitchFamily="2" charset="-122"/>
                <a:ea typeface="等线" panose="02010600030101010101" pitchFamily="2" charset="-122"/>
                <a:cs typeface="Arial" panose="020B0604020202090204" pitchFamily="34" charset="0"/>
              </a:rPr>
              <a:t>TensorFlow </a:t>
            </a:r>
            <a:r>
              <a:rPr lang="zh-CN" altLang="en-US" sz="1600" dirty="0">
                <a:solidFill>
                  <a:schemeClr val="bg2">
                    <a:lumMod val="25000"/>
                  </a:schemeClr>
                </a:solidFill>
                <a:latin typeface="等线" panose="02010600030101010101" pitchFamily="2" charset="-122"/>
                <a:ea typeface="等线" panose="02010600030101010101" pitchFamily="2" charset="-122"/>
                <a:cs typeface="Arial" panose="020B0604020202090204" pitchFamily="34" charset="0"/>
              </a:rPr>
              <a:t>一经推出就获得了极大的关注，并迅速成为如今用户最多的深度学习框架。</a:t>
            </a:r>
            <a:r>
              <a:rPr lang="en-US" altLang="zh-CN" sz="1600" dirty="0">
                <a:solidFill>
                  <a:schemeClr val="bg2">
                    <a:lumMod val="25000"/>
                  </a:schemeClr>
                </a:solidFill>
                <a:latin typeface="等线" panose="02010600030101010101" pitchFamily="2" charset="-122"/>
                <a:ea typeface="等线" panose="02010600030101010101" pitchFamily="2" charset="-122"/>
                <a:cs typeface="Arial" panose="020B0604020202090204" pitchFamily="34" charset="0"/>
              </a:rPr>
              <a:t>2019 </a:t>
            </a:r>
            <a:r>
              <a:rPr lang="zh-CN" altLang="en-US" sz="1600" dirty="0">
                <a:solidFill>
                  <a:schemeClr val="bg2">
                    <a:lumMod val="25000"/>
                  </a:schemeClr>
                </a:solidFill>
                <a:latin typeface="等线" panose="02010600030101010101" pitchFamily="2" charset="-122"/>
                <a:ea typeface="等线" panose="02010600030101010101" pitchFamily="2" charset="-122"/>
                <a:cs typeface="Arial" panose="020B0604020202090204" pitchFamily="34" charset="0"/>
              </a:rPr>
              <a:t>年</a:t>
            </a:r>
            <a:r>
              <a:rPr lang="en-US" altLang="zh-CN" sz="1600" dirty="0">
                <a:solidFill>
                  <a:schemeClr val="bg2">
                    <a:lumMod val="25000"/>
                  </a:schemeClr>
                </a:solidFill>
                <a:latin typeface="等线" panose="02010600030101010101" pitchFamily="2" charset="-122"/>
                <a:ea typeface="等线" panose="02010600030101010101" pitchFamily="2" charset="-122"/>
                <a:cs typeface="Arial" panose="020B0604020202090204" pitchFamily="34" charset="0"/>
              </a:rPr>
              <a:t>3 </a:t>
            </a:r>
            <a:r>
              <a:rPr lang="zh-CN" altLang="en-US" sz="1600" dirty="0">
                <a:solidFill>
                  <a:schemeClr val="bg2">
                    <a:lumMod val="25000"/>
                  </a:schemeClr>
                </a:solidFill>
                <a:latin typeface="等线" panose="02010600030101010101" pitchFamily="2" charset="-122"/>
                <a:ea typeface="等线" panose="02010600030101010101" pitchFamily="2" charset="-122"/>
                <a:cs typeface="Arial" panose="020B0604020202090204" pitchFamily="34" charset="0"/>
              </a:rPr>
              <a:t>月已发布最新的</a:t>
            </a:r>
            <a:r>
              <a:rPr lang="en-US" altLang="zh-CN" sz="1600" dirty="0">
                <a:solidFill>
                  <a:schemeClr val="bg2">
                    <a:lumMod val="25000"/>
                  </a:schemeClr>
                </a:solidFill>
                <a:latin typeface="等线" panose="02010600030101010101" pitchFamily="2" charset="-122"/>
                <a:ea typeface="等线" panose="02010600030101010101" pitchFamily="2" charset="-122"/>
                <a:cs typeface="Arial" panose="020B0604020202090204" pitchFamily="34" charset="0"/>
              </a:rPr>
              <a:t>TensorFlow2.0 </a:t>
            </a:r>
            <a:r>
              <a:rPr lang="zh-CN" altLang="en-US" sz="1600" dirty="0">
                <a:solidFill>
                  <a:schemeClr val="bg2">
                    <a:lumMod val="25000"/>
                  </a:schemeClr>
                </a:solidFill>
                <a:latin typeface="等线" panose="02010600030101010101" pitchFamily="2" charset="-122"/>
                <a:ea typeface="等线" panose="02010600030101010101" pitchFamily="2" charset="-122"/>
                <a:cs typeface="Arial" panose="020B0604020202090204" pitchFamily="34" charset="0"/>
              </a:rPr>
              <a:t>版本。</a:t>
            </a:r>
            <a:endParaRPr lang="zh-CN" altLang="en-US" sz="1600" dirty="0">
              <a:solidFill>
                <a:schemeClr val="bg2">
                  <a:lumMod val="25000"/>
                </a:schemeClr>
              </a:solidFill>
              <a:latin typeface="等线" panose="02010600030101010101" pitchFamily="2" charset="-122"/>
              <a:ea typeface="等线" panose="02010600030101010101" pitchFamily="2" charset="-122"/>
              <a:cs typeface="Arial" panose="020B0604020202090204" pitchFamily="34" charset="0"/>
            </a:endParaRPr>
          </a:p>
          <a:p>
            <a:pPr marL="285750" indent="-285750" eaLnBrk="1" fontAlgn="auto" hangingPunct="1">
              <a:lnSpc>
                <a:spcPts val="1800"/>
              </a:lnSpc>
              <a:spcBef>
                <a:spcPts val="0"/>
              </a:spcBef>
              <a:spcAft>
                <a:spcPts val="0"/>
              </a:spcAft>
              <a:buFont typeface="Wingdings" panose="05000000000000000000" pitchFamily="2" charset="2"/>
              <a:buChar char="Ø"/>
              <a:defRPr/>
            </a:pPr>
            <a:r>
              <a:rPr lang="zh-CN" altLang="en-US" sz="1600" dirty="0">
                <a:solidFill>
                  <a:schemeClr val="bg2">
                    <a:lumMod val="25000"/>
                  </a:schemeClr>
                </a:solidFill>
                <a:latin typeface="等线" panose="02010600030101010101" pitchFamily="2" charset="-122"/>
                <a:ea typeface="等线" panose="02010600030101010101" pitchFamily="2" charset="-122"/>
                <a:cs typeface="Arial" panose="020B0604020202090204" pitchFamily="34" charset="0"/>
              </a:rPr>
              <a:t>官方网站：</a:t>
            </a:r>
            <a:r>
              <a:rPr lang="en-US" altLang="zh-CN" sz="1600" dirty="0">
                <a:solidFill>
                  <a:schemeClr val="bg2">
                    <a:lumMod val="25000"/>
                  </a:schemeClr>
                </a:solidFill>
                <a:latin typeface="等线" panose="02010600030101010101" pitchFamily="2" charset="-122"/>
                <a:ea typeface="等线" panose="02010600030101010101" pitchFamily="2" charset="-122"/>
                <a:cs typeface="Arial" panose="020B0604020202090204" pitchFamily="34" charset="0"/>
              </a:rPr>
              <a:t>https://www.tensorflow.org/</a:t>
            </a:r>
            <a:endParaRPr lang="en-US" altLang="zh-CN" sz="1600" dirty="0">
              <a:solidFill>
                <a:schemeClr val="bg2">
                  <a:lumMod val="25000"/>
                </a:schemeClr>
              </a:solidFill>
              <a:latin typeface="等线" panose="02010600030101010101" pitchFamily="2" charset="-122"/>
              <a:ea typeface="等线" panose="02010600030101010101" pitchFamily="2" charset="-122"/>
              <a:cs typeface="Arial" panose="020B0604020202090204" pitchFamily="34" charset="0"/>
            </a:endParaRPr>
          </a:p>
        </p:txBody>
      </p:sp>
      <p:grpSp>
        <p:nvGrpSpPr>
          <p:cNvPr id="6" name="组合 5"/>
          <p:cNvGrpSpPr/>
          <p:nvPr/>
        </p:nvGrpSpPr>
        <p:grpSpPr bwMode="auto">
          <a:xfrm>
            <a:off x="4375867" y="1350621"/>
            <a:ext cx="2955925" cy="4838700"/>
            <a:chOff x="3179561" y="1194708"/>
            <a:chExt cx="2956560" cy="4838700"/>
          </a:xfrm>
        </p:grpSpPr>
        <p:grpSp>
          <p:nvGrpSpPr>
            <p:cNvPr id="11326" name="组合 19"/>
            <p:cNvGrpSpPr/>
            <p:nvPr/>
          </p:nvGrpSpPr>
          <p:grpSpPr bwMode="auto">
            <a:xfrm>
              <a:off x="3179561" y="1194708"/>
              <a:ext cx="2956560" cy="4838700"/>
              <a:chOff x="3179561" y="1194708"/>
              <a:chExt cx="2956560" cy="4838700"/>
            </a:xfrm>
          </p:grpSpPr>
          <p:grpSp>
            <p:nvGrpSpPr>
              <p:cNvPr id="11328" name="组合 27"/>
              <p:cNvGrpSpPr/>
              <p:nvPr/>
            </p:nvGrpSpPr>
            <p:grpSpPr bwMode="auto">
              <a:xfrm>
                <a:off x="3179561" y="1194708"/>
                <a:ext cx="2956560" cy="4838700"/>
                <a:chOff x="304800" y="1466850"/>
                <a:chExt cx="2705100" cy="4838700"/>
              </a:xfrm>
            </p:grpSpPr>
            <p:sp>
              <p:nvSpPr>
                <p:cNvPr id="30" name="矩形 29"/>
                <p:cNvSpPr/>
                <p:nvPr/>
              </p:nvSpPr>
              <p:spPr>
                <a:xfrm>
                  <a:off x="304800" y="1466850"/>
                  <a:ext cx="2705100" cy="70485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31" name="矩形 30"/>
                <p:cNvSpPr/>
                <p:nvPr/>
              </p:nvSpPr>
              <p:spPr>
                <a:xfrm>
                  <a:off x="304800" y="2171700"/>
                  <a:ext cx="2705100" cy="4133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grpSp>
          <p:sp>
            <p:nvSpPr>
              <p:cNvPr id="29" name="矩形 28"/>
              <p:cNvSpPr/>
              <p:nvPr/>
            </p:nvSpPr>
            <p:spPr>
              <a:xfrm>
                <a:off x="3179561" y="5804808"/>
                <a:ext cx="2956560" cy="2286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grpSp>
        <p:sp>
          <p:nvSpPr>
            <p:cNvPr id="11327" name="文本框 25"/>
            <p:cNvSpPr txBox="1">
              <a:spLocks noChangeArrowheads="1"/>
            </p:cNvSpPr>
            <p:nvPr/>
          </p:nvSpPr>
          <p:spPr bwMode="auto">
            <a:xfrm>
              <a:off x="3305291" y="1316300"/>
              <a:ext cx="27050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itchFamily="2" charset="-122"/>
                </a:defRPr>
              </a:lvl1pPr>
              <a:lvl2pPr marL="742950" indent="-285750">
                <a:defRPr sz="2400">
                  <a:solidFill>
                    <a:schemeClr val="tx1"/>
                  </a:solidFill>
                  <a:latin typeface="Calibri" panose="020F0502020204030204" pitchFamily="34" charset="0"/>
                  <a:ea typeface="宋体" pitchFamily="2" charset="-122"/>
                </a:defRPr>
              </a:lvl2pPr>
              <a:lvl3pPr>
                <a:defRPr sz="2000">
                  <a:solidFill>
                    <a:schemeClr val="tx1"/>
                  </a:solidFill>
                  <a:latin typeface="Calibri" panose="020F0502020204030204" pitchFamily="34" charset="0"/>
                  <a:ea typeface="宋体" pitchFamily="2" charset="-122"/>
                </a:defRPr>
              </a:lvl3pPr>
              <a:lvl4pPr>
                <a:defRPr>
                  <a:solidFill>
                    <a:schemeClr val="tx1"/>
                  </a:solidFill>
                  <a:latin typeface="Calibri" panose="020F0502020204030204" pitchFamily="34" charset="0"/>
                  <a:ea typeface="宋体" pitchFamily="2" charset="-122"/>
                </a:defRPr>
              </a:lvl4pPr>
              <a:lvl5pPr>
                <a:defRPr>
                  <a:solidFill>
                    <a:schemeClr val="tx1"/>
                  </a:solidFill>
                  <a:latin typeface="Calibri" panose="020F0502020204030204" pitchFamily="34" charset="0"/>
                  <a:ea typeface="宋体" pitchFamily="2" charset="-122"/>
                </a:defRPr>
              </a:lvl5pPr>
              <a:lvl6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6pPr>
              <a:lvl7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7pPr>
              <a:lvl8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8pPr>
              <a:lvl9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9pPr>
            </a:lstStyle>
            <a:p>
              <a:pPr algn="ctr" eaLnBrk="1" hangingPunct="1"/>
              <a:r>
                <a:rPr lang="zh-CN" altLang="en-US" sz="2400" dirty="0">
                  <a:solidFill>
                    <a:schemeClr val="bg1"/>
                  </a:solidFill>
                  <a:latin typeface="等线" panose="02010600030101010101" pitchFamily="2" charset="-122"/>
                  <a:ea typeface="等线" panose="02010600030101010101" pitchFamily="2" charset="-122"/>
                </a:rPr>
                <a:t>优点</a:t>
              </a:r>
              <a:endParaRPr lang="zh-CN" altLang="en-US" sz="2400" dirty="0">
                <a:solidFill>
                  <a:schemeClr val="bg1"/>
                </a:solidFill>
                <a:latin typeface="等线" panose="02010600030101010101" pitchFamily="2" charset="-122"/>
                <a:ea typeface="等线" panose="02010600030101010101" pitchFamily="2" charset="-122"/>
              </a:endParaRPr>
            </a:p>
          </p:txBody>
        </p:sp>
      </p:grpSp>
      <p:sp>
        <p:nvSpPr>
          <p:cNvPr id="27" name="矩形 26"/>
          <p:cNvSpPr/>
          <p:nvPr/>
        </p:nvSpPr>
        <p:spPr>
          <a:xfrm>
            <a:off x="4325066" y="2279308"/>
            <a:ext cx="2944812" cy="2400657"/>
          </a:xfrm>
          <a:prstGeom prst="rect">
            <a:avLst/>
          </a:prstGeom>
        </p:spPr>
        <p:txBody>
          <a:bodyPr>
            <a:spAutoFit/>
          </a:bodyPr>
          <a:lstStyle/>
          <a:p>
            <a:pPr marL="285750" indent="-285750" eaLnBrk="1" fontAlgn="auto" hangingPunct="1">
              <a:lnSpc>
                <a:spcPts val="1800"/>
              </a:lnSpc>
              <a:spcBef>
                <a:spcPts val="0"/>
              </a:spcBef>
              <a:spcAft>
                <a:spcPts val="0"/>
              </a:spcAft>
              <a:buFont typeface="Wingdings" panose="05000000000000000000" pitchFamily="2" charset="2"/>
              <a:buChar char="Ø"/>
              <a:defRPr/>
            </a:pPr>
            <a:r>
              <a:rPr lang="zh-CN" altLang="en-US" sz="1600" dirty="0">
                <a:solidFill>
                  <a:schemeClr val="bg2">
                    <a:lumMod val="25000"/>
                  </a:schemeClr>
                </a:solidFill>
                <a:latin typeface="等线" panose="02010600030101010101" pitchFamily="2" charset="-122"/>
                <a:ea typeface="等线" panose="02010600030101010101" pitchFamily="2" charset="-122"/>
                <a:cs typeface="Arial" panose="020B0604020202090204" pitchFamily="34" charset="0"/>
              </a:rPr>
              <a:t>自带</a:t>
            </a:r>
            <a:r>
              <a:rPr lang="en-US" altLang="zh-CN" sz="1600" dirty="0" err="1">
                <a:solidFill>
                  <a:schemeClr val="bg2">
                    <a:lumMod val="25000"/>
                  </a:schemeClr>
                </a:solidFill>
                <a:latin typeface="等线" panose="02010600030101010101" pitchFamily="2" charset="-122"/>
                <a:ea typeface="等线" panose="02010600030101010101" pitchFamily="2" charset="-122"/>
                <a:cs typeface="Arial" panose="020B0604020202090204" pitchFamily="34" charset="0"/>
              </a:rPr>
              <a:t>tensorboard</a:t>
            </a:r>
            <a:r>
              <a:rPr lang="en-US" altLang="zh-CN" sz="1600" dirty="0">
                <a:solidFill>
                  <a:schemeClr val="bg2">
                    <a:lumMod val="25000"/>
                  </a:schemeClr>
                </a:solidFill>
                <a:latin typeface="等线" panose="02010600030101010101" pitchFamily="2" charset="-122"/>
                <a:ea typeface="等线" panose="02010600030101010101" pitchFamily="2" charset="-122"/>
                <a:cs typeface="Arial" panose="020B0604020202090204" pitchFamily="34" charset="0"/>
              </a:rPr>
              <a:t> </a:t>
            </a:r>
            <a:r>
              <a:rPr lang="zh-CN" altLang="en-US" sz="1600" dirty="0">
                <a:solidFill>
                  <a:schemeClr val="bg2">
                    <a:lumMod val="25000"/>
                  </a:schemeClr>
                </a:solidFill>
                <a:latin typeface="等线" panose="02010600030101010101" pitchFamily="2" charset="-122"/>
                <a:ea typeface="等线" panose="02010600030101010101" pitchFamily="2" charset="-122"/>
                <a:cs typeface="Arial" panose="020B0604020202090204" pitchFamily="34" charset="0"/>
              </a:rPr>
              <a:t>可视化工具，能够让用户实时监控观察训练过程</a:t>
            </a:r>
            <a:endParaRPr lang="zh-CN" altLang="en-US" sz="1600" dirty="0">
              <a:solidFill>
                <a:schemeClr val="bg2">
                  <a:lumMod val="25000"/>
                </a:schemeClr>
              </a:solidFill>
              <a:latin typeface="等线" panose="02010600030101010101" pitchFamily="2" charset="-122"/>
              <a:ea typeface="等线" panose="02010600030101010101" pitchFamily="2" charset="-122"/>
              <a:cs typeface="Arial" panose="020B0604020202090204" pitchFamily="34" charset="0"/>
            </a:endParaRPr>
          </a:p>
          <a:p>
            <a:pPr marL="285750" indent="-285750" eaLnBrk="1" fontAlgn="auto" hangingPunct="1">
              <a:lnSpc>
                <a:spcPts val="1800"/>
              </a:lnSpc>
              <a:spcBef>
                <a:spcPts val="0"/>
              </a:spcBef>
              <a:spcAft>
                <a:spcPts val="0"/>
              </a:spcAft>
              <a:buFont typeface="Wingdings" panose="05000000000000000000" pitchFamily="2" charset="2"/>
              <a:buChar char="Ø"/>
              <a:defRPr/>
            </a:pPr>
            <a:r>
              <a:rPr lang="zh-CN" altLang="en-US" sz="1600" dirty="0">
                <a:solidFill>
                  <a:schemeClr val="bg2">
                    <a:lumMod val="25000"/>
                  </a:schemeClr>
                </a:solidFill>
                <a:latin typeface="等线" panose="02010600030101010101" pitchFamily="2" charset="-122"/>
                <a:ea typeface="等线" panose="02010600030101010101" pitchFamily="2" charset="-122"/>
                <a:cs typeface="Arial" panose="020B0604020202090204" pitchFamily="34" charset="0"/>
              </a:rPr>
              <a:t>拥有大量的开发者，有详细的说明文档、可查询资料多</a:t>
            </a:r>
            <a:endParaRPr lang="zh-CN" altLang="en-US" sz="1600" dirty="0">
              <a:solidFill>
                <a:schemeClr val="bg2">
                  <a:lumMod val="25000"/>
                </a:schemeClr>
              </a:solidFill>
              <a:latin typeface="等线" panose="02010600030101010101" pitchFamily="2" charset="-122"/>
              <a:ea typeface="等线" panose="02010600030101010101" pitchFamily="2" charset="-122"/>
              <a:cs typeface="Arial" panose="020B0604020202090204" pitchFamily="34" charset="0"/>
            </a:endParaRPr>
          </a:p>
          <a:p>
            <a:pPr marL="285750" indent="-285750" eaLnBrk="1" fontAlgn="auto" hangingPunct="1">
              <a:lnSpc>
                <a:spcPts val="1800"/>
              </a:lnSpc>
              <a:spcBef>
                <a:spcPts val="0"/>
              </a:spcBef>
              <a:spcAft>
                <a:spcPts val="0"/>
              </a:spcAft>
              <a:buFont typeface="Wingdings" panose="05000000000000000000" pitchFamily="2" charset="2"/>
              <a:buChar char="Ø"/>
              <a:defRPr/>
            </a:pPr>
            <a:r>
              <a:rPr lang="zh-CN" altLang="en-US" sz="1600" dirty="0">
                <a:solidFill>
                  <a:schemeClr val="bg2">
                    <a:lumMod val="25000"/>
                  </a:schemeClr>
                </a:solidFill>
                <a:latin typeface="等线" panose="02010600030101010101" pitchFamily="2" charset="-122"/>
                <a:ea typeface="等线" panose="02010600030101010101" pitchFamily="2" charset="-122"/>
                <a:cs typeface="Arial" panose="020B0604020202090204" pitchFamily="34" charset="0"/>
              </a:rPr>
              <a:t>支持多</a:t>
            </a:r>
            <a:r>
              <a:rPr lang="en-US" altLang="zh-CN" sz="1600" dirty="0">
                <a:solidFill>
                  <a:schemeClr val="bg2">
                    <a:lumMod val="25000"/>
                  </a:schemeClr>
                </a:solidFill>
                <a:latin typeface="等线" panose="02010600030101010101" pitchFamily="2" charset="-122"/>
                <a:ea typeface="等线" panose="02010600030101010101" pitchFamily="2" charset="-122"/>
                <a:cs typeface="Arial" panose="020B0604020202090204" pitchFamily="34" charset="0"/>
              </a:rPr>
              <a:t>GPU</a:t>
            </a:r>
            <a:r>
              <a:rPr lang="zh-CN" altLang="en-US" sz="1600" dirty="0">
                <a:solidFill>
                  <a:schemeClr val="bg2">
                    <a:lumMod val="25000"/>
                  </a:schemeClr>
                </a:solidFill>
                <a:latin typeface="等线" panose="02010600030101010101" pitchFamily="2" charset="-122"/>
                <a:ea typeface="等线" panose="02010600030101010101" pitchFamily="2" charset="-122"/>
                <a:cs typeface="Arial" panose="020B0604020202090204" pitchFamily="34" charset="0"/>
              </a:rPr>
              <a:t>、分布式训练，跨平台运行能力强</a:t>
            </a:r>
            <a:endParaRPr lang="zh-CN" altLang="en-US" sz="1600" dirty="0">
              <a:solidFill>
                <a:schemeClr val="bg2">
                  <a:lumMod val="25000"/>
                </a:schemeClr>
              </a:solidFill>
              <a:latin typeface="等线" panose="02010600030101010101" pitchFamily="2" charset="-122"/>
              <a:ea typeface="等线" panose="02010600030101010101" pitchFamily="2" charset="-122"/>
              <a:cs typeface="Arial" panose="020B0604020202090204" pitchFamily="34" charset="0"/>
            </a:endParaRPr>
          </a:p>
          <a:p>
            <a:pPr marL="285750" indent="-285750" eaLnBrk="1" fontAlgn="auto" hangingPunct="1">
              <a:lnSpc>
                <a:spcPts val="1800"/>
              </a:lnSpc>
              <a:spcBef>
                <a:spcPts val="0"/>
              </a:spcBef>
              <a:spcAft>
                <a:spcPts val="0"/>
              </a:spcAft>
              <a:buFont typeface="Wingdings" panose="05000000000000000000" pitchFamily="2" charset="2"/>
              <a:buChar char="Ø"/>
              <a:defRPr/>
            </a:pPr>
            <a:r>
              <a:rPr lang="zh-CN" altLang="en-US" sz="1600" dirty="0">
                <a:solidFill>
                  <a:schemeClr val="bg2">
                    <a:lumMod val="25000"/>
                  </a:schemeClr>
                </a:solidFill>
                <a:latin typeface="等线" panose="02010600030101010101" pitchFamily="2" charset="-122"/>
                <a:ea typeface="等线" panose="02010600030101010101" pitchFamily="2" charset="-122"/>
                <a:cs typeface="Arial" panose="020B0604020202090204" pitchFamily="34" charset="0"/>
              </a:rPr>
              <a:t>具备不局限于深度学习的多种用途，还有支持强化学习和其他算法的工具</a:t>
            </a:r>
            <a:endParaRPr lang="zh-CN" altLang="en-US" sz="1600" dirty="0">
              <a:solidFill>
                <a:schemeClr val="bg2">
                  <a:lumMod val="25000"/>
                </a:schemeClr>
              </a:solidFill>
              <a:latin typeface="等线" panose="02010600030101010101" pitchFamily="2" charset="-122"/>
              <a:ea typeface="等线" panose="02010600030101010101" pitchFamily="2" charset="-122"/>
              <a:cs typeface="Arial" panose="020B0604020202090204" pitchFamily="34" charset="0"/>
            </a:endParaRPr>
          </a:p>
        </p:txBody>
      </p:sp>
      <p:grpSp>
        <p:nvGrpSpPr>
          <p:cNvPr id="24" name="组合 23"/>
          <p:cNvGrpSpPr/>
          <p:nvPr/>
        </p:nvGrpSpPr>
        <p:grpSpPr bwMode="auto">
          <a:xfrm>
            <a:off x="7071441" y="1350621"/>
            <a:ext cx="3519487" cy="4838700"/>
            <a:chOff x="5876016" y="1194708"/>
            <a:chExt cx="3518354" cy="4838700"/>
          </a:xfrm>
        </p:grpSpPr>
        <p:grpSp>
          <p:nvGrpSpPr>
            <p:cNvPr id="11320" name="组合 20"/>
            <p:cNvGrpSpPr/>
            <p:nvPr/>
          </p:nvGrpSpPr>
          <p:grpSpPr bwMode="auto">
            <a:xfrm>
              <a:off x="6212458" y="1194708"/>
              <a:ext cx="2956560" cy="4838700"/>
              <a:chOff x="6212458" y="1194708"/>
              <a:chExt cx="2956560" cy="4838700"/>
            </a:xfrm>
          </p:grpSpPr>
          <p:grpSp>
            <p:nvGrpSpPr>
              <p:cNvPr id="11322" name="组合 35"/>
              <p:cNvGrpSpPr/>
              <p:nvPr/>
            </p:nvGrpSpPr>
            <p:grpSpPr bwMode="auto">
              <a:xfrm>
                <a:off x="6212458" y="1194708"/>
                <a:ext cx="2956560" cy="4838700"/>
                <a:chOff x="304800" y="1466850"/>
                <a:chExt cx="2705100" cy="4838700"/>
              </a:xfrm>
            </p:grpSpPr>
            <p:sp>
              <p:nvSpPr>
                <p:cNvPr id="38" name="矩形 37"/>
                <p:cNvSpPr/>
                <p:nvPr/>
              </p:nvSpPr>
              <p:spPr>
                <a:xfrm>
                  <a:off x="304800" y="1466850"/>
                  <a:ext cx="2705100" cy="70485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39" name="矩形 38"/>
                <p:cNvSpPr/>
                <p:nvPr/>
              </p:nvSpPr>
              <p:spPr>
                <a:xfrm>
                  <a:off x="304800" y="2171700"/>
                  <a:ext cx="2705100" cy="4133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grpSp>
          <p:sp>
            <p:nvSpPr>
              <p:cNvPr id="37" name="矩形 36"/>
              <p:cNvSpPr/>
              <p:nvPr/>
            </p:nvSpPr>
            <p:spPr>
              <a:xfrm>
                <a:off x="6212458" y="5804808"/>
                <a:ext cx="2956560" cy="228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grpSp>
        <p:sp>
          <p:nvSpPr>
            <p:cNvPr id="11321" name="文本框 33"/>
            <p:cNvSpPr txBox="1">
              <a:spLocks noChangeArrowheads="1"/>
            </p:cNvSpPr>
            <p:nvPr/>
          </p:nvSpPr>
          <p:spPr bwMode="auto">
            <a:xfrm>
              <a:off x="5876016" y="1319729"/>
              <a:ext cx="35183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anose="020F0502020204030204" pitchFamily="34" charset="0"/>
                  <a:ea typeface="宋体" pitchFamily="2" charset="-122"/>
                </a:defRPr>
              </a:lvl1pPr>
              <a:lvl2pPr marL="742950" indent="-285750">
                <a:defRPr sz="2400">
                  <a:solidFill>
                    <a:schemeClr val="tx1"/>
                  </a:solidFill>
                  <a:latin typeface="Calibri" panose="020F0502020204030204" pitchFamily="34" charset="0"/>
                  <a:ea typeface="宋体" pitchFamily="2" charset="-122"/>
                </a:defRPr>
              </a:lvl2pPr>
              <a:lvl3pPr>
                <a:defRPr sz="2000">
                  <a:solidFill>
                    <a:schemeClr val="tx1"/>
                  </a:solidFill>
                  <a:latin typeface="Calibri" panose="020F0502020204030204" pitchFamily="34" charset="0"/>
                  <a:ea typeface="宋体" pitchFamily="2" charset="-122"/>
                </a:defRPr>
              </a:lvl3pPr>
              <a:lvl4pPr>
                <a:defRPr>
                  <a:solidFill>
                    <a:schemeClr val="tx1"/>
                  </a:solidFill>
                  <a:latin typeface="Calibri" panose="020F0502020204030204" pitchFamily="34" charset="0"/>
                  <a:ea typeface="宋体" pitchFamily="2" charset="-122"/>
                </a:defRPr>
              </a:lvl4pPr>
              <a:lvl5pPr>
                <a:defRPr>
                  <a:solidFill>
                    <a:schemeClr val="tx1"/>
                  </a:solidFill>
                  <a:latin typeface="Calibri" panose="020F0502020204030204" pitchFamily="34" charset="0"/>
                  <a:ea typeface="宋体" pitchFamily="2" charset="-122"/>
                </a:defRPr>
              </a:lvl5pPr>
              <a:lvl6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6pPr>
              <a:lvl7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7pPr>
              <a:lvl8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8pPr>
              <a:lvl9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9pPr>
            </a:lstStyle>
            <a:p>
              <a:pPr algn="ctr" eaLnBrk="1" hangingPunct="1"/>
              <a:r>
                <a:rPr lang="zh-CN" altLang="en-US" sz="2400" dirty="0">
                  <a:solidFill>
                    <a:schemeClr val="bg1"/>
                  </a:solidFill>
                  <a:latin typeface="等线" panose="02010600030101010101" pitchFamily="2" charset="-122"/>
                  <a:ea typeface="等线" panose="02010600030101010101" pitchFamily="2" charset="-122"/>
                </a:rPr>
                <a:t>缺点</a:t>
              </a:r>
              <a:endParaRPr lang="zh-CN" altLang="en-US" sz="2400" dirty="0">
                <a:solidFill>
                  <a:schemeClr val="bg1"/>
                </a:solidFill>
                <a:latin typeface="等线" panose="02010600030101010101" pitchFamily="2" charset="-122"/>
                <a:ea typeface="等线" panose="02010600030101010101" pitchFamily="2" charset="-122"/>
              </a:endParaRPr>
            </a:p>
          </p:txBody>
        </p:sp>
      </p:grpSp>
      <p:sp>
        <p:nvSpPr>
          <p:cNvPr id="3" name="文本框 2"/>
          <p:cNvSpPr txBox="1"/>
          <p:nvPr/>
        </p:nvSpPr>
        <p:spPr>
          <a:xfrm>
            <a:off x="500908" y="498628"/>
            <a:ext cx="3570208" cy="769441"/>
          </a:xfrm>
          <a:prstGeom prst="rect">
            <a:avLst/>
          </a:prstGeom>
          <a:noFill/>
        </p:spPr>
        <p:txBody>
          <a:bodyPr wrap="none" rtlCol="0">
            <a:spAutoFit/>
          </a:bodyPr>
          <a:lstStyle/>
          <a:p>
            <a:r>
              <a:rPr lang="zh-CN" altLang="en-US" sz="4400" dirty="0">
                <a:latin typeface="等线" panose="02010600030101010101" pitchFamily="2" charset="-122"/>
                <a:ea typeface="等线" panose="02010600030101010101" pitchFamily="2" charset="-122"/>
              </a:rPr>
              <a:t>深度学习框架</a:t>
            </a:r>
            <a:endParaRPr lang="zh-CN" altLang="en-US" sz="4400" dirty="0">
              <a:latin typeface="等线" panose="02010600030101010101" pitchFamily="2" charset="-122"/>
              <a:ea typeface="等线" panose="02010600030101010101" pitchFamily="2" charset="-122"/>
            </a:endParaRPr>
          </a:p>
        </p:txBody>
      </p:sp>
      <p:sp>
        <p:nvSpPr>
          <p:cNvPr id="77" name="矩形 76"/>
          <p:cNvSpPr/>
          <p:nvPr/>
        </p:nvSpPr>
        <p:spPr>
          <a:xfrm>
            <a:off x="7303634" y="2289915"/>
            <a:ext cx="2944812" cy="3554819"/>
          </a:xfrm>
          <a:prstGeom prst="rect">
            <a:avLst/>
          </a:prstGeom>
        </p:spPr>
        <p:txBody>
          <a:bodyPr>
            <a:spAutoFit/>
          </a:bodyPr>
          <a:lstStyle/>
          <a:p>
            <a:pPr marL="285750" indent="-285750" eaLnBrk="1" fontAlgn="auto" hangingPunct="1">
              <a:lnSpc>
                <a:spcPts val="1800"/>
              </a:lnSpc>
              <a:spcBef>
                <a:spcPts val="0"/>
              </a:spcBef>
              <a:spcAft>
                <a:spcPts val="0"/>
              </a:spcAft>
              <a:buFont typeface="Wingdings" panose="05000000000000000000" pitchFamily="2" charset="2"/>
              <a:buChar char="Ø"/>
              <a:defRPr/>
            </a:pPr>
            <a:r>
              <a:rPr lang="zh-CN" altLang="en-US" sz="1600" dirty="0">
                <a:solidFill>
                  <a:schemeClr val="bg2">
                    <a:lumMod val="25000"/>
                  </a:schemeClr>
                </a:solidFill>
                <a:latin typeface="等线" panose="02010600030101010101" pitchFamily="2" charset="-122"/>
                <a:ea typeface="等线" panose="02010600030101010101" pitchFamily="2" charset="-122"/>
                <a:cs typeface="Arial" panose="020B0604020202090204" pitchFamily="34" charset="0"/>
              </a:rPr>
              <a:t>频繁变动的接口。</a:t>
            </a:r>
            <a:r>
              <a:rPr lang="en-US" altLang="zh-CN" sz="1600" dirty="0">
                <a:solidFill>
                  <a:schemeClr val="bg2">
                    <a:lumMod val="25000"/>
                  </a:schemeClr>
                </a:solidFill>
                <a:latin typeface="等线" panose="02010600030101010101" pitchFamily="2" charset="-122"/>
                <a:ea typeface="等线" panose="02010600030101010101" pitchFamily="2" charset="-122"/>
                <a:cs typeface="Arial" panose="020B0604020202090204" pitchFamily="34" charset="0"/>
              </a:rPr>
              <a:t>TensorFlow </a:t>
            </a:r>
            <a:r>
              <a:rPr lang="zh-CN" altLang="en-US" sz="1600" dirty="0">
                <a:solidFill>
                  <a:schemeClr val="bg2">
                    <a:lumMod val="25000"/>
                  </a:schemeClr>
                </a:solidFill>
                <a:latin typeface="等线" panose="02010600030101010101" pitchFamily="2" charset="-122"/>
                <a:ea typeface="等线" panose="02010600030101010101" pitchFamily="2" charset="-122"/>
                <a:cs typeface="Arial" panose="020B0604020202090204" pitchFamily="34" charset="0"/>
              </a:rPr>
              <a:t>的接口一直处于快速迭代之中，并且没有很好地考虑向后兼容性，这导致现在许多开源代码已经无法在新版的</a:t>
            </a:r>
            <a:r>
              <a:rPr lang="en-US" altLang="zh-CN" sz="1600" dirty="0">
                <a:solidFill>
                  <a:schemeClr val="bg2">
                    <a:lumMod val="25000"/>
                  </a:schemeClr>
                </a:solidFill>
                <a:latin typeface="等线" panose="02010600030101010101" pitchFamily="2" charset="-122"/>
                <a:ea typeface="等线" panose="02010600030101010101" pitchFamily="2" charset="-122"/>
                <a:cs typeface="Arial" panose="020B0604020202090204" pitchFamily="34" charset="0"/>
              </a:rPr>
              <a:t>TensorFlow </a:t>
            </a:r>
            <a:r>
              <a:rPr lang="zh-CN" altLang="en-US" sz="1600" dirty="0">
                <a:solidFill>
                  <a:schemeClr val="bg2">
                    <a:lumMod val="25000"/>
                  </a:schemeClr>
                </a:solidFill>
                <a:latin typeface="等线" panose="02010600030101010101" pitchFamily="2" charset="-122"/>
                <a:ea typeface="等线" panose="02010600030101010101" pitchFamily="2" charset="-122"/>
                <a:cs typeface="Arial" panose="020B0604020202090204" pitchFamily="34" charset="0"/>
              </a:rPr>
              <a:t>上运行，同时也间接导致了许多基于</a:t>
            </a:r>
            <a:r>
              <a:rPr lang="en-US" altLang="zh-CN" sz="1600" dirty="0">
                <a:solidFill>
                  <a:schemeClr val="bg2">
                    <a:lumMod val="25000"/>
                  </a:schemeClr>
                </a:solidFill>
                <a:latin typeface="等线" panose="02010600030101010101" pitchFamily="2" charset="-122"/>
                <a:ea typeface="等线" panose="02010600030101010101" pitchFamily="2" charset="-122"/>
                <a:cs typeface="Arial" panose="020B0604020202090204" pitchFamily="34" charset="0"/>
              </a:rPr>
              <a:t>TensorFlow</a:t>
            </a:r>
            <a:r>
              <a:rPr lang="zh-CN" altLang="en-US" sz="1600" dirty="0">
                <a:solidFill>
                  <a:schemeClr val="bg2">
                    <a:lumMod val="25000"/>
                  </a:schemeClr>
                </a:solidFill>
                <a:latin typeface="等线" panose="02010600030101010101" pitchFamily="2" charset="-122"/>
                <a:ea typeface="等线" panose="02010600030101010101" pitchFamily="2" charset="-122"/>
                <a:cs typeface="Arial" panose="020B0604020202090204" pitchFamily="34" charset="0"/>
              </a:rPr>
              <a:t>的第三方框架出现</a:t>
            </a:r>
            <a:r>
              <a:rPr lang="en-US" altLang="zh-CN" sz="1600" dirty="0">
                <a:solidFill>
                  <a:schemeClr val="bg2">
                    <a:lumMod val="25000"/>
                  </a:schemeClr>
                </a:solidFill>
                <a:latin typeface="等线" panose="02010600030101010101" pitchFamily="2" charset="-122"/>
                <a:ea typeface="等线" panose="02010600030101010101" pitchFamily="2" charset="-122"/>
                <a:cs typeface="Arial" panose="020B0604020202090204" pitchFamily="34" charset="0"/>
              </a:rPr>
              <a:t>BUG</a:t>
            </a:r>
            <a:endParaRPr lang="en-US" altLang="zh-CN" sz="1600" dirty="0">
              <a:solidFill>
                <a:schemeClr val="bg2">
                  <a:lumMod val="25000"/>
                </a:schemeClr>
              </a:solidFill>
              <a:latin typeface="等线" panose="02010600030101010101" pitchFamily="2" charset="-122"/>
              <a:ea typeface="等线" panose="02010600030101010101" pitchFamily="2" charset="-122"/>
              <a:cs typeface="Arial" panose="020B0604020202090204" pitchFamily="34" charset="0"/>
            </a:endParaRPr>
          </a:p>
          <a:p>
            <a:pPr marL="285750" indent="-285750" eaLnBrk="1" fontAlgn="auto" hangingPunct="1">
              <a:lnSpc>
                <a:spcPts val="1800"/>
              </a:lnSpc>
              <a:spcBef>
                <a:spcPts val="0"/>
              </a:spcBef>
              <a:spcAft>
                <a:spcPts val="0"/>
              </a:spcAft>
              <a:buFont typeface="Wingdings" panose="05000000000000000000" pitchFamily="2" charset="2"/>
              <a:buChar char="Ø"/>
              <a:defRPr/>
            </a:pPr>
            <a:r>
              <a:rPr lang="zh-CN" altLang="en-US" sz="1600" dirty="0">
                <a:solidFill>
                  <a:schemeClr val="bg2">
                    <a:lumMod val="25000"/>
                  </a:schemeClr>
                </a:solidFill>
                <a:latin typeface="等线" panose="02010600030101010101" pitchFamily="2" charset="-122"/>
                <a:ea typeface="等线" panose="02010600030101010101" pitchFamily="2" charset="-122"/>
                <a:cs typeface="Arial" panose="020B0604020202090204" pitchFamily="34" charset="0"/>
              </a:rPr>
              <a:t>接口设计过于晦涩难懂，在设计</a:t>
            </a:r>
            <a:r>
              <a:rPr lang="en-US" altLang="zh-CN" sz="1600" dirty="0">
                <a:solidFill>
                  <a:schemeClr val="bg2">
                    <a:lumMod val="25000"/>
                  </a:schemeClr>
                </a:solidFill>
                <a:latin typeface="等线" panose="02010600030101010101" pitchFamily="2" charset="-122"/>
                <a:ea typeface="等线" panose="02010600030101010101" pitchFamily="2" charset="-122"/>
                <a:cs typeface="Arial" panose="020B0604020202090204" pitchFamily="34" charset="0"/>
              </a:rPr>
              <a:t>TensorFlow </a:t>
            </a:r>
            <a:r>
              <a:rPr lang="zh-CN" altLang="en-US" sz="1600" dirty="0">
                <a:solidFill>
                  <a:schemeClr val="bg2">
                    <a:lumMod val="25000"/>
                  </a:schemeClr>
                </a:solidFill>
                <a:latin typeface="等线" panose="02010600030101010101" pitchFamily="2" charset="-122"/>
                <a:ea typeface="等线" panose="02010600030101010101" pitchFamily="2" charset="-122"/>
                <a:cs typeface="Arial" panose="020B0604020202090204" pitchFamily="34" charset="0"/>
              </a:rPr>
              <a:t>时，创造了图、会话、命名空间、</a:t>
            </a:r>
            <a:r>
              <a:rPr lang="en-US" altLang="zh-CN" sz="1600" dirty="0" err="1">
                <a:solidFill>
                  <a:schemeClr val="bg2">
                    <a:lumMod val="25000"/>
                  </a:schemeClr>
                </a:solidFill>
                <a:latin typeface="等线" panose="02010600030101010101" pitchFamily="2" charset="-122"/>
                <a:ea typeface="等线" panose="02010600030101010101" pitchFamily="2" charset="-122"/>
                <a:cs typeface="Arial" panose="020B0604020202090204" pitchFamily="34" charset="0"/>
              </a:rPr>
              <a:t>PlaceHolder</a:t>
            </a:r>
            <a:r>
              <a:rPr lang="en-US" altLang="zh-CN" sz="1600" dirty="0">
                <a:solidFill>
                  <a:schemeClr val="bg2">
                    <a:lumMod val="25000"/>
                  </a:schemeClr>
                </a:solidFill>
                <a:latin typeface="等线" panose="02010600030101010101" pitchFamily="2" charset="-122"/>
                <a:ea typeface="等线" panose="02010600030101010101" pitchFamily="2" charset="-122"/>
                <a:cs typeface="Arial" panose="020B0604020202090204" pitchFamily="34" charset="0"/>
              </a:rPr>
              <a:t> </a:t>
            </a:r>
            <a:r>
              <a:rPr lang="zh-CN" altLang="en-US" sz="1600" dirty="0">
                <a:solidFill>
                  <a:schemeClr val="bg2">
                    <a:lumMod val="25000"/>
                  </a:schemeClr>
                </a:solidFill>
                <a:latin typeface="等线" panose="02010600030101010101" pitchFamily="2" charset="-122"/>
                <a:ea typeface="等线" panose="02010600030101010101" pitchFamily="2" charset="-122"/>
                <a:cs typeface="Arial" panose="020B0604020202090204" pitchFamily="34" charset="0"/>
              </a:rPr>
              <a:t>等诸多抽象概念，对初学者来说较难上手</a:t>
            </a:r>
            <a:endParaRPr lang="zh-CN" altLang="en-US" sz="1600" dirty="0">
              <a:solidFill>
                <a:schemeClr val="bg2">
                  <a:lumMod val="25000"/>
                </a:schemeClr>
              </a:solidFill>
              <a:latin typeface="等线" panose="02010600030101010101" pitchFamily="2" charset="-122"/>
              <a:ea typeface="等线" panose="02010600030101010101" pitchFamily="2" charset="-122"/>
              <a:cs typeface="Arial" panose="020B0604020202090204" pitchFamily="34" charset="0"/>
            </a:endParaRPr>
          </a:p>
          <a:p>
            <a:pPr marL="285750" indent="-285750" eaLnBrk="1" fontAlgn="auto" hangingPunct="1">
              <a:lnSpc>
                <a:spcPts val="1800"/>
              </a:lnSpc>
              <a:spcBef>
                <a:spcPts val="0"/>
              </a:spcBef>
              <a:spcAft>
                <a:spcPts val="0"/>
              </a:spcAft>
              <a:buFont typeface="Wingdings" panose="05000000000000000000" pitchFamily="2" charset="2"/>
              <a:buChar char="Ø"/>
              <a:defRPr/>
            </a:pPr>
            <a:r>
              <a:rPr lang="zh-CN" altLang="en-US" sz="1600" dirty="0">
                <a:solidFill>
                  <a:schemeClr val="bg2">
                    <a:lumMod val="25000"/>
                  </a:schemeClr>
                </a:solidFill>
                <a:latin typeface="等线" panose="02010600030101010101" pitchFamily="2" charset="-122"/>
                <a:ea typeface="等线" panose="02010600030101010101" pitchFamily="2" charset="-122"/>
                <a:cs typeface="Arial" panose="020B0604020202090204" pitchFamily="34" charset="0"/>
              </a:rPr>
              <a:t>运行明显比其他框架速度慢</a:t>
            </a:r>
            <a:endParaRPr lang="zh-CN" altLang="en-US" sz="1600" dirty="0">
              <a:solidFill>
                <a:schemeClr val="bg2">
                  <a:lumMod val="25000"/>
                </a:schemeClr>
              </a:solidFill>
              <a:latin typeface="等线" panose="02010600030101010101" pitchFamily="2" charset="-122"/>
              <a:ea typeface="等线" panose="02010600030101010101" pitchFamily="2" charset="-122"/>
              <a:cs typeface="Arial" panose="020B060402020209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childTnLst>
                          </p:cTn>
                        </p:par>
                        <p:par>
                          <p:cTn id="22" fill="hold">
                            <p:stCondLst>
                              <p:cond delay="500"/>
                            </p:stCondLst>
                            <p:childTnLst>
                              <p:par>
                                <p:cTn id="23" presetID="22" presetClass="entr" presetSubtype="1"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up)">
                                      <p:cBhvr>
                                        <p:cTn id="25" dur="500"/>
                                        <p:tgtEl>
                                          <p:spTgt spid="5"/>
                                        </p:tgtEl>
                                      </p:cBhvr>
                                    </p:animEffect>
                                  </p:childTnLst>
                                </p:cTn>
                              </p:par>
                            </p:childTnLst>
                          </p:cTn>
                        </p:par>
                        <p:par>
                          <p:cTn id="26" fill="hold">
                            <p:stCondLst>
                              <p:cond delay="1000"/>
                            </p:stCondLst>
                            <p:childTnLst>
                              <p:par>
                                <p:cTn id="27" presetID="12" presetClass="entr" presetSubtype="4" fill="hold" grpId="0" nodeType="afterEffect">
                                  <p:stCondLst>
                                    <p:cond delay="0"/>
                                  </p:stCondLst>
                                  <p:childTnLst>
                                    <p:set>
                                      <p:cBhvr>
                                        <p:cTn id="28" dur="1" fill="hold">
                                          <p:stCondLst>
                                            <p:cond delay="0"/>
                                          </p:stCondLst>
                                        </p:cTn>
                                        <p:tgtEl>
                                          <p:spTgt spid="23">
                                            <p:txEl>
                                              <p:pRg st="0" end="0"/>
                                            </p:txEl>
                                          </p:spTgt>
                                        </p:tgtEl>
                                        <p:attrNameLst>
                                          <p:attrName>style.visibility</p:attrName>
                                        </p:attrNameLst>
                                      </p:cBhvr>
                                      <p:to>
                                        <p:strVal val="visible"/>
                                      </p:to>
                                    </p:set>
                                    <p:anim calcmode="lin" valueType="num">
                                      <p:cBhvr additive="base">
                                        <p:cTn id="29" dur="500"/>
                                        <p:tgtEl>
                                          <p:spTgt spid="23">
                                            <p:txEl>
                                              <p:pRg st="0" end="0"/>
                                            </p:txEl>
                                          </p:spTgt>
                                        </p:tgtEl>
                                        <p:attrNameLst>
                                          <p:attrName>ppt_y</p:attrName>
                                        </p:attrNameLst>
                                      </p:cBhvr>
                                      <p:tavLst>
                                        <p:tav tm="0">
                                          <p:val>
                                            <p:strVal val="#ppt_y+#ppt_h*1.125000"/>
                                          </p:val>
                                        </p:tav>
                                        <p:tav tm="100000">
                                          <p:val>
                                            <p:strVal val="#ppt_y"/>
                                          </p:val>
                                        </p:tav>
                                      </p:tavLst>
                                    </p:anim>
                                    <p:animEffect transition="in" filter="wipe(up)">
                                      <p:cBhvr>
                                        <p:cTn id="30" dur="500"/>
                                        <p:tgtEl>
                                          <p:spTgt spid="23">
                                            <p:txEl>
                                              <p:pRg st="0" end="0"/>
                                            </p:txEl>
                                          </p:spTgt>
                                        </p:tgtEl>
                                      </p:cBhvr>
                                    </p:animEffect>
                                  </p:childTnLst>
                                </p:cTn>
                              </p:par>
                            </p:childTnLst>
                          </p:cTn>
                        </p:par>
                        <p:par>
                          <p:cTn id="31" fill="hold">
                            <p:stCondLst>
                              <p:cond delay="1500"/>
                            </p:stCondLst>
                            <p:childTnLst>
                              <p:par>
                                <p:cTn id="32" presetID="12" presetClass="entr" presetSubtype="4" fill="hold" grpId="0" nodeType="afterEffect">
                                  <p:stCondLst>
                                    <p:cond delay="0"/>
                                  </p:stCondLst>
                                  <p:childTnLst>
                                    <p:set>
                                      <p:cBhvr>
                                        <p:cTn id="33" dur="1" fill="hold">
                                          <p:stCondLst>
                                            <p:cond delay="0"/>
                                          </p:stCondLst>
                                        </p:cTn>
                                        <p:tgtEl>
                                          <p:spTgt spid="23">
                                            <p:txEl>
                                              <p:pRg st="1" end="1"/>
                                            </p:txEl>
                                          </p:spTgt>
                                        </p:tgtEl>
                                        <p:attrNameLst>
                                          <p:attrName>style.visibility</p:attrName>
                                        </p:attrNameLst>
                                      </p:cBhvr>
                                      <p:to>
                                        <p:strVal val="visible"/>
                                      </p:to>
                                    </p:set>
                                    <p:anim calcmode="lin" valueType="num">
                                      <p:cBhvr additive="base">
                                        <p:cTn id="34" dur="500"/>
                                        <p:tgtEl>
                                          <p:spTgt spid="23">
                                            <p:txEl>
                                              <p:pRg st="1" end="1"/>
                                            </p:txEl>
                                          </p:spTgt>
                                        </p:tgtEl>
                                        <p:attrNameLst>
                                          <p:attrName>ppt_y</p:attrName>
                                        </p:attrNameLst>
                                      </p:cBhvr>
                                      <p:tavLst>
                                        <p:tav tm="0">
                                          <p:val>
                                            <p:strVal val="#ppt_y+#ppt_h*1.125000"/>
                                          </p:val>
                                        </p:tav>
                                        <p:tav tm="100000">
                                          <p:val>
                                            <p:strVal val="#ppt_y"/>
                                          </p:val>
                                        </p:tav>
                                      </p:tavLst>
                                    </p:anim>
                                    <p:animEffect transition="in" filter="wipe(up)">
                                      <p:cBhvr>
                                        <p:cTn id="35" dur="500"/>
                                        <p:tgtEl>
                                          <p:spTgt spid="23">
                                            <p:txEl>
                                              <p:pRg st="1" end="1"/>
                                            </p:txEl>
                                          </p:spTgt>
                                        </p:tgtEl>
                                      </p:cBhvr>
                                    </p:animEffect>
                                  </p:childTnLst>
                                </p:cTn>
                              </p:par>
                            </p:childTnLst>
                          </p:cTn>
                        </p:par>
                        <p:par>
                          <p:cTn id="36" fill="hold">
                            <p:stCondLst>
                              <p:cond delay="2000"/>
                            </p:stCondLst>
                            <p:childTnLst>
                              <p:par>
                                <p:cTn id="37" presetID="22" presetClass="entr" presetSubtype="1" fill="hold" nodeType="after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up)">
                                      <p:cBhvr>
                                        <p:cTn id="39" dur="500"/>
                                        <p:tgtEl>
                                          <p:spTgt spid="6"/>
                                        </p:tgtEl>
                                      </p:cBhvr>
                                    </p:animEffect>
                                  </p:childTnLst>
                                </p:cTn>
                              </p:par>
                            </p:childTnLst>
                          </p:cTn>
                        </p:par>
                        <p:par>
                          <p:cTn id="40" fill="hold">
                            <p:stCondLst>
                              <p:cond delay="2500"/>
                            </p:stCondLst>
                            <p:childTnLst>
                              <p:par>
                                <p:cTn id="41" presetID="12" presetClass="entr" presetSubtype="4" fill="hold" grpId="0" nodeType="afterEffect">
                                  <p:stCondLst>
                                    <p:cond delay="0"/>
                                  </p:stCondLst>
                                  <p:childTnLst>
                                    <p:set>
                                      <p:cBhvr>
                                        <p:cTn id="42" dur="1" fill="hold">
                                          <p:stCondLst>
                                            <p:cond delay="0"/>
                                          </p:stCondLst>
                                        </p:cTn>
                                        <p:tgtEl>
                                          <p:spTgt spid="27">
                                            <p:txEl>
                                              <p:pRg st="0" end="0"/>
                                            </p:txEl>
                                          </p:spTgt>
                                        </p:tgtEl>
                                        <p:attrNameLst>
                                          <p:attrName>style.visibility</p:attrName>
                                        </p:attrNameLst>
                                      </p:cBhvr>
                                      <p:to>
                                        <p:strVal val="visible"/>
                                      </p:to>
                                    </p:set>
                                    <p:anim calcmode="lin" valueType="num">
                                      <p:cBhvr additive="base">
                                        <p:cTn id="43" dur="500"/>
                                        <p:tgtEl>
                                          <p:spTgt spid="27">
                                            <p:txEl>
                                              <p:pRg st="0" end="0"/>
                                            </p:txEl>
                                          </p:spTgt>
                                        </p:tgtEl>
                                        <p:attrNameLst>
                                          <p:attrName>ppt_y</p:attrName>
                                        </p:attrNameLst>
                                      </p:cBhvr>
                                      <p:tavLst>
                                        <p:tav tm="0">
                                          <p:val>
                                            <p:strVal val="#ppt_y+#ppt_h*1.125000"/>
                                          </p:val>
                                        </p:tav>
                                        <p:tav tm="100000">
                                          <p:val>
                                            <p:strVal val="#ppt_y"/>
                                          </p:val>
                                        </p:tav>
                                      </p:tavLst>
                                    </p:anim>
                                    <p:animEffect transition="in" filter="wipe(up)">
                                      <p:cBhvr>
                                        <p:cTn id="44" dur="500"/>
                                        <p:tgtEl>
                                          <p:spTgt spid="27">
                                            <p:txEl>
                                              <p:pRg st="0" end="0"/>
                                            </p:txEl>
                                          </p:spTgt>
                                        </p:tgtEl>
                                      </p:cBhvr>
                                    </p:animEffect>
                                  </p:childTnLst>
                                </p:cTn>
                              </p:par>
                            </p:childTnLst>
                          </p:cTn>
                        </p:par>
                        <p:par>
                          <p:cTn id="45" fill="hold">
                            <p:stCondLst>
                              <p:cond delay="3000"/>
                            </p:stCondLst>
                            <p:childTnLst>
                              <p:par>
                                <p:cTn id="46" presetID="12" presetClass="entr" presetSubtype="4" fill="hold" grpId="0" nodeType="afterEffect">
                                  <p:stCondLst>
                                    <p:cond delay="0"/>
                                  </p:stCondLst>
                                  <p:childTnLst>
                                    <p:set>
                                      <p:cBhvr>
                                        <p:cTn id="47" dur="1" fill="hold">
                                          <p:stCondLst>
                                            <p:cond delay="0"/>
                                          </p:stCondLst>
                                        </p:cTn>
                                        <p:tgtEl>
                                          <p:spTgt spid="27">
                                            <p:txEl>
                                              <p:pRg st="1" end="1"/>
                                            </p:txEl>
                                          </p:spTgt>
                                        </p:tgtEl>
                                        <p:attrNameLst>
                                          <p:attrName>style.visibility</p:attrName>
                                        </p:attrNameLst>
                                      </p:cBhvr>
                                      <p:to>
                                        <p:strVal val="visible"/>
                                      </p:to>
                                    </p:set>
                                    <p:anim calcmode="lin" valueType="num">
                                      <p:cBhvr additive="base">
                                        <p:cTn id="48" dur="500"/>
                                        <p:tgtEl>
                                          <p:spTgt spid="27">
                                            <p:txEl>
                                              <p:pRg st="1" end="1"/>
                                            </p:txEl>
                                          </p:spTgt>
                                        </p:tgtEl>
                                        <p:attrNameLst>
                                          <p:attrName>ppt_y</p:attrName>
                                        </p:attrNameLst>
                                      </p:cBhvr>
                                      <p:tavLst>
                                        <p:tav tm="0">
                                          <p:val>
                                            <p:strVal val="#ppt_y+#ppt_h*1.125000"/>
                                          </p:val>
                                        </p:tav>
                                        <p:tav tm="100000">
                                          <p:val>
                                            <p:strVal val="#ppt_y"/>
                                          </p:val>
                                        </p:tav>
                                      </p:tavLst>
                                    </p:anim>
                                    <p:animEffect transition="in" filter="wipe(up)">
                                      <p:cBhvr>
                                        <p:cTn id="49" dur="500"/>
                                        <p:tgtEl>
                                          <p:spTgt spid="27">
                                            <p:txEl>
                                              <p:pRg st="1" end="1"/>
                                            </p:txEl>
                                          </p:spTgt>
                                        </p:tgtEl>
                                      </p:cBhvr>
                                    </p:animEffect>
                                  </p:childTnLst>
                                </p:cTn>
                              </p:par>
                            </p:childTnLst>
                          </p:cTn>
                        </p:par>
                        <p:par>
                          <p:cTn id="50" fill="hold">
                            <p:stCondLst>
                              <p:cond delay="3500"/>
                            </p:stCondLst>
                            <p:childTnLst>
                              <p:par>
                                <p:cTn id="51" presetID="12" presetClass="entr" presetSubtype="4" fill="hold" grpId="0" nodeType="afterEffect">
                                  <p:stCondLst>
                                    <p:cond delay="0"/>
                                  </p:stCondLst>
                                  <p:childTnLst>
                                    <p:set>
                                      <p:cBhvr>
                                        <p:cTn id="52" dur="1" fill="hold">
                                          <p:stCondLst>
                                            <p:cond delay="0"/>
                                          </p:stCondLst>
                                        </p:cTn>
                                        <p:tgtEl>
                                          <p:spTgt spid="27">
                                            <p:txEl>
                                              <p:pRg st="2" end="2"/>
                                            </p:txEl>
                                          </p:spTgt>
                                        </p:tgtEl>
                                        <p:attrNameLst>
                                          <p:attrName>style.visibility</p:attrName>
                                        </p:attrNameLst>
                                      </p:cBhvr>
                                      <p:to>
                                        <p:strVal val="visible"/>
                                      </p:to>
                                    </p:set>
                                    <p:anim calcmode="lin" valueType="num">
                                      <p:cBhvr additive="base">
                                        <p:cTn id="53" dur="500"/>
                                        <p:tgtEl>
                                          <p:spTgt spid="27">
                                            <p:txEl>
                                              <p:pRg st="2" end="2"/>
                                            </p:txEl>
                                          </p:spTgt>
                                        </p:tgtEl>
                                        <p:attrNameLst>
                                          <p:attrName>ppt_y</p:attrName>
                                        </p:attrNameLst>
                                      </p:cBhvr>
                                      <p:tavLst>
                                        <p:tav tm="0">
                                          <p:val>
                                            <p:strVal val="#ppt_y+#ppt_h*1.125000"/>
                                          </p:val>
                                        </p:tav>
                                        <p:tav tm="100000">
                                          <p:val>
                                            <p:strVal val="#ppt_y"/>
                                          </p:val>
                                        </p:tav>
                                      </p:tavLst>
                                    </p:anim>
                                    <p:animEffect transition="in" filter="wipe(up)">
                                      <p:cBhvr>
                                        <p:cTn id="54" dur="500"/>
                                        <p:tgtEl>
                                          <p:spTgt spid="27">
                                            <p:txEl>
                                              <p:pRg st="2" end="2"/>
                                            </p:txEl>
                                          </p:spTgt>
                                        </p:tgtEl>
                                      </p:cBhvr>
                                    </p:animEffect>
                                  </p:childTnLst>
                                </p:cTn>
                              </p:par>
                            </p:childTnLst>
                          </p:cTn>
                        </p:par>
                        <p:par>
                          <p:cTn id="55" fill="hold">
                            <p:stCondLst>
                              <p:cond delay="4000"/>
                            </p:stCondLst>
                            <p:childTnLst>
                              <p:par>
                                <p:cTn id="56" presetID="12" presetClass="entr" presetSubtype="4" fill="hold" grpId="0" nodeType="afterEffect">
                                  <p:stCondLst>
                                    <p:cond delay="0"/>
                                  </p:stCondLst>
                                  <p:childTnLst>
                                    <p:set>
                                      <p:cBhvr>
                                        <p:cTn id="57" dur="1" fill="hold">
                                          <p:stCondLst>
                                            <p:cond delay="0"/>
                                          </p:stCondLst>
                                        </p:cTn>
                                        <p:tgtEl>
                                          <p:spTgt spid="27">
                                            <p:txEl>
                                              <p:pRg st="3" end="3"/>
                                            </p:txEl>
                                          </p:spTgt>
                                        </p:tgtEl>
                                        <p:attrNameLst>
                                          <p:attrName>style.visibility</p:attrName>
                                        </p:attrNameLst>
                                      </p:cBhvr>
                                      <p:to>
                                        <p:strVal val="visible"/>
                                      </p:to>
                                    </p:set>
                                    <p:anim calcmode="lin" valueType="num">
                                      <p:cBhvr additive="base">
                                        <p:cTn id="58" dur="500"/>
                                        <p:tgtEl>
                                          <p:spTgt spid="27">
                                            <p:txEl>
                                              <p:pRg st="3" end="3"/>
                                            </p:txEl>
                                          </p:spTgt>
                                        </p:tgtEl>
                                        <p:attrNameLst>
                                          <p:attrName>ppt_y</p:attrName>
                                        </p:attrNameLst>
                                      </p:cBhvr>
                                      <p:tavLst>
                                        <p:tav tm="0">
                                          <p:val>
                                            <p:strVal val="#ppt_y+#ppt_h*1.125000"/>
                                          </p:val>
                                        </p:tav>
                                        <p:tav tm="100000">
                                          <p:val>
                                            <p:strVal val="#ppt_y"/>
                                          </p:val>
                                        </p:tav>
                                      </p:tavLst>
                                    </p:anim>
                                    <p:animEffect transition="in" filter="wipe(up)">
                                      <p:cBhvr>
                                        <p:cTn id="59" dur="500"/>
                                        <p:tgtEl>
                                          <p:spTgt spid="27">
                                            <p:txEl>
                                              <p:pRg st="3" end="3"/>
                                            </p:txEl>
                                          </p:spTgt>
                                        </p:tgtEl>
                                      </p:cBhvr>
                                    </p:animEffect>
                                  </p:childTnLst>
                                </p:cTn>
                              </p:par>
                            </p:childTnLst>
                          </p:cTn>
                        </p:par>
                        <p:par>
                          <p:cTn id="60" fill="hold">
                            <p:stCondLst>
                              <p:cond delay="4500"/>
                            </p:stCondLst>
                            <p:childTnLst>
                              <p:par>
                                <p:cTn id="61" presetID="22" presetClass="entr" presetSubtype="1" fill="hold" nodeType="after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wipe(up)">
                                      <p:cBhvr>
                                        <p:cTn id="63" dur="500"/>
                                        <p:tgtEl>
                                          <p:spTgt spid="24"/>
                                        </p:tgtEl>
                                      </p:cBhvr>
                                    </p:animEffect>
                                  </p:childTnLst>
                                </p:cTn>
                              </p:par>
                            </p:childTnLst>
                          </p:cTn>
                        </p:par>
                        <p:par>
                          <p:cTn id="64" fill="hold">
                            <p:stCondLst>
                              <p:cond delay="5000"/>
                            </p:stCondLst>
                            <p:childTnLst>
                              <p:par>
                                <p:cTn id="65" presetID="12" presetClass="entr" presetSubtype="4" fill="hold" grpId="0" nodeType="afterEffect">
                                  <p:stCondLst>
                                    <p:cond delay="0"/>
                                  </p:stCondLst>
                                  <p:childTnLst>
                                    <p:set>
                                      <p:cBhvr>
                                        <p:cTn id="66" dur="1" fill="hold">
                                          <p:stCondLst>
                                            <p:cond delay="0"/>
                                          </p:stCondLst>
                                        </p:cTn>
                                        <p:tgtEl>
                                          <p:spTgt spid="77">
                                            <p:txEl>
                                              <p:pRg st="0" end="0"/>
                                            </p:txEl>
                                          </p:spTgt>
                                        </p:tgtEl>
                                        <p:attrNameLst>
                                          <p:attrName>style.visibility</p:attrName>
                                        </p:attrNameLst>
                                      </p:cBhvr>
                                      <p:to>
                                        <p:strVal val="visible"/>
                                      </p:to>
                                    </p:set>
                                    <p:anim calcmode="lin" valueType="num">
                                      <p:cBhvr additive="base">
                                        <p:cTn id="67" dur="500"/>
                                        <p:tgtEl>
                                          <p:spTgt spid="77">
                                            <p:txEl>
                                              <p:pRg st="0" end="0"/>
                                            </p:txEl>
                                          </p:spTgt>
                                        </p:tgtEl>
                                        <p:attrNameLst>
                                          <p:attrName>ppt_y</p:attrName>
                                        </p:attrNameLst>
                                      </p:cBhvr>
                                      <p:tavLst>
                                        <p:tav tm="0">
                                          <p:val>
                                            <p:strVal val="#ppt_y+#ppt_h*1.125000"/>
                                          </p:val>
                                        </p:tav>
                                        <p:tav tm="100000">
                                          <p:val>
                                            <p:strVal val="#ppt_y"/>
                                          </p:val>
                                        </p:tav>
                                      </p:tavLst>
                                    </p:anim>
                                    <p:animEffect transition="in" filter="wipe(up)">
                                      <p:cBhvr>
                                        <p:cTn id="68" dur="500"/>
                                        <p:tgtEl>
                                          <p:spTgt spid="77">
                                            <p:txEl>
                                              <p:pRg st="0" end="0"/>
                                            </p:txEl>
                                          </p:spTgt>
                                        </p:tgtEl>
                                      </p:cBhvr>
                                    </p:animEffect>
                                  </p:childTnLst>
                                </p:cTn>
                              </p:par>
                            </p:childTnLst>
                          </p:cTn>
                        </p:par>
                        <p:par>
                          <p:cTn id="69" fill="hold">
                            <p:stCondLst>
                              <p:cond delay="5500"/>
                            </p:stCondLst>
                            <p:childTnLst>
                              <p:par>
                                <p:cTn id="70" presetID="12" presetClass="entr" presetSubtype="4" fill="hold" grpId="0" nodeType="afterEffect">
                                  <p:stCondLst>
                                    <p:cond delay="0"/>
                                  </p:stCondLst>
                                  <p:childTnLst>
                                    <p:set>
                                      <p:cBhvr>
                                        <p:cTn id="71" dur="1" fill="hold">
                                          <p:stCondLst>
                                            <p:cond delay="0"/>
                                          </p:stCondLst>
                                        </p:cTn>
                                        <p:tgtEl>
                                          <p:spTgt spid="77">
                                            <p:txEl>
                                              <p:pRg st="1" end="1"/>
                                            </p:txEl>
                                          </p:spTgt>
                                        </p:tgtEl>
                                        <p:attrNameLst>
                                          <p:attrName>style.visibility</p:attrName>
                                        </p:attrNameLst>
                                      </p:cBhvr>
                                      <p:to>
                                        <p:strVal val="visible"/>
                                      </p:to>
                                    </p:set>
                                    <p:anim calcmode="lin" valueType="num">
                                      <p:cBhvr additive="base">
                                        <p:cTn id="72" dur="500"/>
                                        <p:tgtEl>
                                          <p:spTgt spid="77">
                                            <p:txEl>
                                              <p:pRg st="1" end="1"/>
                                            </p:txEl>
                                          </p:spTgt>
                                        </p:tgtEl>
                                        <p:attrNameLst>
                                          <p:attrName>ppt_y</p:attrName>
                                        </p:attrNameLst>
                                      </p:cBhvr>
                                      <p:tavLst>
                                        <p:tav tm="0">
                                          <p:val>
                                            <p:strVal val="#ppt_y+#ppt_h*1.125000"/>
                                          </p:val>
                                        </p:tav>
                                        <p:tav tm="100000">
                                          <p:val>
                                            <p:strVal val="#ppt_y"/>
                                          </p:val>
                                        </p:tav>
                                      </p:tavLst>
                                    </p:anim>
                                    <p:animEffect transition="in" filter="wipe(up)">
                                      <p:cBhvr>
                                        <p:cTn id="73" dur="500"/>
                                        <p:tgtEl>
                                          <p:spTgt spid="77">
                                            <p:txEl>
                                              <p:pRg st="1" end="1"/>
                                            </p:txEl>
                                          </p:spTgt>
                                        </p:tgtEl>
                                      </p:cBhvr>
                                    </p:animEffect>
                                  </p:childTnLst>
                                </p:cTn>
                              </p:par>
                            </p:childTnLst>
                          </p:cTn>
                        </p:par>
                        <p:par>
                          <p:cTn id="74" fill="hold">
                            <p:stCondLst>
                              <p:cond delay="6000"/>
                            </p:stCondLst>
                            <p:childTnLst>
                              <p:par>
                                <p:cTn id="75" presetID="12" presetClass="entr" presetSubtype="4" fill="hold" grpId="0" nodeType="afterEffect">
                                  <p:stCondLst>
                                    <p:cond delay="0"/>
                                  </p:stCondLst>
                                  <p:childTnLst>
                                    <p:set>
                                      <p:cBhvr>
                                        <p:cTn id="76" dur="1" fill="hold">
                                          <p:stCondLst>
                                            <p:cond delay="0"/>
                                          </p:stCondLst>
                                        </p:cTn>
                                        <p:tgtEl>
                                          <p:spTgt spid="77">
                                            <p:txEl>
                                              <p:pRg st="2" end="2"/>
                                            </p:txEl>
                                          </p:spTgt>
                                        </p:tgtEl>
                                        <p:attrNameLst>
                                          <p:attrName>style.visibility</p:attrName>
                                        </p:attrNameLst>
                                      </p:cBhvr>
                                      <p:to>
                                        <p:strVal val="visible"/>
                                      </p:to>
                                    </p:set>
                                    <p:anim calcmode="lin" valueType="num">
                                      <p:cBhvr additive="base">
                                        <p:cTn id="77" dur="500"/>
                                        <p:tgtEl>
                                          <p:spTgt spid="77">
                                            <p:txEl>
                                              <p:pRg st="2" end="2"/>
                                            </p:txEl>
                                          </p:spTgt>
                                        </p:tgtEl>
                                        <p:attrNameLst>
                                          <p:attrName>ppt_y</p:attrName>
                                        </p:attrNameLst>
                                      </p:cBhvr>
                                      <p:tavLst>
                                        <p:tav tm="0">
                                          <p:val>
                                            <p:strVal val="#ppt_y+#ppt_h*1.125000"/>
                                          </p:val>
                                        </p:tav>
                                        <p:tav tm="100000">
                                          <p:val>
                                            <p:strVal val="#ppt_y"/>
                                          </p:val>
                                        </p:tav>
                                      </p:tavLst>
                                    </p:anim>
                                    <p:animEffect transition="in" filter="wipe(up)">
                                      <p:cBhvr>
                                        <p:cTn id="78" dur="500"/>
                                        <p:tgtEl>
                                          <p:spTgt spid="7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P spid="23" grpId="0" bldLvl="3" build="p"/>
      <p:bldP spid="27" grpId="0" bldLvl="3" build="p"/>
      <p:bldP spid="77" grpId="0" bldLvl="3"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3" name="矩形 2"/>
          <p:cNvSpPr/>
          <p:nvPr/>
        </p:nvSpPr>
        <p:spPr>
          <a:xfrm>
            <a:off x="1"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4" name="文本框 3"/>
          <p:cNvSpPr txBox="1">
            <a:spLocks noChangeArrowheads="1"/>
          </p:cNvSpPr>
          <p:nvPr/>
        </p:nvSpPr>
        <p:spPr bwMode="auto">
          <a:xfrm>
            <a:off x="946151"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itchFamily="2" charset="-122"/>
              </a:defRPr>
            </a:lvl1pPr>
            <a:lvl2pPr marL="742950" indent="-285750">
              <a:defRPr sz="2400">
                <a:solidFill>
                  <a:schemeClr val="tx1"/>
                </a:solidFill>
                <a:latin typeface="Calibri" panose="020F0502020204030204" pitchFamily="34" charset="0"/>
                <a:ea typeface="宋体" pitchFamily="2" charset="-122"/>
              </a:defRPr>
            </a:lvl2pPr>
            <a:lvl3pPr>
              <a:defRPr sz="2000">
                <a:solidFill>
                  <a:schemeClr val="tx1"/>
                </a:solidFill>
                <a:latin typeface="Calibri" panose="020F0502020204030204" pitchFamily="34" charset="0"/>
                <a:ea typeface="宋体" pitchFamily="2" charset="-122"/>
              </a:defRPr>
            </a:lvl3pPr>
            <a:lvl4pPr>
              <a:defRPr>
                <a:solidFill>
                  <a:schemeClr val="tx1"/>
                </a:solidFill>
                <a:latin typeface="Calibri" panose="020F0502020204030204" pitchFamily="34" charset="0"/>
                <a:ea typeface="宋体" pitchFamily="2" charset="-122"/>
              </a:defRPr>
            </a:lvl4pPr>
            <a:lvl5pPr>
              <a:defRPr>
                <a:solidFill>
                  <a:schemeClr val="tx1"/>
                </a:solidFill>
                <a:latin typeface="Calibri" panose="020F0502020204030204" pitchFamily="34" charset="0"/>
                <a:ea typeface="宋体" pitchFamily="2" charset="-122"/>
              </a:defRPr>
            </a:lvl5pPr>
            <a:lvl6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6pPr>
            <a:lvl7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7pPr>
            <a:lvl8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8pPr>
            <a:lvl9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9pPr>
          </a:lstStyle>
          <a:p>
            <a:pPr algn="ctr" eaLnBrk="1" hangingPunct="1"/>
            <a:r>
              <a:rPr lang="en-US" altLang="zh-CN" sz="11500" dirty="0">
                <a:solidFill>
                  <a:schemeClr val="bg1"/>
                </a:solidFill>
                <a:latin typeface="Impact" panose="020B0806030902050204" pitchFamily="34" charset="0"/>
                <a:ea typeface="等线" panose="02010600030101010101" pitchFamily="2" charset="-122"/>
              </a:rPr>
              <a:t>4</a:t>
            </a:r>
            <a:endParaRPr lang="zh-CN" altLang="en-US" sz="11500" dirty="0">
              <a:solidFill>
                <a:schemeClr val="bg1"/>
              </a:solidFill>
              <a:latin typeface="Impact" panose="020B0806030902050204" pitchFamily="34" charset="0"/>
              <a:ea typeface="等线" panose="02010600030101010101" pitchFamily="2" charset="-122"/>
            </a:endParaRPr>
          </a:p>
        </p:txBody>
      </p:sp>
      <p:sp>
        <p:nvSpPr>
          <p:cNvPr id="5" name="文本框 4"/>
          <p:cNvSpPr txBox="1">
            <a:spLocks noChangeArrowheads="1"/>
          </p:cNvSpPr>
          <p:nvPr/>
        </p:nvSpPr>
        <p:spPr bwMode="auto">
          <a:xfrm>
            <a:off x="419101"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itchFamily="2" charset="-122"/>
              </a:defRPr>
            </a:lvl1pPr>
            <a:lvl2pPr marL="742950" indent="-285750">
              <a:defRPr sz="2400">
                <a:solidFill>
                  <a:schemeClr val="tx1"/>
                </a:solidFill>
                <a:latin typeface="Calibri" panose="020F0502020204030204" pitchFamily="34" charset="0"/>
                <a:ea typeface="宋体" pitchFamily="2" charset="-122"/>
              </a:defRPr>
            </a:lvl2pPr>
            <a:lvl3pPr>
              <a:defRPr sz="2000">
                <a:solidFill>
                  <a:schemeClr val="tx1"/>
                </a:solidFill>
                <a:latin typeface="Calibri" panose="020F0502020204030204" pitchFamily="34" charset="0"/>
                <a:ea typeface="宋体" pitchFamily="2" charset="-122"/>
              </a:defRPr>
            </a:lvl3pPr>
            <a:lvl4pPr>
              <a:defRPr>
                <a:solidFill>
                  <a:schemeClr val="tx1"/>
                </a:solidFill>
                <a:latin typeface="Calibri" panose="020F0502020204030204" pitchFamily="34" charset="0"/>
                <a:ea typeface="宋体" pitchFamily="2" charset="-122"/>
              </a:defRPr>
            </a:lvl4pPr>
            <a:lvl5pPr>
              <a:defRPr>
                <a:solidFill>
                  <a:schemeClr val="tx1"/>
                </a:solidFill>
                <a:latin typeface="Calibri" panose="020F0502020204030204" pitchFamily="34" charset="0"/>
                <a:ea typeface="宋体" pitchFamily="2" charset="-122"/>
              </a:defRPr>
            </a:lvl5pPr>
            <a:lvl6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6pPr>
            <a:lvl7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7pPr>
            <a:lvl8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8pPr>
            <a:lvl9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9pPr>
          </a:lstStyle>
          <a:p>
            <a:pPr eaLnBrk="1" hangingPunct="1"/>
            <a:r>
              <a:rPr lang="zh-CN" altLang="en-US" sz="3200" b="1">
                <a:solidFill>
                  <a:srgbClr val="044875"/>
                </a:solidFill>
                <a:latin typeface="微软雅黑" panose="020B0503020204020204" pitchFamily="34" charset="-122"/>
                <a:ea typeface="微软雅黑" panose="020B0503020204020204" pitchFamily="34" charset="-122"/>
              </a:rPr>
              <a:t>第</a:t>
            </a:r>
            <a:endParaRPr lang="zh-CN" altLang="en-US" sz="3200" b="1">
              <a:solidFill>
                <a:srgbClr val="044875"/>
              </a:solidFill>
              <a:latin typeface="微软雅黑" panose="020B0503020204020204" pitchFamily="34" charset="-122"/>
              <a:ea typeface="微软雅黑" panose="020B0503020204020204" pitchFamily="34" charset="-122"/>
            </a:endParaRP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7" name="文本框 6"/>
          <p:cNvSpPr txBox="1">
            <a:spLocks noChangeArrowheads="1"/>
          </p:cNvSpPr>
          <p:nvPr/>
        </p:nvSpPr>
        <p:spPr bwMode="auto">
          <a:xfrm>
            <a:off x="2525714"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itchFamily="2" charset="-122"/>
              </a:defRPr>
            </a:lvl1pPr>
            <a:lvl2pPr marL="742950" indent="-285750">
              <a:defRPr sz="2400">
                <a:solidFill>
                  <a:schemeClr val="tx1"/>
                </a:solidFill>
                <a:latin typeface="Calibri" panose="020F0502020204030204" pitchFamily="34" charset="0"/>
                <a:ea typeface="宋体" pitchFamily="2" charset="-122"/>
              </a:defRPr>
            </a:lvl2pPr>
            <a:lvl3pPr>
              <a:defRPr sz="2000">
                <a:solidFill>
                  <a:schemeClr val="tx1"/>
                </a:solidFill>
                <a:latin typeface="Calibri" panose="020F0502020204030204" pitchFamily="34" charset="0"/>
                <a:ea typeface="宋体" pitchFamily="2" charset="-122"/>
              </a:defRPr>
            </a:lvl3pPr>
            <a:lvl4pPr>
              <a:defRPr>
                <a:solidFill>
                  <a:schemeClr val="tx1"/>
                </a:solidFill>
                <a:latin typeface="Calibri" panose="020F0502020204030204" pitchFamily="34" charset="0"/>
                <a:ea typeface="宋体" pitchFamily="2" charset="-122"/>
              </a:defRPr>
            </a:lvl4pPr>
            <a:lvl5pPr>
              <a:defRPr>
                <a:solidFill>
                  <a:schemeClr val="tx1"/>
                </a:solidFill>
                <a:latin typeface="Calibri" panose="020F0502020204030204" pitchFamily="34" charset="0"/>
                <a:ea typeface="宋体" pitchFamily="2" charset="-122"/>
              </a:defRPr>
            </a:lvl5pPr>
            <a:lvl6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6pPr>
            <a:lvl7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7pPr>
            <a:lvl8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8pPr>
            <a:lvl9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9pPr>
          </a:lstStyle>
          <a:p>
            <a:pPr eaLnBrk="1" hangingPunct="1"/>
            <a:r>
              <a:rPr lang="zh-CN" altLang="en-US" sz="3200" b="1">
                <a:solidFill>
                  <a:srgbClr val="044875"/>
                </a:solidFill>
                <a:latin typeface="微软雅黑" panose="020B0503020204020204" pitchFamily="34" charset="-122"/>
                <a:ea typeface="微软雅黑" panose="020B0503020204020204" pitchFamily="34" charset="-122"/>
              </a:rPr>
              <a:t>部分</a:t>
            </a:r>
            <a:endParaRPr lang="zh-CN" altLang="en-US" sz="3200" b="1">
              <a:solidFill>
                <a:srgbClr val="044875"/>
              </a:solidFill>
              <a:latin typeface="微软雅黑" panose="020B0503020204020204" pitchFamily="34" charset="-122"/>
              <a:ea typeface="微软雅黑" panose="020B0503020204020204" pitchFamily="34" charset="-122"/>
            </a:endParaRPr>
          </a:p>
        </p:txBody>
      </p:sp>
      <p:sp>
        <p:nvSpPr>
          <p:cNvPr id="8" name="文本框 7"/>
          <p:cNvSpPr txBox="1">
            <a:spLocks noChangeArrowheads="1"/>
          </p:cNvSpPr>
          <p:nvPr/>
        </p:nvSpPr>
        <p:spPr bwMode="auto">
          <a:xfrm>
            <a:off x="6791326" y="3632200"/>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itchFamily="2" charset="-122"/>
              </a:defRPr>
            </a:lvl1pPr>
            <a:lvl2pPr marL="742950" indent="-285750">
              <a:defRPr sz="2400">
                <a:solidFill>
                  <a:schemeClr val="tx1"/>
                </a:solidFill>
                <a:latin typeface="Calibri" panose="020F0502020204030204" pitchFamily="34" charset="0"/>
                <a:ea typeface="宋体" pitchFamily="2" charset="-122"/>
              </a:defRPr>
            </a:lvl2pPr>
            <a:lvl3pPr>
              <a:defRPr sz="2000">
                <a:solidFill>
                  <a:schemeClr val="tx1"/>
                </a:solidFill>
                <a:latin typeface="Calibri" panose="020F0502020204030204" pitchFamily="34" charset="0"/>
                <a:ea typeface="宋体" pitchFamily="2" charset="-122"/>
              </a:defRPr>
            </a:lvl3pPr>
            <a:lvl4pPr>
              <a:defRPr>
                <a:solidFill>
                  <a:schemeClr val="tx1"/>
                </a:solidFill>
                <a:latin typeface="Calibri" panose="020F0502020204030204" pitchFamily="34" charset="0"/>
                <a:ea typeface="宋体" pitchFamily="2" charset="-122"/>
              </a:defRPr>
            </a:lvl4pPr>
            <a:lvl5pPr>
              <a:defRPr>
                <a:solidFill>
                  <a:schemeClr val="tx1"/>
                </a:solidFill>
                <a:latin typeface="Calibri" panose="020F0502020204030204" pitchFamily="34" charset="0"/>
                <a:ea typeface="宋体" pitchFamily="2" charset="-122"/>
              </a:defRPr>
            </a:lvl5pPr>
            <a:lvl6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6pPr>
            <a:lvl7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7pPr>
            <a:lvl8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8pPr>
            <a:lvl9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9pPr>
          </a:lstStyle>
          <a:p>
            <a:pPr algn="ctr" eaLnBrk="1" hangingPunct="1"/>
            <a:r>
              <a:rPr lang="zh-CN" altLang="en-US" sz="4800" b="1" dirty="0">
                <a:solidFill>
                  <a:schemeClr val="bg1"/>
                </a:solidFill>
                <a:latin typeface="微软雅黑" panose="020B0503020204020204" pitchFamily="34" charset="-122"/>
                <a:ea typeface="微软雅黑" panose="020B0503020204020204" pitchFamily="34" charset="-122"/>
              </a:rPr>
              <a:t>项目设计</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2"/>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11" name="矩形 10"/>
          <p:cNvSpPr/>
          <p:nvPr/>
        </p:nvSpPr>
        <p:spPr>
          <a:xfrm>
            <a:off x="3497265" y="254002"/>
            <a:ext cx="8694737"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grpSp>
        <p:nvGrpSpPr>
          <p:cNvPr id="12" name="组合 11"/>
          <p:cNvGrpSpPr/>
          <p:nvPr/>
        </p:nvGrpSpPr>
        <p:grpSpPr bwMode="auto">
          <a:xfrm>
            <a:off x="550863" y="82550"/>
            <a:ext cx="3409951" cy="584775"/>
            <a:chOff x="551544" y="82976"/>
            <a:chExt cx="3409770" cy="583764"/>
          </a:xfrm>
        </p:grpSpPr>
        <p:sp>
          <p:nvSpPr>
            <p:cNvPr id="13358" name="文本框 12"/>
            <p:cNvSpPr txBox="1">
              <a:spLocks noChangeArrowheads="1"/>
            </p:cNvSpPr>
            <p:nvPr/>
          </p:nvSpPr>
          <p:spPr bwMode="auto">
            <a:xfrm>
              <a:off x="669474"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itchFamily="2" charset="-122"/>
                </a:defRPr>
              </a:lvl1pPr>
              <a:lvl2pPr marL="742950" indent="-285750">
                <a:defRPr sz="2400">
                  <a:solidFill>
                    <a:schemeClr val="tx1"/>
                  </a:solidFill>
                  <a:latin typeface="Calibri" panose="020F0502020204030204" pitchFamily="34" charset="0"/>
                  <a:ea typeface="宋体" pitchFamily="2" charset="-122"/>
                </a:defRPr>
              </a:lvl2pPr>
              <a:lvl3pPr>
                <a:defRPr sz="2000">
                  <a:solidFill>
                    <a:schemeClr val="tx1"/>
                  </a:solidFill>
                  <a:latin typeface="Calibri" panose="020F0502020204030204" pitchFamily="34" charset="0"/>
                  <a:ea typeface="宋体" pitchFamily="2" charset="-122"/>
                </a:defRPr>
              </a:lvl3pPr>
              <a:lvl4pPr>
                <a:defRPr>
                  <a:solidFill>
                    <a:schemeClr val="tx1"/>
                  </a:solidFill>
                  <a:latin typeface="Calibri" panose="020F0502020204030204" pitchFamily="34" charset="0"/>
                  <a:ea typeface="宋体" pitchFamily="2" charset="-122"/>
                </a:defRPr>
              </a:lvl4pPr>
              <a:lvl5pPr>
                <a:defRPr>
                  <a:solidFill>
                    <a:schemeClr val="tx1"/>
                  </a:solidFill>
                  <a:latin typeface="Calibri" panose="020F0502020204030204" pitchFamily="34" charset="0"/>
                  <a:ea typeface="宋体" pitchFamily="2" charset="-122"/>
                </a:defRPr>
              </a:lvl5pPr>
              <a:lvl6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6pPr>
              <a:lvl7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7pPr>
              <a:lvl8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8pPr>
              <a:lvl9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9pPr>
            </a:lstStyle>
            <a:p>
              <a:pPr algn="ctr" eaLnBrk="1" hangingPunct="1"/>
              <a:r>
                <a:rPr lang="zh-CN" altLang="en-US" dirty="0">
                  <a:solidFill>
                    <a:srgbClr val="044875"/>
                  </a:solidFill>
                  <a:latin typeface="微软雅黑" panose="020B0503020204020204" pitchFamily="34" charset="-122"/>
                  <a:ea typeface="微软雅黑" panose="020B0503020204020204" pitchFamily="34" charset="-122"/>
                </a:rPr>
                <a:t>项目设计</a:t>
              </a:r>
              <a:endParaRPr lang="zh-CN" altLang="en-US" dirty="0">
                <a:solidFill>
                  <a:srgbClr val="044875"/>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551544" y="82976"/>
              <a:ext cx="723862" cy="583764"/>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等线" panose="02010600030101010101" pitchFamily="2" charset="-122"/>
                </a:rPr>
                <a:t>04</a:t>
              </a:r>
              <a:endParaRPr lang="zh-CN" altLang="en-US" sz="3200" dirty="0">
                <a:solidFill>
                  <a:schemeClr val="bg2">
                    <a:lumMod val="25000"/>
                  </a:schemeClr>
                </a:solidFill>
                <a:latin typeface="Impact" panose="020B0806030902050204" pitchFamily="34" charset="0"/>
                <a:ea typeface="等线" panose="02010600030101010101" pitchFamily="2" charset="-122"/>
              </a:endParaRPr>
            </a:p>
          </p:txBody>
        </p:sp>
      </p:grpSp>
      <p:sp>
        <p:nvSpPr>
          <p:cNvPr id="15" name="矩形 14"/>
          <p:cNvSpPr/>
          <p:nvPr/>
        </p:nvSpPr>
        <p:spPr>
          <a:xfrm>
            <a:off x="11566525" y="6621465"/>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16" name="矩形 15"/>
          <p:cNvSpPr/>
          <p:nvPr/>
        </p:nvSpPr>
        <p:spPr>
          <a:xfrm>
            <a:off x="-1" y="6621465"/>
            <a:ext cx="1156652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grpSp>
        <p:nvGrpSpPr>
          <p:cNvPr id="18" name="组合 17"/>
          <p:cNvGrpSpPr/>
          <p:nvPr/>
        </p:nvGrpSpPr>
        <p:grpSpPr bwMode="auto">
          <a:xfrm>
            <a:off x="9440864" y="1147763"/>
            <a:ext cx="2200275" cy="2654300"/>
            <a:chOff x="9326343" y="1367749"/>
            <a:chExt cx="2200785" cy="2654355"/>
          </a:xfrm>
        </p:grpSpPr>
        <p:sp>
          <p:nvSpPr>
            <p:cNvPr id="19" name="L 形 18"/>
            <p:cNvSpPr/>
            <p:nvPr/>
          </p:nvSpPr>
          <p:spPr>
            <a:xfrm rot="5400000">
              <a:off x="9765528" y="2260503"/>
              <a:ext cx="1322415" cy="2200785"/>
            </a:xfrm>
            <a:prstGeom prst="corner">
              <a:avLst>
                <a:gd name="adj1" fmla="val 16120"/>
                <a:gd name="adj2" fmla="val 1611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357" name="Freeform 288"/>
            <p:cNvSpPr>
              <a:spLocks noEditPoints="1"/>
            </p:cNvSpPr>
            <p:nvPr/>
          </p:nvSpPr>
          <p:spPr bwMode="auto">
            <a:xfrm>
              <a:off x="9884865" y="1367749"/>
              <a:ext cx="1083740" cy="1034481"/>
            </a:xfrm>
            <a:custGeom>
              <a:avLst/>
              <a:gdLst>
                <a:gd name="T0" fmla="*/ 2147483646 w 109"/>
                <a:gd name="T1" fmla="*/ 989411448 h 104"/>
                <a:gd name="T2" fmla="*/ 2147483646 w 109"/>
                <a:gd name="T3" fmla="*/ 2147483646 h 104"/>
                <a:gd name="T4" fmla="*/ 2147483646 w 109"/>
                <a:gd name="T5" fmla="*/ 2147483646 h 104"/>
                <a:gd name="T6" fmla="*/ 2147483646 w 109"/>
                <a:gd name="T7" fmla="*/ 2147483646 h 104"/>
                <a:gd name="T8" fmla="*/ 2147483646 w 109"/>
                <a:gd name="T9" fmla="*/ 2147483646 h 104"/>
                <a:gd name="T10" fmla="*/ 2147483646 w 109"/>
                <a:gd name="T11" fmla="*/ 2147483646 h 104"/>
                <a:gd name="T12" fmla="*/ 2147483646 w 109"/>
                <a:gd name="T13" fmla="*/ 2147483646 h 104"/>
                <a:gd name="T14" fmla="*/ 2147483646 w 109"/>
                <a:gd name="T15" fmla="*/ 2147483646 h 104"/>
                <a:gd name="T16" fmla="*/ 2147483646 w 109"/>
                <a:gd name="T17" fmla="*/ 2147483646 h 104"/>
                <a:gd name="T18" fmla="*/ 2147483646 w 109"/>
                <a:gd name="T19" fmla="*/ 0 h 104"/>
                <a:gd name="T20" fmla="*/ 2147483646 w 109"/>
                <a:gd name="T21" fmla="*/ 2147483646 h 104"/>
                <a:gd name="T22" fmla="*/ 2147483646 w 109"/>
                <a:gd name="T23" fmla="*/ 2147483646 h 104"/>
                <a:gd name="T24" fmla="*/ 2147483646 w 109"/>
                <a:gd name="T25" fmla="*/ 2147483646 h 104"/>
                <a:gd name="T26" fmla="*/ 2147483646 w 109"/>
                <a:gd name="T27" fmla="*/ 2147483646 h 104"/>
                <a:gd name="T28" fmla="*/ 2147483646 w 109"/>
                <a:gd name="T29" fmla="*/ 2147483646 h 104"/>
                <a:gd name="T30" fmla="*/ 2147483646 w 109"/>
                <a:gd name="T31" fmla="*/ 2147483646 h 104"/>
                <a:gd name="T32" fmla="*/ 2147483646 w 109"/>
                <a:gd name="T33" fmla="*/ 2147483646 h 104"/>
                <a:gd name="T34" fmla="*/ 2147483646 w 109"/>
                <a:gd name="T35" fmla="*/ 2147483646 h 104"/>
                <a:gd name="T36" fmla="*/ 2147483646 w 109"/>
                <a:gd name="T37" fmla="*/ 2147483646 h 104"/>
                <a:gd name="T38" fmla="*/ 2147483646 w 109"/>
                <a:gd name="T39" fmla="*/ 2147483646 h 104"/>
                <a:gd name="T40" fmla="*/ 2147483646 w 109"/>
                <a:gd name="T41" fmla="*/ 2147483646 h 104"/>
                <a:gd name="T42" fmla="*/ 2147483646 w 109"/>
                <a:gd name="T43" fmla="*/ 2147483646 h 104"/>
                <a:gd name="T44" fmla="*/ 2147483646 w 109"/>
                <a:gd name="T45" fmla="*/ 2147483646 h 104"/>
                <a:gd name="T46" fmla="*/ 2147483646 w 109"/>
                <a:gd name="T47" fmla="*/ 2147483646 h 104"/>
                <a:gd name="T48" fmla="*/ 2147483646 w 109"/>
                <a:gd name="T49" fmla="*/ 2147483646 h 104"/>
                <a:gd name="T50" fmla="*/ 2147483646 w 109"/>
                <a:gd name="T51" fmla="*/ 2147483646 h 104"/>
                <a:gd name="T52" fmla="*/ 2147483646 w 109"/>
                <a:gd name="T53" fmla="*/ 2147483646 h 104"/>
                <a:gd name="T54" fmla="*/ 2147483646 w 109"/>
                <a:gd name="T55" fmla="*/ 2147483646 h 104"/>
                <a:gd name="T56" fmla="*/ 2147483646 w 109"/>
                <a:gd name="T57" fmla="*/ 2147483646 h 104"/>
                <a:gd name="T58" fmla="*/ 2147483646 w 109"/>
                <a:gd name="T59" fmla="*/ 2147483646 h 104"/>
                <a:gd name="T60" fmla="*/ 2147483646 w 109"/>
                <a:gd name="T61" fmla="*/ 2147483646 h 104"/>
                <a:gd name="T62" fmla="*/ 2147483646 w 109"/>
                <a:gd name="T63" fmla="*/ 2147483646 h 104"/>
                <a:gd name="T64" fmla="*/ 2147483646 w 109"/>
                <a:gd name="T65" fmla="*/ 2147483646 h 104"/>
                <a:gd name="T66" fmla="*/ 2147483646 w 109"/>
                <a:gd name="T67" fmla="*/ 2147483646 h 104"/>
                <a:gd name="T68" fmla="*/ 2147483646 w 109"/>
                <a:gd name="T69" fmla="*/ 2147483646 h 104"/>
                <a:gd name="T70" fmla="*/ 2147483646 w 109"/>
                <a:gd name="T71" fmla="*/ 593652837 h 104"/>
                <a:gd name="T72" fmla="*/ 2147483646 w 109"/>
                <a:gd name="T73" fmla="*/ 1583064285 h 104"/>
                <a:gd name="T74" fmla="*/ 2147483646 w 109"/>
                <a:gd name="T75" fmla="*/ 593652837 h 104"/>
                <a:gd name="T76" fmla="*/ 2147483646 w 109"/>
                <a:gd name="T77" fmla="*/ 593652837 h 104"/>
                <a:gd name="T78" fmla="*/ 2147483646 w 109"/>
                <a:gd name="T79" fmla="*/ 1583064285 h 104"/>
                <a:gd name="T80" fmla="*/ 2147483646 w 109"/>
                <a:gd name="T81" fmla="*/ 1682006424 h 104"/>
                <a:gd name="T82" fmla="*/ 2147483646 w 109"/>
                <a:gd name="T83" fmla="*/ 791527169 h 104"/>
                <a:gd name="T84" fmla="*/ 2147483646 w 109"/>
                <a:gd name="T85" fmla="*/ 2077774982 h 104"/>
                <a:gd name="T86" fmla="*/ 2147483646 w 109"/>
                <a:gd name="T87" fmla="*/ 1682006424 h 104"/>
                <a:gd name="T88" fmla="*/ 2147483646 w 109"/>
                <a:gd name="T89" fmla="*/ 989411448 h 104"/>
                <a:gd name="T90" fmla="*/ 2147483646 w 109"/>
                <a:gd name="T91" fmla="*/ 1978832843 h 104"/>
                <a:gd name="T92" fmla="*/ 2147483646 w 109"/>
                <a:gd name="T93" fmla="*/ 1385180006 h 10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09" h="104">
                  <a:moveTo>
                    <a:pt x="62" y="0"/>
                  </a:moveTo>
                  <a:cubicBezTo>
                    <a:pt x="71" y="0"/>
                    <a:pt x="80" y="3"/>
                    <a:pt x="86" y="10"/>
                  </a:cubicBezTo>
                  <a:cubicBezTo>
                    <a:pt x="92" y="16"/>
                    <a:pt x="96" y="24"/>
                    <a:pt x="96" y="34"/>
                  </a:cubicBezTo>
                  <a:cubicBezTo>
                    <a:pt x="96" y="38"/>
                    <a:pt x="95" y="42"/>
                    <a:pt x="94" y="46"/>
                  </a:cubicBezTo>
                  <a:cubicBezTo>
                    <a:pt x="92" y="48"/>
                    <a:pt x="92" y="48"/>
                    <a:pt x="92" y="48"/>
                  </a:cubicBezTo>
                  <a:cubicBezTo>
                    <a:pt x="89" y="52"/>
                    <a:pt x="86" y="56"/>
                    <a:pt x="83" y="58"/>
                  </a:cubicBezTo>
                  <a:cubicBezTo>
                    <a:pt x="83" y="53"/>
                    <a:pt x="83" y="53"/>
                    <a:pt x="83" y="53"/>
                  </a:cubicBezTo>
                  <a:cubicBezTo>
                    <a:pt x="82" y="53"/>
                    <a:pt x="82" y="53"/>
                    <a:pt x="82" y="53"/>
                  </a:cubicBezTo>
                  <a:cubicBezTo>
                    <a:pt x="84" y="51"/>
                    <a:pt x="86" y="49"/>
                    <a:pt x="87" y="46"/>
                  </a:cubicBezTo>
                  <a:cubicBezTo>
                    <a:pt x="86" y="46"/>
                    <a:pt x="86" y="47"/>
                    <a:pt x="85" y="47"/>
                  </a:cubicBezTo>
                  <a:cubicBezTo>
                    <a:pt x="83" y="48"/>
                    <a:pt x="80" y="49"/>
                    <a:pt x="78" y="50"/>
                  </a:cubicBezTo>
                  <a:cubicBezTo>
                    <a:pt x="78" y="50"/>
                    <a:pt x="77" y="51"/>
                    <a:pt x="77" y="51"/>
                  </a:cubicBezTo>
                  <a:cubicBezTo>
                    <a:pt x="65" y="47"/>
                    <a:pt x="54" y="47"/>
                    <a:pt x="44" y="49"/>
                  </a:cubicBezTo>
                  <a:cubicBezTo>
                    <a:pt x="42" y="49"/>
                    <a:pt x="40" y="48"/>
                    <a:pt x="38" y="47"/>
                  </a:cubicBezTo>
                  <a:cubicBezTo>
                    <a:pt x="38" y="47"/>
                    <a:pt x="37" y="46"/>
                    <a:pt x="36" y="46"/>
                  </a:cubicBezTo>
                  <a:cubicBezTo>
                    <a:pt x="37" y="48"/>
                    <a:pt x="38" y="49"/>
                    <a:pt x="39" y="51"/>
                  </a:cubicBezTo>
                  <a:cubicBezTo>
                    <a:pt x="38" y="52"/>
                    <a:pt x="36" y="52"/>
                    <a:pt x="34" y="53"/>
                  </a:cubicBezTo>
                  <a:cubicBezTo>
                    <a:pt x="30" y="48"/>
                    <a:pt x="28" y="41"/>
                    <a:pt x="28" y="34"/>
                  </a:cubicBezTo>
                  <a:cubicBezTo>
                    <a:pt x="28" y="24"/>
                    <a:pt x="31" y="16"/>
                    <a:pt x="38" y="10"/>
                  </a:cubicBezTo>
                  <a:cubicBezTo>
                    <a:pt x="44" y="3"/>
                    <a:pt x="52" y="0"/>
                    <a:pt x="62" y="0"/>
                  </a:cubicBezTo>
                  <a:close/>
                  <a:moveTo>
                    <a:pt x="0" y="104"/>
                  </a:moveTo>
                  <a:cubicBezTo>
                    <a:pt x="37" y="103"/>
                    <a:pt x="37" y="103"/>
                    <a:pt x="37" y="103"/>
                  </a:cubicBezTo>
                  <a:cubicBezTo>
                    <a:pt x="42" y="86"/>
                    <a:pt x="42" y="86"/>
                    <a:pt x="42" y="86"/>
                  </a:cubicBezTo>
                  <a:cubicBezTo>
                    <a:pt x="88" y="84"/>
                    <a:pt x="88" y="84"/>
                    <a:pt x="88" y="84"/>
                  </a:cubicBezTo>
                  <a:cubicBezTo>
                    <a:pt x="109" y="52"/>
                    <a:pt x="109" y="52"/>
                    <a:pt x="109" y="52"/>
                  </a:cubicBezTo>
                  <a:cubicBezTo>
                    <a:pt x="98" y="51"/>
                    <a:pt x="98" y="51"/>
                    <a:pt x="98" y="51"/>
                  </a:cubicBezTo>
                  <a:cubicBezTo>
                    <a:pt x="83" y="72"/>
                    <a:pt x="70" y="74"/>
                    <a:pt x="49" y="68"/>
                  </a:cubicBezTo>
                  <a:cubicBezTo>
                    <a:pt x="49" y="67"/>
                    <a:pt x="49" y="67"/>
                    <a:pt x="49" y="67"/>
                  </a:cubicBezTo>
                  <a:cubicBezTo>
                    <a:pt x="66" y="70"/>
                    <a:pt x="73" y="68"/>
                    <a:pt x="77" y="64"/>
                  </a:cubicBezTo>
                  <a:cubicBezTo>
                    <a:pt x="77" y="58"/>
                    <a:pt x="77" y="58"/>
                    <a:pt x="77" y="58"/>
                  </a:cubicBezTo>
                  <a:cubicBezTo>
                    <a:pt x="38" y="44"/>
                    <a:pt x="15" y="73"/>
                    <a:pt x="0" y="104"/>
                  </a:cubicBezTo>
                  <a:close/>
                  <a:moveTo>
                    <a:pt x="90" y="35"/>
                  </a:moveTo>
                  <a:cubicBezTo>
                    <a:pt x="80" y="35"/>
                    <a:pt x="80" y="35"/>
                    <a:pt x="80" y="35"/>
                  </a:cubicBezTo>
                  <a:cubicBezTo>
                    <a:pt x="80" y="38"/>
                    <a:pt x="80" y="41"/>
                    <a:pt x="79" y="43"/>
                  </a:cubicBezTo>
                  <a:cubicBezTo>
                    <a:pt x="80" y="43"/>
                    <a:pt x="81" y="42"/>
                    <a:pt x="83" y="42"/>
                  </a:cubicBezTo>
                  <a:cubicBezTo>
                    <a:pt x="86" y="40"/>
                    <a:pt x="89" y="38"/>
                    <a:pt x="90" y="35"/>
                  </a:cubicBezTo>
                  <a:close/>
                  <a:moveTo>
                    <a:pt x="74" y="35"/>
                  </a:moveTo>
                  <a:cubicBezTo>
                    <a:pt x="64" y="35"/>
                    <a:pt x="64" y="35"/>
                    <a:pt x="64" y="35"/>
                  </a:cubicBezTo>
                  <a:cubicBezTo>
                    <a:pt x="64" y="46"/>
                    <a:pt x="64" y="46"/>
                    <a:pt x="64" y="46"/>
                  </a:cubicBezTo>
                  <a:cubicBezTo>
                    <a:pt x="67" y="46"/>
                    <a:pt x="70" y="46"/>
                    <a:pt x="73" y="45"/>
                  </a:cubicBezTo>
                  <a:cubicBezTo>
                    <a:pt x="74" y="42"/>
                    <a:pt x="74" y="39"/>
                    <a:pt x="74" y="35"/>
                  </a:cubicBezTo>
                  <a:close/>
                  <a:moveTo>
                    <a:pt x="59" y="35"/>
                  </a:moveTo>
                  <a:cubicBezTo>
                    <a:pt x="50" y="35"/>
                    <a:pt x="50" y="35"/>
                    <a:pt x="50" y="35"/>
                  </a:cubicBezTo>
                  <a:cubicBezTo>
                    <a:pt x="50" y="39"/>
                    <a:pt x="50" y="42"/>
                    <a:pt x="51" y="45"/>
                  </a:cubicBezTo>
                  <a:cubicBezTo>
                    <a:pt x="53" y="46"/>
                    <a:pt x="56" y="46"/>
                    <a:pt x="59" y="46"/>
                  </a:cubicBezTo>
                  <a:cubicBezTo>
                    <a:pt x="59" y="35"/>
                    <a:pt x="59" y="35"/>
                    <a:pt x="59" y="35"/>
                  </a:cubicBezTo>
                  <a:close/>
                  <a:moveTo>
                    <a:pt x="44" y="35"/>
                  </a:moveTo>
                  <a:cubicBezTo>
                    <a:pt x="34" y="35"/>
                    <a:pt x="34" y="35"/>
                    <a:pt x="34" y="35"/>
                  </a:cubicBezTo>
                  <a:cubicBezTo>
                    <a:pt x="35" y="38"/>
                    <a:pt x="37" y="40"/>
                    <a:pt x="41" y="42"/>
                  </a:cubicBezTo>
                  <a:cubicBezTo>
                    <a:pt x="42" y="42"/>
                    <a:pt x="43" y="43"/>
                    <a:pt x="44" y="43"/>
                  </a:cubicBezTo>
                  <a:cubicBezTo>
                    <a:pt x="44" y="41"/>
                    <a:pt x="44" y="38"/>
                    <a:pt x="44" y="35"/>
                  </a:cubicBezTo>
                  <a:close/>
                  <a:moveTo>
                    <a:pt x="35" y="30"/>
                  </a:moveTo>
                  <a:cubicBezTo>
                    <a:pt x="44" y="30"/>
                    <a:pt x="44" y="30"/>
                    <a:pt x="44" y="30"/>
                  </a:cubicBezTo>
                  <a:cubicBezTo>
                    <a:pt x="44" y="28"/>
                    <a:pt x="44" y="26"/>
                    <a:pt x="44" y="24"/>
                  </a:cubicBezTo>
                  <a:cubicBezTo>
                    <a:pt x="43" y="24"/>
                    <a:pt x="42" y="25"/>
                    <a:pt x="41" y="25"/>
                  </a:cubicBezTo>
                  <a:cubicBezTo>
                    <a:pt x="38" y="27"/>
                    <a:pt x="36" y="28"/>
                    <a:pt x="35" y="30"/>
                  </a:cubicBezTo>
                  <a:close/>
                  <a:moveTo>
                    <a:pt x="50" y="30"/>
                  </a:moveTo>
                  <a:cubicBezTo>
                    <a:pt x="59" y="30"/>
                    <a:pt x="59" y="30"/>
                    <a:pt x="59" y="30"/>
                  </a:cubicBezTo>
                  <a:cubicBezTo>
                    <a:pt x="59" y="21"/>
                    <a:pt x="59" y="21"/>
                    <a:pt x="59" y="21"/>
                  </a:cubicBezTo>
                  <a:cubicBezTo>
                    <a:pt x="56" y="21"/>
                    <a:pt x="53" y="22"/>
                    <a:pt x="51" y="22"/>
                  </a:cubicBezTo>
                  <a:cubicBezTo>
                    <a:pt x="50" y="25"/>
                    <a:pt x="50" y="27"/>
                    <a:pt x="50" y="30"/>
                  </a:cubicBezTo>
                  <a:close/>
                  <a:moveTo>
                    <a:pt x="64" y="30"/>
                  </a:moveTo>
                  <a:cubicBezTo>
                    <a:pt x="74" y="30"/>
                    <a:pt x="74" y="30"/>
                    <a:pt x="74" y="30"/>
                  </a:cubicBezTo>
                  <a:cubicBezTo>
                    <a:pt x="74" y="27"/>
                    <a:pt x="73" y="25"/>
                    <a:pt x="73" y="22"/>
                  </a:cubicBezTo>
                  <a:cubicBezTo>
                    <a:pt x="70" y="22"/>
                    <a:pt x="67" y="21"/>
                    <a:pt x="64" y="21"/>
                  </a:cubicBezTo>
                  <a:cubicBezTo>
                    <a:pt x="64" y="30"/>
                    <a:pt x="64" y="30"/>
                    <a:pt x="64" y="30"/>
                  </a:cubicBezTo>
                  <a:close/>
                  <a:moveTo>
                    <a:pt x="80" y="30"/>
                  </a:moveTo>
                  <a:cubicBezTo>
                    <a:pt x="89" y="30"/>
                    <a:pt x="89" y="30"/>
                    <a:pt x="89" y="30"/>
                  </a:cubicBezTo>
                  <a:cubicBezTo>
                    <a:pt x="87" y="28"/>
                    <a:pt x="85" y="27"/>
                    <a:pt x="83" y="25"/>
                  </a:cubicBezTo>
                  <a:cubicBezTo>
                    <a:pt x="81" y="25"/>
                    <a:pt x="80" y="24"/>
                    <a:pt x="79" y="24"/>
                  </a:cubicBezTo>
                  <a:cubicBezTo>
                    <a:pt x="79" y="26"/>
                    <a:pt x="80" y="28"/>
                    <a:pt x="80" y="30"/>
                  </a:cubicBezTo>
                  <a:close/>
                  <a:moveTo>
                    <a:pt x="64" y="6"/>
                  </a:moveTo>
                  <a:cubicBezTo>
                    <a:pt x="64" y="15"/>
                    <a:pt x="64" y="15"/>
                    <a:pt x="64" y="15"/>
                  </a:cubicBezTo>
                  <a:cubicBezTo>
                    <a:pt x="67" y="15"/>
                    <a:pt x="69" y="16"/>
                    <a:pt x="71" y="16"/>
                  </a:cubicBezTo>
                  <a:cubicBezTo>
                    <a:pt x="71" y="15"/>
                    <a:pt x="70" y="14"/>
                    <a:pt x="70" y="13"/>
                  </a:cubicBezTo>
                  <a:cubicBezTo>
                    <a:pt x="68" y="10"/>
                    <a:pt x="66" y="7"/>
                    <a:pt x="64" y="6"/>
                  </a:cubicBezTo>
                  <a:close/>
                  <a:moveTo>
                    <a:pt x="59" y="15"/>
                  </a:moveTo>
                  <a:cubicBezTo>
                    <a:pt x="59" y="6"/>
                    <a:pt x="59" y="6"/>
                    <a:pt x="59" y="6"/>
                  </a:cubicBezTo>
                  <a:cubicBezTo>
                    <a:pt x="57" y="7"/>
                    <a:pt x="55" y="10"/>
                    <a:pt x="54" y="13"/>
                  </a:cubicBezTo>
                  <a:cubicBezTo>
                    <a:pt x="53" y="14"/>
                    <a:pt x="53" y="15"/>
                    <a:pt x="52" y="16"/>
                  </a:cubicBezTo>
                  <a:cubicBezTo>
                    <a:pt x="55" y="16"/>
                    <a:pt x="57" y="15"/>
                    <a:pt x="59" y="15"/>
                  </a:cubicBezTo>
                  <a:close/>
                  <a:moveTo>
                    <a:pt x="46" y="17"/>
                  </a:moveTo>
                  <a:cubicBezTo>
                    <a:pt x="46" y="15"/>
                    <a:pt x="47" y="12"/>
                    <a:pt x="48" y="10"/>
                  </a:cubicBezTo>
                  <a:cubicBezTo>
                    <a:pt x="49" y="10"/>
                    <a:pt x="49" y="9"/>
                    <a:pt x="50" y="8"/>
                  </a:cubicBezTo>
                  <a:cubicBezTo>
                    <a:pt x="47" y="10"/>
                    <a:pt x="44" y="11"/>
                    <a:pt x="42" y="14"/>
                  </a:cubicBezTo>
                  <a:cubicBezTo>
                    <a:pt x="40" y="16"/>
                    <a:pt x="38" y="18"/>
                    <a:pt x="36" y="21"/>
                  </a:cubicBezTo>
                  <a:cubicBezTo>
                    <a:pt x="37" y="21"/>
                    <a:pt x="38" y="20"/>
                    <a:pt x="38" y="20"/>
                  </a:cubicBezTo>
                  <a:cubicBezTo>
                    <a:pt x="41" y="19"/>
                    <a:pt x="43" y="18"/>
                    <a:pt x="46" y="17"/>
                  </a:cubicBezTo>
                  <a:close/>
                  <a:moveTo>
                    <a:pt x="74" y="8"/>
                  </a:moveTo>
                  <a:cubicBezTo>
                    <a:pt x="74" y="9"/>
                    <a:pt x="75" y="10"/>
                    <a:pt x="75" y="10"/>
                  </a:cubicBezTo>
                  <a:cubicBezTo>
                    <a:pt x="76" y="12"/>
                    <a:pt x="77" y="15"/>
                    <a:pt x="78" y="17"/>
                  </a:cubicBezTo>
                  <a:cubicBezTo>
                    <a:pt x="80" y="18"/>
                    <a:pt x="83" y="19"/>
                    <a:pt x="85" y="20"/>
                  </a:cubicBezTo>
                  <a:cubicBezTo>
                    <a:pt x="86" y="20"/>
                    <a:pt x="86" y="21"/>
                    <a:pt x="87" y="21"/>
                  </a:cubicBezTo>
                  <a:cubicBezTo>
                    <a:pt x="86" y="18"/>
                    <a:pt x="84" y="16"/>
                    <a:pt x="82" y="14"/>
                  </a:cubicBezTo>
                  <a:cubicBezTo>
                    <a:pt x="79" y="11"/>
                    <a:pt x="77" y="10"/>
                    <a:pt x="74" y="8"/>
                  </a:cubicBezTo>
                  <a:close/>
                </a:path>
              </a:pathLst>
            </a:custGeom>
            <a:solidFill>
              <a:srgbClr val="04487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latin typeface="等线" panose="02010600030101010101" pitchFamily="2" charset="-122"/>
                <a:ea typeface="等线" panose="02010600030101010101" pitchFamily="2" charset="-122"/>
              </a:endParaRPr>
            </a:p>
          </p:txBody>
        </p:sp>
      </p:grpSp>
      <p:grpSp>
        <p:nvGrpSpPr>
          <p:cNvPr id="21" name="组合 20"/>
          <p:cNvGrpSpPr/>
          <p:nvPr/>
        </p:nvGrpSpPr>
        <p:grpSpPr bwMode="auto">
          <a:xfrm>
            <a:off x="4576764" y="2724150"/>
            <a:ext cx="2205037" cy="2281238"/>
            <a:chOff x="4461681" y="2944009"/>
            <a:chExt cx="2205196" cy="2281860"/>
          </a:xfrm>
        </p:grpSpPr>
        <p:sp>
          <p:nvSpPr>
            <p:cNvPr id="22" name="L 形 21"/>
            <p:cNvSpPr/>
            <p:nvPr/>
          </p:nvSpPr>
          <p:spPr>
            <a:xfrm rot="5400000">
              <a:off x="4900524" y="3464277"/>
              <a:ext cx="1322749" cy="2200434"/>
            </a:xfrm>
            <a:prstGeom prst="corner">
              <a:avLst>
                <a:gd name="adj1" fmla="val 16120"/>
                <a:gd name="adj2" fmla="val 1611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等腰三角形 22"/>
            <p:cNvSpPr/>
            <p:nvPr/>
          </p:nvSpPr>
          <p:spPr>
            <a:xfrm>
              <a:off x="6292200" y="3302882"/>
              <a:ext cx="374677" cy="374752"/>
            </a:xfrm>
            <a:prstGeom prst="triangle">
              <a:avLst>
                <a:gd name="adj" fmla="val 10000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355" name="Freeform 48"/>
            <p:cNvSpPr>
              <a:spLocks noEditPoints="1"/>
            </p:cNvSpPr>
            <p:nvPr/>
          </p:nvSpPr>
          <p:spPr bwMode="auto">
            <a:xfrm>
              <a:off x="5430453" y="2944009"/>
              <a:ext cx="449918" cy="714745"/>
            </a:xfrm>
            <a:custGeom>
              <a:avLst/>
              <a:gdLst>
                <a:gd name="T0" fmla="*/ 2147483646 w 67"/>
                <a:gd name="T1" fmla="*/ 454665477 h 106"/>
                <a:gd name="T2" fmla="*/ 2147483646 w 67"/>
                <a:gd name="T3" fmla="*/ 2147483646 h 106"/>
                <a:gd name="T4" fmla="*/ 2147483646 w 67"/>
                <a:gd name="T5" fmla="*/ 2147483646 h 106"/>
                <a:gd name="T6" fmla="*/ 2147483646 w 67"/>
                <a:gd name="T7" fmla="*/ 2147483646 h 106"/>
                <a:gd name="T8" fmla="*/ 2147483646 w 67"/>
                <a:gd name="T9" fmla="*/ 2147483646 h 106"/>
                <a:gd name="T10" fmla="*/ 2147483646 w 67"/>
                <a:gd name="T11" fmla="*/ 2147483646 h 106"/>
                <a:gd name="T12" fmla="*/ 2147483646 w 67"/>
                <a:gd name="T13" fmla="*/ 2147483646 h 106"/>
                <a:gd name="T14" fmla="*/ 2147483646 w 67"/>
                <a:gd name="T15" fmla="*/ 2147483646 h 106"/>
                <a:gd name="T16" fmla="*/ 676408064 w 67"/>
                <a:gd name="T17" fmla="*/ 2147483646 h 106"/>
                <a:gd name="T18" fmla="*/ 541123765 w 67"/>
                <a:gd name="T19" fmla="*/ 2147483646 h 106"/>
                <a:gd name="T20" fmla="*/ 541123765 w 67"/>
                <a:gd name="T21" fmla="*/ 2147483646 h 106"/>
                <a:gd name="T22" fmla="*/ 541123765 w 67"/>
                <a:gd name="T23" fmla="*/ 2147483646 h 106"/>
                <a:gd name="T24" fmla="*/ 541123765 w 67"/>
                <a:gd name="T25" fmla="*/ 2147483646 h 106"/>
                <a:gd name="T26" fmla="*/ 676408064 w 67"/>
                <a:gd name="T27" fmla="*/ 2147483646 h 106"/>
                <a:gd name="T28" fmla="*/ 721500592 w 67"/>
                <a:gd name="T29" fmla="*/ 2147483646 h 106"/>
                <a:gd name="T30" fmla="*/ 0 w 67"/>
                <a:gd name="T31" fmla="*/ 1545858577 h 106"/>
                <a:gd name="T32" fmla="*/ 1488093712 w 67"/>
                <a:gd name="T33" fmla="*/ 0 h 106"/>
                <a:gd name="T34" fmla="*/ 1262624357 w 67"/>
                <a:gd name="T35" fmla="*/ 1864122389 h 106"/>
                <a:gd name="T36" fmla="*/ 1352816128 w 67"/>
                <a:gd name="T37" fmla="*/ 1773187945 h 106"/>
                <a:gd name="T38" fmla="*/ 1488093712 w 67"/>
                <a:gd name="T39" fmla="*/ 1864122389 h 106"/>
                <a:gd name="T40" fmla="*/ 1623378011 w 67"/>
                <a:gd name="T41" fmla="*/ 1773187945 h 106"/>
                <a:gd name="T42" fmla="*/ 1758662310 w 67"/>
                <a:gd name="T43" fmla="*/ 1864122389 h 106"/>
                <a:gd name="T44" fmla="*/ 1939032422 w 67"/>
                <a:gd name="T45" fmla="*/ 1727720723 h 106"/>
                <a:gd name="T46" fmla="*/ 1758662310 w 67"/>
                <a:gd name="T47" fmla="*/ 2147483646 h 106"/>
                <a:gd name="T48" fmla="*/ 1984131665 w 67"/>
                <a:gd name="T49" fmla="*/ 2147483646 h 106"/>
                <a:gd name="T50" fmla="*/ 1984131665 w 67"/>
                <a:gd name="T51" fmla="*/ 2147483646 h 106"/>
                <a:gd name="T52" fmla="*/ 2147483646 w 67"/>
                <a:gd name="T53" fmla="*/ 2136918978 h 106"/>
                <a:gd name="T54" fmla="*/ 2147483646 w 67"/>
                <a:gd name="T55" fmla="*/ 681994845 h 106"/>
                <a:gd name="T56" fmla="*/ 676408064 w 67"/>
                <a:gd name="T57" fmla="*/ 681994845 h 106"/>
                <a:gd name="T58" fmla="*/ 496031237 w 67"/>
                <a:gd name="T59" fmla="*/ 2147483646 h 106"/>
                <a:gd name="T60" fmla="*/ 1037155003 w 67"/>
                <a:gd name="T61" fmla="*/ 2147483646 h 106"/>
                <a:gd name="T62" fmla="*/ 1037155003 w 67"/>
                <a:gd name="T63" fmla="*/ 2147483646 h 106"/>
                <a:gd name="T64" fmla="*/ 1307723601 w 67"/>
                <a:gd name="T65" fmla="*/ 2147483646 h 106"/>
                <a:gd name="T66" fmla="*/ 1127346774 w 67"/>
                <a:gd name="T67" fmla="*/ 1727720723 h 106"/>
                <a:gd name="T68" fmla="*/ 1803754838 w 67"/>
                <a:gd name="T69" fmla="*/ 1955056833 h 106"/>
                <a:gd name="T70" fmla="*/ 1623378011 w 67"/>
                <a:gd name="T71" fmla="*/ 1909589611 h 106"/>
                <a:gd name="T72" fmla="*/ 1352816128 w 67"/>
                <a:gd name="T73" fmla="*/ 1909589611 h 106"/>
                <a:gd name="T74" fmla="*/ 1217531830 w 67"/>
                <a:gd name="T75" fmla="*/ 1909589611 h 106"/>
                <a:gd name="T76" fmla="*/ 1443001184 w 67"/>
                <a:gd name="T77" fmla="*/ 2147483646 h 106"/>
                <a:gd name="T78" fmla="*/ 1443001184 w 67"/>
                <a:gd name="T79" fmla="*/ 2147483646 h 106"/>
                <a:gd name="T80" fmla="*/ 1578285483 w 67"/>
                <a:gd name="T81" fmla="*/ 2147483646 h 106"/>
                <a:gd name="T82" fmla="*/ 1578285483 w 67"/>
                <a:gd name="T83" fmla="*/ 2147483646 h 106"/>
                <a:gd name="T84" fmla="*/ 1939032422 w 67"/>
                <a:gd name="T85" fmla="*/ 2147483646 h 106"/>
                <a:gd name="T86" fmla="*/ 1533192955 w 67"/>
                <a:gd name="T87" fmla="*/ 2147483646 h 106"/>
                <a:gd name="T88" fmla="*/ 1939032422 w 67"/>
                <a:gd name="T89" fmla="*/ 2147483646 h 106"/>
                <a:gd name="T90" fmla="*/ 766593120 w 67"/>
                <a:gd name="T91" fmla="*/ 2147483646 h 106"/>
                <a:gd name="T92" fmla="*/ 766593120 w 67"/>
                <a:gd name="T93" fmla="*/ 2147483646 h 106"/>
                <a:gd name="T94" fmla="*/ 2147483646 w 67"/>
                <a:gd name="T95" fmla="*/ 2147483646 h 106"/>
                <a:gd name="T96" fmla="*/ 2147483646 w 67"/>
                <a:gd name="T97" fmla="*/ 2147483646 h 106"/>
                <a:gd name="T98" fmla="*/ 766593120 w 67"/>
                <a:gd name="T99" fmla="*/ 2147483646 h 106"/>
                <a:gd name="T100" fmla="*/ 2147483646 w 67"/>
                <a:gd name="T101" fmla="*/ 2147483646 h 106"/>
                <a:gd name="T102" fmla="*/ 2147483646 w 67"/>
                <a:gd name="T103" fmla="*/ 2147483646 h 10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rgbClr val="04487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latin typeface="等线" panose="02010600030101010101" pitchFamily="2" charset="-122"/>
                <a:ea typeface="等线" panose="02010600030101010101" pitchFamily="2" charset="-122"/>
              </a:endParaRPr>
            </a:p>
          </p:txBody>
        </p:sp>
      </p:grpSp>
      <p:grpSp>
        <p:nvGrpSpPr>
          <p:cNvPr id="25" name="组合 24"/>
          <p:cNvGrpSpPr/>
          <p:nvPr/>
        </p:nvGrpSpPr>
        <p:grpSpPr bwMode="auto">
          <a:xfrm>
            <a:off x="2143126" y="3579815"/>
            <a:ext cx="2205039" cy="2027237"/>
            <a:chOff x="2029350" y="3799864"/>
            <a:chExt cx="2205195" cy="2027888"/>
          </a:xfrm>
        </p:grpSpPr>
        <p:sp>
          <p:nvSpPr>
            <p:cNvPr id="26" name="L 形 25"/>
            <p:cNvSpPr/>
            <p:nvPr/>
          </p:nvSpPr>
          <p:spPr>
            <a:xfrm rot="5400000">
              <a:off x="2468160" y="4066130"/>
              <a:ext cx="1322812" cy="2200432"/>
            </a:xfrm>
            <a:prstGeom prst="corner">
              <a:avLst>
                <a:gd name="adj1" fmla="val 16120"/>
                <a:gd name="adj2" fmla="val 1611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 name="等腰三角形 26"/>
            <p:cNvSpPr/>
            <p:nvPr/>
          </p:nvSpPr>
          <p:spPr>
            <a:xfrm>
              <a:off x="3859868" y="3904673"/>
              <a:ext cx="374677" cy="374770"/>
            </a:xfrm>
            <a:prstGeom prst="triangle">
              <a:avLst>
                <a:gd name="adj" fmla="val 10000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352" name="Freeform 98"/>
            <p:cNvSpPr>
              <a:spLocks noEditPoints="1"/>
            </p:cNvSpPr>
            <p:nvPr/>
          </p:nvSpPr>
          <p:spPr bwMode="auto">
            <a:xfrm>
              <a:off x="2817995" y="3799864"/>
              <a:ext cx="623494" cy="479027"/>
            </a:xfrm>
            <a:custGeom>
              <a:avLst/>
              <a:gdLst>
                <a:gd name="T0" fmla="*/ 754775458 w 104"/>
                <a:gd name="T1" fmla="*/ 1577585607 h 80"/>
                <a:gd name="T2" fmla="*/ 467242807 w 104"/>
                <a:gd name="T3" fmla="*/ 2147483646 h 80"/>
                <a:gd name="T4" fmla="*/ 1186071437 w 104"/>
                <a:gd name="T5" fmla="*/ 2147483646 h 80"/>
                <a:gd name="T6" fmla="*/ 1833024399 w 104"/>
                <a:gd name="T7" fmla="*/ 2147483646 h 80"/>
                <a:gd name="T8" fmla="*/ 2147483646 w 104"/>
                <a:gd name="T9" fmla="*/ 2147483646 h 80"/>
                <a:gd name="T10" fmla="*/ 2147483646 w 104"/>
                <a:gd name="T11" fmla="*/ 2147483646 h 80"/>
                <a:gd name="T12" fmla="*/ 2147483646 w 104"/>
                <a:gd name="T13" fmla="*/ 1577585607 h 80"/>
                <a:gd name="T14" fmla="*/ 2147483646 w 104"/>
                <a:gd name="T15" fmla="*/ 1577585607 h 80"/>
                <a:gd name="T16" fmla="*/ 2147483646 w 104"/>
                <a:gd name="T17" fmla="*/ 1003914847 h 80"/>
                <a:gd name="T18" fmla="*/ 2147483646 w 104"/>
                <a:gd name="T19" fmla="*/ 896355322 h 80"/>
                <a:gd name="T20" fmla="*/ 2147483646 w 104"/>
                <a:gd name="T21" fmla="*/ 1219039885 h 80"/>
                <a:gd name="T22" fmla="*/ 2147483646 w 104"/>
                <a:gd name="T23" fmla="*/ 1828565816 h 80"/>
                <a:gd name="T24" fmla="*/ 2147483646 w 104"/>
                <a:gd name="T25" fmla="*/ 1828565816 h 80"/>
                <a:gd name="T26" fmla="*/ 2147483646 w 104"/>
                <a:gd name="T27" fmla="*/ 1219039885 h 80"/>
                <a:gd name="T28" fmla="*/ 2147483646 w 104"/>
                <a:gd name="T29" fmla="*/ 824644981 h 80"/>
                <a:gd name="T30" fmla="*/ 2147483646 w 104"/>
                <a:gd name="T31" fmla="*/ 788789810 h 80"/>
                <a:gd name="T32" fmla="*/ 2147483646 w 104"/>
                <a:gd name="T33" fmla="*/ 537815589 h 80"/>
                <a:gd name="T34" fmla="*/ 1868965231 w 104"/>
                <a:gd name="T35" fmla="*/ 0 h 80"/>
                <a:gd name="T36" fmla="*/ 0 w 104"/>
                <a:gd name="T37" fmla="*/ 537815589 h 80"/>
                <a:gd name="T38" fmla="*/ 0 w 104"/>
                <a:gd name="T39" fmla="*/ 788789810 h 80"/>
                <a:gd name="T40" fmla="*/ 682893794 w 104"/>
                <a:gd name="T41" fmla="*/ 1003914847 h 80"/>
                <a:gd name="T42" fmla="*/ 682893794 w 104"/>
                <a:gd name="T43" fmla="*/ 1577585607 h 80"/>
                <a:gd name="T44" fmla="*/ 754775458 w 104"/>
                <a:gd name="T45" fmla="*/ 1577585607 h 80"/>
                <a:gd name="T46" fmla="*/ 2147483646 w 104"/>
                <a:gd name="T47" fmla="*/ 1577585607 h 80"/>
                <a:gd name="T48" fmla="*/ 2147483646 w 104"/>
                <a:gd name="T49" fmla="*/ 1721000303 h 80"/>
                <a:gd name="T50" fmla="*/ 2147483646 w 104"/>
                <a:gd name="T51" fmla="*/ 2147483646 h 80"/>
                <a:gd name="T52" fmla="*/ 1833024399 w 104"/>
                <a:gd name="T53" fmla="*/ 2147483646 h 80"/>
                <a:gd name="T54" fmla="*/ 1329840760 w 104"/>
                <a:gd name="T55" fmla="*/ 2147483646 h 80"/>
                <a:gd name="T56" fmla="*/ 1114189773 w 104"/>
                <a:gd name="T57" fmla="*/ 1721000303 h 80"/>
                <a:gd name="T58" fmla="*/ 1114189773 w 104"/>
                <a:gd name="T59" fmla="*/ 1577585607 h 80"/>
                <a:gd name="T60" fmla="*/ 2147483646 w 104"/>
                <a:gd name="T61" fmla="*/ 1577585607 h 8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04" h="80">
                  <a:moveTo>
                    <a:pt x="21" y="44"/>
                  </a:moveTo>
                  <a:cubicBezTo>
                    <a:pt x="13" y="73"/>
                    <a:pt x="13" y="73"/>
                    <a:pt x="13" y="73"/>
                  </a:cubicBezTo>
                  <a:cubicBezTo>
                    <a:pt x="33" y="73"/>
                    <a:pt x="33" y="73"/>
                    <a:pt x="33" y="73"/>
                  </a:cubicBezTo>
                  <a:cubicBezTo>
                    <a:pt x="38" y="78"/>
                    <a:pt x="44" y="80"/>
                    <a:pt x="51" y="80"/>
                  </a:cubicBezTo>
                  <a:cubicBezTo>
                    <a:pt x="58" y="80"/>
                    <a:pt x="64" y="78"/>
                    <a:pt x="69" y="73"/>
                  </a:cubicBezTo>
                  <a:cubicBezTo>
                    <a:pt x="87" y="73"/>
                    <a:pt x="87" y="73"/>
                    <a:pt x="87" y="73"/>
                  </a:cubicBezTo>
                  <a:cubicBezTo>
                    <a:pt x="81" y="44"/>
                    <a:pt x="81" y="44"/>
                    <a:pt x="81" y="44"/>
                  </a:cubicBezTo>
                  <a:cubicBezTo>
                    <a:pt x="86" y="44"/>
                    <a:pt x="86" y="44"/>
                    <a:pt x="86" y="44"/>
                  </a:cubicBezTo>
                  <a:cubicBezTo>
                    <a:pt x="86" y="28"/>
                    <a:pt x="86" y="28"/>
                    <a:pt x="86" y="28"/>
                  </a:cubicBezTo>
                  <a:cubicBezTo>
                    <a:pt x="97" y="25"/>
                    <a:pt x="97" y="25"/>
                    <a:pt x="97" y="25"/>
                  </a:cubicBezTo>
                  <a:cubicBezTo>
                    <a:pt x="97" y="34"/>
                    <a:pt x="97" y="34"/>
                    <a:pt x="97" y="34"/>
                  </a:cubicBezTo>
                  <a:cubicBezTo>
                    <a:pt x="95" y="51"/>
                    <a:pt x="95" y="51"/>
                    <a:pt x="95" y="51"/>
                  </a:cubicBezTo>
                  <a:cubicBezTo>
                    <a:pt x="103" y="51"/>
                    <a:pt x="103" y="51"/>
                    <a:pt x="103" y="51"/>
                  </a:cubicBezTo>
                  <a:cubicBezTo>
                    <a:pt x="101" y="34"/>
                    <a:pt x="101" y="34"/>
                    <a:pt x="101" y="34"/>
                  </a:cubicBezTo>
                  <a:cubicBezTo>
                    <a:pt x="101" y="23"/>
                    <a:pt x="101" y="23"/>
                    <a:pt x="101" y="23"/>
                  </a:cubicBezTo>
                  <a:cubicBezTo>
                    <a:pt x="104" y="22"/>
                    <a:pt x="104" y="22"/>
                    <a:pt x="104" y="22"/>
                  </a:cubicBezTo>
                  <a:cubicBezTo>
                    <a:pt x="104" y="15"/>
                    <a:pt x="104" y="15"/>
                    <a:pt x="104" y="15"/>
                  </a:cubicBezTo>
                  <a:cubicBezTo>
                    <a:pt x="52" y="0"/>
                    <a:pt x="52" y="0"/>
                    <a:pt x="52" y="0"/>
                  </a:cubicBezTo>
                  <a:cubicBezTo>
                    <a:pt x="0" y="15"/>
                    <a:pt x="0" y="15"/>
                    <a:pt x="0" y="15"/>
                  </a:cubicBezTo>
                  <a:cubicBezTo>
                    <a:pt x="0" y="22"/>
                    <a:pt x="0" y="22"/>
                    <a:pt x="0" y="22"/>
                  </a:cubicBezTo>
                  <a:cubicBezTo>
                    <a:pt x="19" y="28"/>
                    <a:pt x="19" y="28"/>
                    <a:pt x="19" y="28"/>
                  </a:cubicBezTo>
                  <a:cubicBezTo>
                    <a:pt x="19" y="44"/>
                    <a:pt x="19" y="44"/>
                    <a:pt x="19" y="44"/>
                  </a:cubicBezTo>
                  <a:cubicBezTo>
                    <a:pt x="21" y="44"/>
                    <a:pt x="21" y="44"/>
                    <a:pt x="21" y="44"/>
                  </a:cubicBezTo>
                  <a:close/>
                  <a:moveTo>
                    <a:pt x="71" y="44"/>
                  </a:moveTo>
                  <a:cubicBezTo>
                    <a:pt x="72" y="46"/>
                    <a:pt x="72" y="47"/>
                    <a:pt x="72" y="48"/>
                  </a:cubicBezTo>
                  <a:cubicBezTo>
                    <a:pt x="72" y="55"/>
                    <a:pt x="69" y="61"/>
                    <a:pt x="65" y="66"/>
                  </a:cubicBezTo>
                  <a:cubicBezTo>
                    <a:pt x="62" y="70"/>
                    <a:pt x="57" y="73"/>
                    <a:pt x="51" y="73"/>
                  </a:cubicBezTo>
                  <a:cubicBezTo>
                    <a:pt x="46" y="73"/>
                    <a:pt x="41" y="70"/>
                    <a:pt x="37" y="66"/>
                  </a:cubicBezTo>
                  <a:cubicBezTo>
                    <a:pt x="33" y="61"/>
                    <a:pt x="31" y="55"/>
                    <a:pt x="31" y="48"/>
                  </a:cubicBezTo>
                  <a:cubicBezTo>
                    <a:pt x="31" y="47"/>
                    <a:pt x="31" y="46"/>
                    <a:pt x="31" y="44"/>
                  </a:cubicBezTo>
                  <a:lnTo>
                    <a:pt x="71" y="44"/>
                  </a:lnTo>
                  <a:close/>
                </a:path>
              </a:pathLst>
            </a:custGeom>
            <a:solidFill>
              <a:srgbClr val="04487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latin typeface="等线" panose="02010600030101010101" pitchFamily="2" charset="-122"/>
                <a:ea typeface="等线" panose="02010600030101010101" pitchFamily="2" charset="-122"/>
              </a:endParaRPr>
            </a:p>
          </p:txBody>
        </p:sp>
      </p:grpSp>
      <p:grpSp>
        <p:nvGrpSpPr>
          <p:cNvPr id="29" name="组合 28"/>
          <p:cNvGrpSpPr/>
          <p:nvPr/>
        </p:nvGrpSpPr>
        <p:grpSpPr bwMode="auto">
          <a:xfrm>
            <a:off x="7008814" y="2006602"/>
            <a:ext cx="2205037" cy="2397125"/>
            <a:chOff x="6894012" y="2226903"/>
            <a:chExt cx="2205196" cy="2397084"/>
          </a:xfrm>
        </p:grpSpPr>
        <p:sp>
          <p:nvSpPr>
            <p:cNvPr id="30" name="L 形 29"/>
            <p:cNvSpPr/>
            <p:nvPr/>
          </p:nvSpPr>
          <p:spPr>
            <a:xfrm rot="5400000">
              <a:off x="7333047" y="2862588"/>
              <a:ext cx="1322364" cy="2200434"/>
            </a:xfrm>
            <a:prstGeom prst="corner">
              <a:avLst>
                <a:gd name="adj1" fmla="val 16120"/>
                <a:gd name="adj2" fmla="val 1611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等腰三角形 30"/>
            <p:cNvSpPr/>
            <p:nvPr/>
          </p:nvSpPr>
          <p:spPr>
            <a:xfrm>
              <a:off x="8724531" y="2699970"/>
              <a:ext cx="374677" cy="374644"/>
            </a:xfrm>
            <a:prstGeom prst="triangle">
              <a:avLst>
                <a:gd name="adj" fmla="val 10000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349" name="Freeform 105"/>
            <p:cNvSpPr>
              <a:spLocks noEditPoints="1"/>
            </p:cNvSpPr>
            <p:nvPr/>
          </p:nvSpPr>
          <p:spPr bwMode="auto">
            <a:xfrm>
              <a:off x="7653443" y="2226903"/>
              <a:ext cx="681922" cy="824299"/>
            </a:xfrm>
            <a:custGeom>
              <a:avLst/>
              <a:gdLst>
                <a:gd name="T0" fmla="*/ 0 w 77"/>
                <a:gd name="T1" fmla="*/ 2147483646 h 93"/>
                <a:gd name="T2" fmla="*/ 2147483646 w 77"/>
                <a:gd name="T3" fmla="*/ 1571211392 h 93"/>
                <a:gd name="T4" fmla="*/ 2147483646 w 77"/>
                <a:gd name="T5" fmla="*/ 2042568605 h 93"/>
                <a:gd name="T6" fmla="*/ 2147483646 w 77"/>
                <a:gd name="T7" fmla="*/ 2121134049 h 93"/>
                <a:gd name="T8" fmla="*/ 2147483646 w 77"/>
                <a:gd name="T9" fmla="*/ 2121134049 h 93"/>
                <a:gd name="T10" fmla="*/ 2147483646 w 77"/>
                <a:gd name="T11" fmla="*/ 2121134049 h 93"/>
                <a:gd name="T12" fmla="*/ 2147483646 w 77"/>
                <a:gd name="T13" fmla="*/ 2147483646 h 93"/>
                <a:gd name="T14" fmla="*/ 2147483646 w 77"/>
                <a:gd name="T15" fmla="*/ 2147483646 h 93"/>
                <a:gd name="T16" fmla="*/ 2147483646 w 77"/>
                <a:gd name="T17" fmla="*/ 2147483646 h 93"/>
                <a:gd name="T18" fmla="*/ 2147483646 w 77"/>
                <a:gd name="T19" fmla="*/ 2147483646 h 93"/>
                <a:gd name="T20" fmla="*/ 2147483646 w 77"/>
                <a:gd name="T21" fmla="*/ 2147483646 h 93"/>
                <a:gd name="T22" fmla="*/ 2147483646 w 77"/>
                <a:gd name="T23" fmla="*/ 2147483646 h 93"/>
                <a:gd name="T24" fmla="*/ 2147483646 w 77"/>
                <a:gd name="T25" fmla="*/ 2147483646 h 93"/>
                <a:gd name="T26" fmla="*/ 2147483646 w 77"/>
                <a:gd name="T27" fmla="*/ 2147483646 h 93"/>
                <a:gd name="T28" fmla="*/ 2147483646 w 77"/>
                <a:gd name="T29" fmla="*/ 2147483646 h 93"/>
                <a:gd name="T30" fmla="*/ 2147483646 w 77"/>
                <a:gd name="T31" fmla="*/ 2147483646 h 93"/>
                <a:gd name="T32" fmla="*/ 2147483646 w 77"/>
                <a:gd name="T33" fmla="*/ 2147483646 h 93"/>
                <a:gd name="T34" fmla="*/ 2147483646 w 77"/>
                <a:gd name="T35" fmla="*/ 2147483646 h 93"/>
                <a:gd name="T36" fmla="*/ 2147483646 w 77"/>
                <a:gd name="T37" fmla="*/ 2147483646 h 93"/>
                <a:gd name="T38" fmla="*/ 2147483646 w 77"/>
                <a:gd name="T39" fmla="*/ 2147483646 h 93"/>
                <a:gd name="T40" fmla="*/ 2147483646 w 77"/>
                <a:gd name="T41" fmla="*/ 2147483646 h 93"/>
                <a:gd name="T42" fmla="*/ 2147483646 w 77"/>
                <a:gd name="T43" fmla="*/ 2147483646 h 93"/>
                <a:gd name="T44" fmla="*/ 2147483646 w 77"/>
                <a:gd name="T45" fmla="*/ 2147483646 h 93"/>
                <a:gd name="T46" fmla="*/ 2147483646 w 77"/>
                <a:gd name="T47" fmla="*/ 2147483646 h 93"/>
                <a:gd name="T48" fmla="*/ 2147483646 w 77"/>
                <a:gd name="T49" fmla="*/ 2147483646 h 93"/>
                <a:gd name="T50" fmla="*/ 2147483646 w 77"/>
                <a:gd name="T51" fmla="*/ 2147483646 h 93"/>
                <a:gd name="T52" fmla="*/ 2147483646 w 77"/>
                <a:gd name="T53" fmla="*/ 2147483646 h 93"/>
                <a:gd name="T54" fmla="*/ 2147483646 w 77"/>
                <a:gd name="T55" fmla="*/ 2147483646 h 93"/>
                <a:gd name="T56" fmla="*/ 2147483646 w 77"/>
                <a:gd name="T57" fmla="*/ 2147483646 h 93"/>
                <a:gd name="T58" fmla="*/ 549018059 w 77"/>
                <a:gd name="T59" fmla="*/ 2147483646 h 93"/>
                <a:gd name="T60" fmla="*/ 2147483646 w 77"/>
                <a:gd name="T61" fmla="*/ 2147483646 h 93"/>
                <a:gd name="T62" fmla="*/ 1490185549 w 77"/>
                <a:gd name="T63" fmla="*/ 2147483646 h 93"/>
                <a:gd name="T64" fmla="*/ 235289658 w 77"/>
                <a:gd name="T65" fmla="*/ 2147483646 h 93"/>
                <a:gd name="T66" fmla="*/ 2147483646 w 77"/>
                <a:gd name="T67" fmla="*/ 2147483646 h 93"/>
                <a:gd name="T68" fmla="*/ 2147483646 w 77"/>
                <a:gd name="T69" fmla="*/ 2147483646 h 93"/>
                <a:gd name="T70" fmla="*/ 2147483646 w 77"/>
                <a:gd name="T71" fmla="*/ 2147483646 h 93"/>
                <a:gd name="T72" fmla="*/ 2147483646 w 77"/>
                <a:gd name="T73" fmla="*/ 0 h 93"/>
                <a:gd name="T74" fmla="*/ 2147483646 w 77"/>
                <a:gd name="T75" fmla="*/ 2147483646 h 9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rgbClr val="04487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latin typeface="等线" panose="02010600030101010101" pitchFamily="2" charset="-122"/>
                <a:ea typeface="等线" panose="02010600030101010101" pitchFamily="2" charset="-122"/>
              </a:endParaRPr>
            </a:p>
          </p:txBody>
        </p:sp>
      </p:grpSp>
      <p:grpSp>
        <p:nvGrpSpPr>
          <p:cNvPr id="33" name="组合 32"/>
          <p:cNvGrpSpPr/>
          <p:nvPr/>
        </p:nvGrpSpPr>
        <p:grpSpPr bwMode="auto">
          <a:xfrm>
            <a:off x="2289175" y="4491040"/>
            <a:ext cx="3168651" cy="952460"/>
            <a:chOff x="1896905" y="629070"/>
            <a:chExt cx="3168549" cy="951855"/>
          </a:xfrm>
        </p:grpSpPr>
        <p:sp>
          <p:nvSpPr>
            <p:cNvPr id="34" name="文本框 33"/>
            <p:cNvSpPr txBox="1"/>
            <p:nvPr/>
          </p:nvSpPr>
          <p:spPr>
            <a:xfrm>
              <a:off x="1896905" y="629070"/>
              <a:ext cx="3168549" cy="399796"/>
            </a:xfrm>
            <a:prstGeom prst="rect">
              <a:avLst/>
            </a:prstGeom>
            <a:noFill/>
          </p:spPr>
          <p:txBody>
            <a:bodyPr>
              <a:spAutoFit/>
            </a:bodyPr>
            <a:lstStyle/>
            <a:p>
              <a:pPr eaLnBrk="1" fontAlgn="auto" hangingPunct="1">
                <a:spcBef>
                  <a:spcPts val="0"/>
                </a:spcBef>
                <a:spcAft>
                  <a:spcPts val="0"/>
                </a:spcAft>
                <a:defRPr/>
              </a:pPr>
              <a:r>
                <a:rPr lang="zh-CN" altLang="en-US" sz="2000" dirty="0">
                  <a:solidFill>
                    <a:srgbClr val="044875"/>
                  </a:solidFill>
                  <a:latin typeface="等线" panose="02010600030101010101" pitchFamily="2" charset="-122"/>
                  <a:ea typeface="等线" panose="02010600030101010101" pitchFamily="2" charset="-122"/>
                  <a:cs typeface="Arial" panose="020B0604020202090204" pitchFamily="34" charset="0"/>
                </a:rPr>
                <a:t>数据获取</a:t>
              </a:r>
              <a:endParaRPr lang="zh-CN" altLang="en-US" sz="2000" dirty="0">
                <a:solidFill>
                  <a:srgbClr val="044875"/>
                </a:solidFill>
                <a:latin typeface="等线" panose="02010600030101010101" pitchFamily="2" charset="-122"/>
                <a:ea typeface="等线" panose="02010600030101010101" pitchFamily="2" charset="-122"/>
                <a:cs typeface="Arial" panose="020B0604020202090204" pitchFamily="34" charset="0"/>
              </a:endParaRPr>
            </a:p>
          </p:txBody>
        </p:sp>
        <p:sp>
          <p:nvSpPr>
            <p:cNvPr id="35" name="矩形 34"/>
            <p:cNvSpPr/>
            <p:nvPr/>
          </p:nvSpPr>
          <p:spPr>
            <a:xfrm>
              <a:off x="1933417" y="1027279"/>
              <a:ext cx="2381174" cy="553646"/>
            </a:xfrm>
            <a:prstGeom prst="rect">
              <a:avLst/>
            </a:prstGeom>
          </p:spPr>
          <p:txBody>
            <a:bodyPr>
              <a:spAutoFit/>
            </a:bodyPr>
            <a:lstStyle/>
            <a:p>
              <a:pPr eaLnBrk="1" fontAlgn="auto" hangingPunct="1">
                <a:lnSpc>
                  <a:spcPts val="1800"/>
                </a:lnSpc>
                <a:spcBef>
                  <a:spcPts val="0"/>
                </a:spcBef>
                <a:spcAft>
                  <a:spcPts val="0"/>
                </a:spcAft>
                <a:defRPr/>
              </a:pPr>
              <a:r>
                <a:rPr lang="zh-CN" altLang="en-US" sz="1600" dirty="0">
                  <a:solidFill>
                    <a:schemeClr val="bg2">
                      <a:lumMod val="25000"/>
                    </a:schemeClr>
                  </a:solidFill>
                  <a:latin typeface="微软雅黑 Light" panose="020B0502040204020203" pitchFamily="34" charset="-122"/>
                  <a:ea typeface="等线" panose="02010600030101010101" pitchFamily="2" charset="-122"/>
                  <a:cs typeface="Arial" panose="020B0604020202090204" pitchFamily="34" charset="0"/>
                </a:rPr>
                <a:t>使用爬虫技术爬取相关网站的评论信息。</a:t>
              </a:r>
              <a:endParaRPr lang="en-US" altLang="zh-CN" sz="1600" dirty="0">
                <a:solidFill>
                  <a:schemeClr val="bg2">
                    <a:lumMod val="25000"/>
                  </a:schemeClr>
                </a:solidFill>
                <a:latin typeface="微软雅黑 Light" panose="020B0502040204020203" pitchFamily="34" charset="-122"/>
                <a:ea typeface="等线" panose="02010600030101010101" pitchFamily="2" charset="-122"/>
                <a:cs typeface="Arial" panose="020B0604020202090204" pitchFamily="34" charset="0"/>
              </a:endParaRPr>
            </a:p>
          </p:txBody>
        </p:sp>
        <p:cxnSp>
          <p:nvCxnSpPr>
            <p:cNvPr id="36" name="直接连接符 35"/>
            <p:cNvCxnSpPr/>
            <p:nvPr/>
          </p:nvCxnSpPr>
          <p:spPr>
            <a:xfrm>
              <a:off x="1993740" y="1019347"/>
              <a:ext cx="1950975" cy="0"/>
            </a:xfrm>
            <a:prstGeom prst="line">
              <a:avLst/>
            </a:prstGeom>
            <a:ln>
              <a:solidFill>
                <a:srgbClr val="044875"/>
              </a:solidFill>
              <a:prstDash val="lgDashDotDot"/>
              <a:tailEnd type="stealth"/>
            </a:ln>
          </p:spPr>
          <p:style>
            <a:lnRef idx="1">
              <a:schemeClr val="accent1"/>
            </a:lnRef>
            <a:fillRef idx="0">
              <a:schemeClr val="accent1"/>
            </a:fillRef>
            <a:effectRef idx="0">
              <a:schemeClr val="accent1"/>
            </a:effectRef>
            <a:fontRef idx="minor">
              <a:schemeClr val="tx1"/>
            </a:fontRef>
          </p:style>
        </p:cxnSp>
      </p:grpSp>
      <p:grpSp>
        <p:nvGrpSpPr>
          <p:cNvPr id="37" name="组合 36"/>
          <p:cNvGrpSpPr/>
          <p:nvPr/>
        </p:nvGrpSpPr>
        <p:grpSpPr bwMode="auto">
          <a:xfrm>
            <a:off x="4730749" y="3973515"/>
            <a:ext cx="3168651" cy="1480800"/>
            <a:chOff x="1820705" y="667170"/>
            <a:chExt cx="3168549" cy="1480954"/>
          </a:xfrm>
        </p:grpSpPr>
        <p:sp>
          <p:nvSpPr>
            <p:cNvPr id="38" name="文本框 37"/>
            <p:cNvSpPr txBox="1"/>
            <p:nvPr/>
          </p:nvSpPr>
          <p:spPr>
            <a:xfrm>
              <a:off x="1820705" y="667170"/>
              <a:ext cx="3168549" cy="400091"/>
            </a:xfrm>
            <a:prstGeom prst="rect">
              <a:avLst/>
            </a:prstGeom>
            <a:noFill/>
          </p:spPr>
          <p:txBody>
            <a:bodyPr>
              <a:spAutoFit/>
            </a:bodyPr>
            <a:lstStyle/>
            <a:p>
              <a:pPr eaLnBrk="1" fontAlgn="auto" hangingPunct="1">
                <a:spcBef>
                  <a:spcPts val="0"/>
                </a:spcBef>
                <a:spcAft>
                  <a:spcPts val="0"/>
                </a:spcAft>
                <a:defRPr/>
              </a:pPr>
              <a:r>
                <a:rPr lang="zh-CN" altLang="en-US" sz="2000" dirty="0">
                  <a:solidFill>
                    <a:srgbClr val="044875"/>
                  </a:solidFill>
                  <a:latin typeface="等线" panose="02010600030101010101" pitchFamily="2" charset="-122"/>
                  <a:ea typeface="等线" panose="02010600030101010101" pitchFamily="2" charset="-122"/>
                  <a:cs typeface="Arial" panose="020B0604020202090204" pitchFamily="34" charset="0"/>
                </a:rPr>
                <a:t>数据清洗</a:t>
              </a:r>
              <a:endParaRPr lang="zh-CN" altLang="en-US" sz="2000" dirty="0">
                <a:solidFill>
                  <a:srgbClr val="044875"/>
                </a:solidFill>
                <a:latin typeface="等线" panose="02010600030101010101" pitchFamily="2" charset="-122"/>
                <a:ea typeface="等线" panose="02010600030101010101" pitchFamily="2" charset="-122"/>
                <a:cs typeface="Arial" panose="020B0604020202090204" pitchFamily="34" charset="0"/>
              </a:endParaRPr>
            </a:p>
          </p:txBody>
        </p:sp>
        <p:sp>
          <p:nvSpPr>
            <p:cNvPr id="39" name="矩形 38"/>
            <p:cNvSpPr/>
            <p:nvPr/>
          </p:nvSpPr>
          <p:spPr>
            <a:xfrm>
              <a:off x="1858804" y="1132355"/>
              <a:ext cx="2324025" cy="1015769"/>
            </a:xfrm>
            <a:prstGeom prst="rect">
              <a:avLst/>
            </a:prstGeom>
          </p:spPr>
          <p:txBody>
            <a:bodyPr>
              <a:spAutoFit/>
            </a:bodyPr>
            <a:lstStyle/>
            <a:p>
              <a:pPr eaLnBrk="1" fontAlgn="auto" hangingPunct="1">
                <a:lnSpc>
                  <a:spcPts val="1800"/>
                </a:lnSpc>
                <a:spcBef>
                  <a:spcPts val="0"/>
                </a:spcBef>
                <a:spcAft>
                  <a:spcPts val="0"/>
                </a:spcAft>
                <a:defRPr/>
              </a:pPr>
              <a:r>
                <a:rPr lang="zh-CN" altLang="en-US" sz="1600" dirty="0">
                  <a:solidFill>
                    <a:schemeClr val="bg2">
                      <a:lumMod val="25000"/>
                    </a:schemeClr>
                  </a:solidFill>
                  <a:latin typeface="微软雅黑 Light" panose="020B0502040204020203" pitchFamily="34" charset="-122"/>
                  <a:ea typeface="等线" panose="02010600030101010101" pitchFamily="2" charset="-122"/>
                  <a:cs typeface="Arial" panose="020B0604020202090204" pitchFamily="34" charset="0"/>
                </a:rPr>
                <a:t>建立白名单筛选出符合条件的数据，并且去除文本中的符号。最后按句号分句。</a:t>
              </a:r>
              <a:endParaRPr lang="en-US" altLang="zh-CN" sz="1600" dirty="0">
                <a:solidFill>
                  <a:schemeClr val="bg2">
                    <a:lumMod val="25000"/>
                  </a:schemeClr>
                </a:solidFill>
                <a:latin typeface="微软雅黑 Light" panose="020B0502040204020203" pitchFamily="34" charset="-122"/>
                <a:ea typeface="等线" panose="02010600030101010101" pitchFamily="2" charset="-122"/>
                <a:cs typeface="Arial" panose="020B0604020202090204" pitchFamily="34" charset="0"/>
              </a:endParaRPr>
            </a:p>
          </p:txBody>
        </p:sp>
        <p:cxnSp>
          <p:nvCxnSpPr>
            <p:cNvPr id="40" name="直接连接符 39"/>
            <p:cNvCxnSpPr/>
            <p:nvPr/>
          </p:nvCxnSpPr>
          <p:spPr>
            <a:xfrm>
              <a:off x="1955639" y="1075199"/>
              <a:ext cx="1950975" cy="0"/>
            </a:xfrm>
            <a:prstGeom prst="line">
              <a:avLst/>
            </a:prstGeom>
            <a:ln>
              <a:solidFill>
                <a:srgbClr val="044875"/>
              </a:solidFill>
              <a:prstDash val="lgDashDotDot"/>
              <a:tailEnd type="stealth"/>
            </a:ln>
          </p:spPr>
          <p:style>
            <a:lnRef idx="1">
              <a:schemeClr val="accent1"/>
            </a:lnRef>
            <a:fillRef idx="0">
              <a:schemeClr val="accent1"/>
            </a:fillRef>
            <a:effectRef idx="0">
              <a:schemeClr val="accent1"/>
            </a:effectRef>
            <a:fontRef idx="minor">
              <a:schemeClr val="tx1"/>
            </a:fontRef>
          </p:style>
        </p:cxnSp>
      </p:grpSp>
      <p:grpSp>
        <p:nvGrpSpPr>
          <p:cNvPr id="41" name="组合 40"/>
          <p:cNvGrpSpPr/>
          <p:nvPr/>
        </p:nvGrpSpPr>
        <p:grpSpPr bwMode="auto">
          <a:xfrm>
            <a:off x="7162800" y="3328989"/>
            <a:ext cx="3168651" cy="1730682"/>
            <a:chOff x="1896905" y="667170"/>
            <a:chExt cx="3168549" cy="1731026"/>
          </a:xfrm>
        </p:grpSpPr>
        <p:sp>
          <p:nvSpPr>
            <p:cNvPr id="42" name="文本框 41"/>
            <p:cNvSpPr txBox="1"/>
            <p:nvPr/>
          </p:nvSpPr>
          <p:spPr>
            <a:xfrm>
              <a:off x="1896905" y="667170"/>
              <a:ext cx="3168549" cy="400129"/>
            </a:xfrm>
            <a:prstGeom prst="rect">
              <a:avLst/>
            </a:prstGeom>
            <a:noFill/>
          </p:spPr>
          <p:txBody>
            <a:bodyPr>
              <a:spAutoFit/>
            </a:bodyPr>
            <a:lstStyle/>
            <a:p>
              <a:pPr eaLnBrk="1" fontAlgn="auto" hangingPunct="1">
                <a:spcBef>
                  <a:spcPts val="0"/>
                </a:spcBef>
                <a:spcAft>
                  <a:spcPts val="0"/>
                </a:spcAft>
                <a:defRPr/>
              </a:pPr>
              <a:r>
                <a:rPr lang="zh-CN" altLang="en-US" sz="2000" dirty="0">
                  <a:solidFill>
                    <a:srgbClr val="044875"/>
                  </a:solidFill>
                  <a:latin typeface="等线" panose="02010600030101010101" pitchFamily="2" charset="-122"/>
                  <a:ea typeface="等线" panose="02010600030101010101" pitchFamily="2" charset="-122"/>
                  <a:cs typeface="Arial" panose="020B0604020202090204" pitchFamily="34" charset="0"/>
                </a:rPr>
                <a:t>训练模型</a:t>
              </a:r>
              <a:endParaRPr lang="zh-CN" altLang="en-US" sz="2000" dirty="0">
                <a:solidFill>
                  <a:srgbClr val="044875"/>
                </a:solidFill>
                <a:latin typeface="等线" panose="02010600030101010101" pitchFamily="2" charset="-122"/>
                <a:ea typeface="等线" panose="02010600030101010101" pitchFamily="2" charset="-122"/>
                <a:cs typeface="Arial" panose="020B0604020202090204" pitchFamily="34" charset="0"/>
              </a:endParaRPr>
            </a:p>
          </p:txBody>
        </p:sp>
        <p:sp>
          <p:nvSpPr>
            <p:cNvPr id="43" name="矩形 42"/>
            <p:cNvSpPr/>
            <p:nvPr/>
          </p:nvSpPr>
          <p:spPr>
            <a:xfrm>
              <a:off x="1896905" y="1151453"/>
              <a:ext cx="2312914" cy="1246743"/>
            </a:xfrm>
            <a:prstGeom prst="rect">
              <a:avLst/>
            </a:prstGeom>
          </p:spPr>
          <p:txBody>
            <a:bodyPr>
              <a:spAutoFit/>
            </a:bodyPr>
            <a:lstStyle/>
            <a:p>
              <a:pPr eaLnBrk="1" fontAlgn="auto" hangingPunct="1">
                <a:lnSpc>
                  <a:spcPts val="1800"/>
                </a:lnSpc>
                <a:spcBef>
                  <a:spcPts val="0"/>
                </a:spcBef>
                <a:spcAft>
                  <a:spcPts val="0"/>
                </a:spcAft>
                <a:defRPr/>
              </a:pPr>
              <a:r>
                <a:rPr lang="zh-CN" altLang="en-US" sz="1600" dirty="0">
                  <a:solidFill>
                    <a:schemeClr val="bg2">
                      <a:lumMod val="25000"/>
                    </a:schemeClr>
                  </a:solidFill>
                  <a:latin typeface="微软雅黑 Light" panose="020B0502040204020203" pitchFamily="34" charset="-122"/>
                  <a:ea typeface="等线" panose="02010600030101010101" pitchFamily="2" charset="-122"/>
                  <a:cs typeface="Arial" panose="020B0604020202090204" pitchFamily="34" charset="0"/>
                </a:rPr>
                <a:t>构建</a:t>
              </a:r>
              <a:r>
                <a:rPr lang="en-US" altLang="zh-CN" sz="1600" dirty="0">
                  <a:solidFill>
                    <a:schemeClr val="bg2">
                      <a:lumMod val="25000"/>
                    </a:schemeClr>
                  </a:solidFill>
                  <a:latin typeface="微软雅黑 Light" panose="020B0502040204020203" pitchFamily="34" charset="-122"/>
                  <a:ea typeface="等线" panose="02010600030101010101" pitchFamily="2" charset="-122"/>
                  <a:cs typeface="Arial" panose="020B0604020202090204" pitchFamily="34" charset="0"/>
                </a:rPr>
                <a:t>LSTM</a:t>
              </a:r>
              <a:r>
                <a:rPr lang="zh-CN" altLang="en-US" sz="1600" dirty="0">
                  <a:solidFill>
                    <a:schemeClr val="bg2">
                      <a:lumMod val="25000"/>
                    </a:schemeClr>
                  </a:solidFill>
                  <a:latin typeface="微软雅黑 Light" panose="020B0502040204020203" pitchFamily="34" charset="-122"/>
                  <a:ea typeface="等线" panose="02010600030101010101" pitchFamily="2" charset="-122"/>
                  <a:cs typeface="Arial" panose="020B0604020202090204" pitchFamily="34" charset="0"/>
                </a:rPr>
                <a:t>和</a:t>
              </a:r>
              <a:r>
                <a:rPr lang="en-US" altLang="zh-CN" sz="1600" dirty="0">
                  <a:solidFill>
                    <a:schemeClr val="bg2">
                      <a:lumMod val="25000"/>
                    </a:schemeClr>
                  </a:solidFill>
                  <a:latin typeface="微软雅黑 Light" panose="020B0502040204020203" pitchFamily="34" charset="-122"/>
                  <a:ea typeface="等线" panose="02010600030101010101" pitchFamily="2" charset="-122"/>
                  <a:cs typeface="Arial" panose="020B0604020202090204" pitchFamily="34" charset="0"/>
                </a:rPr>
                <a:t>RNN</a:t>
              </a:r>
              <a:r>
                <a:rPr lang="zh-CN" altLang="en-US" sz="1600" dirty="0">
                  <a:solidFill>
                    <a:schemeClr val="bg2">
                      <a:lumMod val="25000"/>
                    </a:schemeClr>
                  </a:solidFill>
                  <a:latin typeface="微软雅黑 Light" panose="020B0502040204020203" pitchFamily="34" charset="-122"/>
                  <a:ea typeface="等线" panose="02010600030101010101" pitchFamily="2" charset="-122"/>
                  <a:cs typeface="Arial" panose="020B0604020202090204" pitchFamily="34" charset="0"/>
                </a:rPr>
                <a:t>的神经网络结构，采用</a:t>
              </a:r>
              <a:r>
                <a:rPr lang="en-US" altLang="zh-CN" sz="1600" dirty="0">
                  <a:solidFill>
                    <a:schemeClr val="bg2">
                      <a:lumMod val="25000"/>
                    </a:schemeClr>
                  </a:solidFill>
                  <a:latin typeface="微软雅黑 Light" panose="020B0502040204020203" pitchFamily="34" charset="-122"/>
                  <a:ea typeface="等线" panose="02010600030101010101" pitchFamily="2" charset="-122"/>
                  <a:cs typeface="Arial" panose="020B0604020202090204" pitchFamily="34" charset="0"/>
                </a:rPr>
                <a:t>Seq2Seq</a:t>
              </a:r>
              <a:r>
                <a:rPr lang="zh-CN" altLang="en-US" sz="1600" dirty="0">
                  <a:solidFill>
                    <a:schemeClr val="bg2">
                      <a:lumMod val="25000"/>
                    </a:schemeClr>
                  </a:solidFill>
                  <a:latin typeface="微软雅黑 Light" panose="020B0502040204020203" pitchFamily="34" charset="-122"/>
                  <a:ea typeface="等线" panose="02010600030101010101" pitchFamily="2" charset="-122"/>
                  <a:cs typeface="Arial" panose="020B0604020202090204" pitchFamily="34" charset="0"/>
                </a:rPr>
                <a:t>减少词的维度，并采用</a:t>
              </a:r>
              <a:r>
                <a:rPr lang="en-US" altLang="zh-CN" sz="1600" dirty="0">
                  <a:solidFill>
                    <a:schemeClr val="bg2">
                      <a:lumMod val="25000"/>
                    </a:schemeClr>
                  </a:solidFill>
                  <a:latin typeface="微软雅黑 Light" panose="020B0502040204020203" pitchFamily="34" charset="-122"/>
                  <a:ea typeface="等线" panose="02010600030101010101" pitchFamily="2" charset="-122"/>
                  <a:cs typeface="Arial" panose="020B0604020202090204" pitchFamily="34" charset="0"/>
                </a:rPr>
                <a:t>Adam</a:t>
              </a:r>
              <a:r>
                <a:rPr lang="zh-CN" altLang="en-US" sz="1600" dirty="0">
                  <a:solidFill>
                    <a:schemeClr val="bg2">
                      <a:lumMod val="25000"/>
                    </a:schemeClr>
                  </a:solidFill>
                  <a:latin typeface="微软雅黑 Light" panose="020B0502040204020203" pitchFamily="34" charset="-122"/>
                  <a:ea typeface="等线" panose="02010600030101010101" pitchFamily="2" charset="-122"/>
                  <a:cs typeface="Arial" panose="020B0604020202090204" pitchFamily="34" charset="0"/>
                </a:rPr>
                <a:t>的优化方法。</a:t>
              </a:r>
              <a:endParaRPr lang="en-US" altLang="zh-CN" sz="1600" dirty="0">
                <a:solidFill>
                  <a:schemeClr val="bg2">
                    <a:lumMod val="25000"/>
                  </a:schemeClr>
                </a:solidFill>
                <a:latin typeface="微软雅黑 Light" panose="020B0502040204020203" pitchFamily="34" charset="-122"/>
                <a:ea typeface="等线" panose="02010600030101010101" pitchFamily="2" charset="-122"/>
                <a:cs typeface="Arial" panose="020B0604020202090204" pitchFamily="34" charset="0"/>
              </a:endParaRPr>
            </a:p>
          </p:txBody>
        </p:sp>
        <p:cxnSp>
          <p:nvCxnSpPr>
            <p:cNvPr id="44" name="直接连接符 43"/>
            <p:cNvCxnSpPr/>
            <p:nvPr/>
          </p:nvCxnSpPr>
          <p:spPr>
            <a:xfrm>
              <a:off x="1993740" y="1075238"/>
              <a:ext cx="1950975" cy="0"/>
            </a:xfrm>
            <a:prstGeom prst="line">
              <a:avLst/>
            </a:prstGeom>
            <a:ln>
              <a:solidFill>
                <a:srgbClr val="044875"/>
              </a:solidFill>
              <a:prstDash val="lgDashDotDot"/>
              <a:tailEnd type="stealth"/>
            </a:ln>
          </p:spPr>
          <p:style>
            <a:lnRef idx="1">
              <a:schemeClr val="accent1"/>
            </a:lnRef>
            <a:fillRef idx="0">
              <a:schemeClr val="accent1"/>
            </a:fillRef>
            <a:effectRef idx="0">
              <a:schemeClr val="accent1"/>
            </a:effectRef>
            <a:fontRef idx="minor">
              <a:schemeClr val="tx1"/>
            </a:fontRef>
          </p:style>
        </p:cxnSp>
      </p:grpSp>
      <p:grpSp>
        <p:nvGrpSpPr>
          <p:cNvPr id="45" name="组合 44"/>
          <p:cNvGrpSpPr/>
          <p:nvPr/>
        </p:nvGrpSpPr>
        <p:grpSpPr bwMode="auto">
          <a:xfrm>
            <a:off x="9623425" y="2787651"/>
            <a:ext cx="3168651" cy="1095336"/>
            <a:chOff x="1896905" y="667170"/>
            <a:chExt cx="3168549" cy="1095475"/>
          </a:xfrm>
        </p:grpSpPr>
        <p:sp>
          <p:nvSpPr>
            <p:cNvPr id="46" name="文本框 45"/>
            <p:cNvSpPr txBox="1"/>
            <p:nvPr/>
          </p:nvSpPr>
          <p:spPr>
            <a:xfrm>
              <a:off x="1896905" y="667170"/>
              <a:ext cx="3168549" cy="400101"/>
            </a:xfrm>
            <a:prstGeom prst="rect">
              <a:avLst/>
            </a:prstGeom>
            <a:noFill/>
          </p:spPr>
          <p:txBody>
            <a:bodyPr>
              <a:spAutoFit/>
            </a:bodyPr>
            <a:lstStyle/>
            <a:p>
              <a:pPr eaLnBrk="1" fontAlgn="auto" hangingPunct="1">
                <a:spcBef>
                  <a:spcPts val="0"/>
                </a:spcBef>
                <a:spcAft>
                  <a:spcPts val="0"/>
                </a:spcAft>
                <a:defRPr/>
              </a:pPr>
              <a:r>
                <a:rPr lang="zh-CN" altLang="en-US" sz="2000" dirty="0">
                  <a:solidFill>
                    <a:srgbClr val="044875"/>
                  </a:solidFill>
                  <a:latin typeface="等线" panose="02010600030101010101" pitchFamily="2" charset="-122"/>
                  <a:ea typeface="等线" panose="02010600030101010101" pitchFamily="2" charset="-122"/>
                  <a:cs typeface="Arial" panose="020B0604020202090204" pitchFamily="34" charset="0"/>
                </a:rPr>
                <a:t>测试模型</a:t>
              </a:r>
              <a:endParaRPr lang="zh-CN" altLang="en-US" sz="2000" dirty="0">
                <a:solidFill>
                  <a:srgbClr val="044875"/>
                </a:solidFill>
                <a:latin typeface="等线" panose="02010600030101010101" pitchFamily="2" charset="-122"/>
                <a:ea typeface="等线" panose="02010600030101010101" pitchFamily="2" charset="-122"/>
                <a:cs typeface="Arial" panose="020B0604020202090204" pitchFamily="34" charset="0"/>
              </a:endParaRPr>
            </a:p>
          </p:txBody>
        </p:sp>
        <p:sp>
          <p:nvSpPr>
            <p:cNvPr id="47" name="矩形 46"/>
            <p:cNvSpPr/>
            <p:nvPr/>
          </p:nvSpPr>
          <p:spPr>
            <a:xfrm>
              <a:off x="1901668" y="1208577"/>
              <a:ext cx="2512931" cy="554068"/>
            </a:xfrm>
            <a:prstGeom prst="rect">
              <a:avLst/>
            </a:prstGeom>
          </p:spPr>
          <p:txBody>
            <a:bodyPr>
              <a:spAutoFit/>
            </a:bodyPr>
            <a:lstStyle/>
            <a:p>
              <a:pPr eaLnBrk="1" fontAlgn="auto" hangingPunct="1">
                <a:lnSpc>
                  <a:spcPts val="1800"/>
                </a:lnSpc>
                <a:spcBef>
                  <a:spcPts val="0"/>
                </a:spcBef>
                <a:spcAft>
                  <a:spcPts val="0"/>
                </a:spcAft>
                <a:defRPr/>
              </a:pPr>
              <a:r>
                <a:rPr lang="zh-CN" altLang="en-US" sz="1600" dirty="0">
                  <a:solidFill>
                    <a:schemeClr val="bg2">
                      <a:lumMod val="25000"/>
                    </a:schemeClr>
                  </a:solidFill>
                  <a:latin typeface="微软雅黑 Light" panose="020B0502040204020203" pitchFamily="34" charset="-122"/>
                  <a:ea typeface="等线" panose="02010600030101010101" pitchFamily="2" charset="-122"/>
                  <a:cs typeface="Arial" panose="020B0604020202090204" pitchFamily="34" charset="0"/>
                </a:rPr>
                <a:t>输入我们想提问的语句，模型会输出相应的回答。</a:t>
              </a:r>
              <a:endParaRPr lang="en-US" altLang="zh-CN" sz="1600" dirty="0">
                <a:solidFill>
                  <a:schemeClr val="bg2">
                    <a:lumMod val="25000"/>
                  </a:schemeClr>
                </a:solidFill>
                <a:latin typeface="微软雅黑 Light" panose="020B0502040204020203" pitchFamily="34" charset="-122"/>
                <a:ea typeface="等线" panose="02010600030101010101" pitchFamily="2" charset="-122"/>
                <a:cs typeface="Arial" panose="020B0604020202090204" pitchFamily="34" charset="0"/>
              </a:endParaRPr>
            </a:p>
          </p:txBody>
        </p:sp>
        <p:cxnSp>
          <p:nvCxnSpPr>
            <p:cNvPr id="48" name="直接连接符 47"/>
            <p:cNvCxnSpPr/>
            <p:nvPr/>
          </p:nvCxnSpPr>
          <p:spPr>
            <a:xfrm>
              <a:off x="1993740" y="1113315"/>
              <a:ext cx="1950975" cy="0"/>
            </a:xfrm>
            <a:prstGeom prst="line">
              <a:avLst/>
            </a:prstGeom>
            <a:ln>
              <a:solidFill>
                <a:srgbClr val="044875"/>
              </a:solidFill>
              <a:prstDash val="lgDashDotDot"/>
              <a:tailEnd type="stealth"/>
            </a:ln>
          </p:spPr>
          <p:style>
            <a:lnRef idx="1">
              <a:schemeClr val="accent1"/>
            </a:lnRef>
            <a:fillRef idx="0">
              <a:schemeClr val="accent1"/>
            </a:fillRef>
            <a:effectRef idx="0">
              <a:schemeClr val="accent1"/>
            </a:effectRef>
            <a:fontRef idx="minor">
              <a:schemeClr val="tx1"/>
            </a:fontRef>
          </p:style>
        </p:cxnSp>
      </p:grpSp>
      <p:grpSp>
        <p:nvGrpSpPr>
          <p:cNvPr id="49" name="组合 48"/>
          <p:cNvGrpSpPr/>
          <p:nvPr/>
        </p:nvGrpSpPr>
        <p:grpSpPr bwMode="auto">
          <a:xfrm>
            <a:off x="257177" y="4322763"/>
            <a:ext cx="1679575" cy="1568450"/>
            <a:chOff x="142583" y="4542955"/>
            <a:chExt cx="1679145" cy="1567915"/>
          </a:xfrm>
        </p:grpSpPr>
        <p:sp>
          <p:nvSpPr>
            <p:cNvPr id="50" name="L 形 49"/>
            <p:cNvSpPr/>
            <p:nvPr/>
          </p:nvSpPr>
          <p:spPr>
            <a:xfrm rot="5400000">
              <a:off x="477503" y="4766644"/>
              <a:ext cx="1009306" cy="1679145"/>
            </a:xfrm>
            <a:prstGeom prst="corner">
              <a:avLst>
                <a:gd name="adj1" fmla="val 21783"/>
                <a:gd name="adj2" fmla="val 21773"/>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334" name="Freeform 46"/>
            <p:cNvSpPr>
              <a:spLocks noEditPoints="1"/>
            </p:cNvSpPr>
            <p:nvPr/>
          </p:nvSpPr>
          <p:spPr bwMode="auto">
            <a:xfrm>
              <a:off x="757315" y="4542955"/>
              <a:ext cx="449681" cy="453558"/>
            </a:xfrm>
            <a:custGeom>
              <a:avLst/>
              <a:gdLst>
                <a:gd name="T0" fmla="*/ 905368453 w 98"/>
                <a:gd name="T1" fmla="*/ 1595177230 h 99"/>
                <a:gd name="T2" fmla="*/ 842202039 w 98"/>
                <a:gd name="T3" fmla="*/ 1469243874 h 99"/>
                <a:gd name="T4" fmla="*/ 779040212 w 98"/>
                <a:gd name="T5" fmla="*/ 1553197918 h 99"/>
                <a:gd name="T6" fmla="*/ 736926210 w 98"/>
                <a:gd name="T7" fmla="*/ 1595177230 h 99"/>
                <a:gd name="T8" fmla="*/ 673764384 w 98"/>
                <a:gd name="T9" fmla="*/ 1574189865 h 99"/>
                <a:gd name="T10" fmla="*/ 42109414 w 98"/>
                <a:gd name="T11" fmla="*/ 944513919 h 99"/>
                <a:gd name="T12" fmla="*/ 147385242 w 98"/>
                <a:gd name="T13" fmla="*/ 209891982 h 99"/>
                <a:gd name="T14" fmla="*/ 842202039 w 98"/>
                <a:gd name="T15" fmla="*/ 545717320 h 99"/>
                <a:gd name="T16" fmla="*/ 1494909422 w 98"/>
                <a:gd name="T17" fmla="*/ 0 h 99"/>
                <a:gd name="T18" fmla="*/ 1010644282 w 98"/>
                <a:gd name="T19" fmla="*/ 1658143908 h 99"/>
                <a:gd name="T20" fmla="*/ 736926210 w 98"/>
                <a:gd name="T21" fmla="*/ 2077927872 h 99"/>
                <a:gd name="T22" fmla="*/ 610597969 w 98"/>
                <a:gd name="T23" fmla="*/ 1993969247 h 99"/>
                <a:gd name="T24" fmla="*/ 905368453 w 98"/>
                <a:gd name="T25" fmla="*/ 1595177230 h 99"/>
                <a:gd name="T26" fmla="*/ 989587281 w 98"/>
                <a:gd name="T27" fmla="*/ 1196380632 h 99"/>
                <a:gd name="T28" fmla="*/ 1052753695 w 98"/>
                <a:gd name="T29" fmla="*/ 1322318570 h 99"/>
                <a:gd name="T30" fmla="*/ 1368581181 w 98"/>
                <a:gd name="T31" fmla="*/ 377804651 h 99"/>
                <a:gd name="T32" fmla="*/ 989587281 w 98"/>
                <a:gd name="T33" fmla="*/ 671655258 h 99"/>
                <a:gd name="T34" fmla="*/ 968534868 w 98"/>
                <a:gd name="T35" fmla="*/ 713629990 h 99"/>
                <a:gd name="T36" fmla="*/ 989587281 w 98"/>
                <a:gd name="T37" fmla="*/ 1196380632 h 99"/>
                <a:gd name="T38" fmla="*/ 589540968 w 98"/>
                <a:gd name="T39" fmla="*/ 1322318570 h 99"/>
                <a:gd name="T40" fmla="*/ 336879898 w 98"/>
                <a:gd name="T41" fmla="*/ 503738008 h 99"/>
                <a:gd name="T42" fmla="*/ 336879898 w 98"/>
                <a:gd name="T43" fmla="*/ 503738008 h 99"/>
                <a:gd name="T44" fmla="*/ 694816797 w 98"/>
                <a:gd name="T45" fmla="*/ 1280339257 h 99"/>
                <a:gd name="T46" fmla="*/ 273718072 w 98"/>
                <a:gd name="T47" fmla="*/ 440771330 h 99"/>
                <a:gd name="T48" fmla="*/ 210551657 w 98"/>
                <a:gd name="T49" fmla="*/ 923521972 h 99"/>
                <a:gd name="T50" fmla="*/ 589540968 w 98"/>
                <a:gd name="T51" fmla="*/ 1322318570 h 99"/>
                <a:gd name="T52" fmla="*/ 1158029524 w 98"/>
                <a:gd name="T53" fmla="*/ 1343305936 h 99"/>
                <a:gd name="T54" fmla="*/ 1431747595 w 98"/>
                <a:gd name="T55" fmla="*/ 377804651 h 99"/>
                <a:gd name="T56" fmla="*/ 1158029524 w 98"/>
                <a:gd name="T57" fmla="*/ 1343305936 h 9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98" h="99">
                  <a:moveTo>
                    <a:pt x="43" y="76"/>
                  </a:moveTo>
                  <a:cubicBezTo>
                    <a:pt x="42" y="75"/>
                    <a:pt x="41" y="73"/>
                    <a:pt x="40" y="70"/>
                  </a:cubicBezTo>
                  <a:cubicBezTo>
                    <a:pt x="39" y="71"/>
                    <a:pt x="38" y="73"/>
                    <a:pt x="37" y="74"/>
                  </a:cubicBezTo>
                  <a:cubicBezTo>
                    <a:pt x="35" y="76"/>
                    <a:pt x="35" y="76"/>
                    <a:pt x="35" y="76"/>
                  </a:cubicBezTo>
                  <a:cubicBezTo>
                    <a:pt x="32" y="75"/>
                    <a:pt x="32" y="75"/>
                    <a:pt x="32" y="75"/>
                  </a:cubicBezTo>
                  <a:cubicBezTo>
                    <a:pt x="25" y="72"/>
                    <a:pt x="4" y="62"/>
                    <a:pt x="2" y="45"/>
                  </a:cubicBezTo>
                  <a:cubicBezTo>
                    <a:pt x="0" y="28"/>
                    <a:pt x="10" y="19"/>
                    <a:pt x="7" y="10"/>
                  </a:cubicBezTo>
                  <a:cubicBezTo>
                    <a:pt x="21" y="13"/>
                    <a:pt x="33" y="19"/>
                    <a:pt x="40" y="26"/>
                  </a:cubicBezTo>
                  <a:cubicBezTo>
                    <a:pt x="52" y="11"/>
                    <a:pt x="67" y="11"/>
                    <a:pt x="71" y="0"/>
                  </a:cubicBezTo>
                  <a:cubicBezTo>
                    <a:pt x="98" y="38"/>
                    <a:pt x="94" y="74"/>
                    <a:pt x="48" y="79"/>
                  </a:cubicBezTo>
                  <a:cubicBezTo>
                    <a:pt x="44" y="86"/>
                    <a:pt x="40" y="93"/>
                    <a:pt x="35" y="99"/>
                  </a:cubicBezTo>
                  <a:cubicBezTo>
                    <a:pt x="29" y="95"/>
                    <a:pt x="29" y="95"/>
                    <a:pt x="29" y="95"/>
                  </a:cubicBezTo>
                  <a:cubicBezTo>
                    <a:pt x="34" y="89"/>
                    <a:pt x="39" y="83"/>
                    <a:pt x="43" y="76"/>
                  </a:cubicBezTo>
                  <a:close/>
                  <a:moveTo>
                    <a:pt x="47" y="57"/>
                  </a:moveTo>
                  <a:cubicBezTo>
                    <a:pt x="48" y="60"/>
                    <a:pt x="49" y="62"/>
                    <a:pt x="50" y="63"/>
                  </a:cubicBezTo>
                  <a:cubicBezTo>
                    <a:pt x="56" y="49"/>
                    <a:pt x="61" y="33"/>
                    <a:pt x="65" y="18"/>
                  </a:cubicBezTo>
                  <a:cubicBezTo>
                    <a:pt x="61" y="22"/>
                    <a:pt x="53" y="24"/>
                    <a:pt x="47" y="32"/>
                  </a:cubicBezTo>
                  <a:cubicBezTo>
                    <a:pt x="47" y="33"/>
                    <a:pt x="46" y="33"/>
                    <a:pt x="46" y="34"/>
                  </a:cubicBezTo>
                  <a:cubicBezTo>
                    <a:pt x="50" y="41"/>
                    <a:pt x="50" y="49"/>
                    <a:pt x="47" y="57"/>
                  </a:cubicBezTo>
                  <a:close/>
                  <a:moveTo>
                    <a:pt x="28" y="63"/>
                  </a:moveTo>
                  <a:cubicBezTo>
                    <a:pt x="25" y="49"/>
                    <a:pt x="22" y="36"/>
                    <a:pt x="16" y="24"/>
                  </a:cubicBezTo>
                  <a:cubicBezTo>
                    <a:pt x="16" y="24"/>
                    <a:pt x="16" y="24"/>
                    <a:pt x="16" y="24"/>
                  </a:cubicBezTo>
                  <a:cubicBezTo>
                    <a:pt x="22" y="33"/>
                    <a:pt x="29" y="46"/>
                    <a:pt x="33" y="61"/>
                  </a:cubicBezTo>
                  <a:cubicBezTo>
                    <a:pt x="47" y="44"/>
                    <a:pt x="38" y="27"/>
                    <a:pt x="13" y="21"/>
                  </a:cubicBezTo>
                  <a:cubicBezTo>
                    <a:pt x="15" y="27"/>
                    <a:pt x="9" y="33"/>
                    <a:pt x="10" y="44"/>
                  </a:cubicBezTo>
                  <a:cubicBezTo>
                    <a:pt x="11" y="56"/>
                    <a:pt x="24" y="61"/>
                    <a:pt x="28" y="63"/>
                  </a:cubicBezTo>
                  <a:close/>
                  <a:moveTo>
                    <a:pt x="55" y="64"/>
                  </a:moveTo>
                  <a:cubicBezTo>
                    <a:pt x="80" y="60"/>
                    <a:pt x="83" y="40"/>
                    <a:pt x="68" y="18"/>
                  </a:cubicBezTo>
                  <a:cubicBezTo>
                    <a:pt x="67" y="31"/>
                    <a:pt x="62" y="48"/>
                    <a:pt x="55" y="64"/>
                  </a:cubicBezTo>
                  <a:close/>
                </a:path>
              </a:pathLst>
            </a:custGeom>
            <a:solidFill>
              <a:srgbClr val="04487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latin typeface="等线" panose="02010600030101010101" pitchFamily="2" charset="-122"/>
                <a:ea typeface="等线" panose="02010600030101010101" pitchFamily="2" charset="-122"/>
              </a:endParaRPr>
            </a:p>
          </p:txBody>
        </p:sp>
      </p:grpSp>
      <p:sp>
        <p:nvSpPr>
          <p:cNvPr id="52" name="文本框 51"/>
          <p:cNvSpPr txBox="1"/>
          <p:nvPr/>
        </p:nvSpPr>
        <p:spPr>
          <a:xfrm>
            <a:off x="309563" y="5212667"/>
            <a:ext cx="1930400" cy="461665"/>
          </a:xfrm>
          <a:prstGeom prst="rect">
            <a:avLst/>
          </a:prstGeom>
          <a:noFill/>
        </p:spPr>
        <p:txBody>
          <a:bodyPr>
            <a:spAutoFit/>
          </a:bodyPr>
          <a:lstStyle/>
          <a:p>
            <a:pPr algn="ctr" eaLnBrk="1" fontAlgn="auto" hangingPunct="1">
              <a:spcBef>
                <a:spcPts val="0"/>
              </a:spcBef>
              <a:spcAft>
                <a:spcPts val="0"/>
              </a:spcAft>
              <a:defRPr/>
            </a:pPr>
            <a:r>
              <a:rPr lang="zh-CN" altLang="en-US" sz="2400" b="1" dirty="0">
                <a:solidFill>
                  <a:srgbClr val="044875"/>
                </a:solidFill>
                <a:latin typeface="等线" panose="02010600030101010101" pitchFamily="2" charset="-122"/>
                <a:ea typeface="等线" panose="02010600030101010101" pitchFamily="2" charset="-122"/>
                <a:cs typeface="Arial" panose="020B0604020202090204" pitchFamily="34" charset="0"/>
              </a:rPr>
              <a:t>聊天机器人</a:t>
            </a:r>
            <a:endParaRPr lang="zh-CN" altLang="en-US" sz="2400" b="1" dirty="0">
              <a:solidFill>
                <a:srgbClr val="044875"/>
              </a:solidFill>
              <a:latin typeface="等线" panose="02010600030101010101" pitchFamily="2" charset="-122"/>
              <a:ea typeface="等线" panose="02010600030101010101" pitchFamily="2" charset="-122"/>
              <a:cs typeface="Arial" panose="020B060402020209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49"/>
                                        </p:tgtEl>
                                        <p:attrNameLst>
                                          <p:attrName>style.visibility</p:attrName>
                                        </p:attrNameLst>
                                      </p:cBhvr>
                                      <p:to>
                                        <p:strVal val="visible"/>
                                      </p:to>
                                    </p:set>
                                    <p:anim calcmode="lin" valueType="num">
                                      <p:cBhvr additive="base">
                                        <p:cTn id="26" dur="500" fill="hold"/>
                                        <p:tgtEl>
                                          <p:spTgt spid="49"/>
                                        </p:tgtEl>
                                        <p:attrNameLst>
                                          <p:attrName>ppt_x</p:attrName>
                                        </p:attrNameLst>
                                      </p:cBhvr>
                                      <p:tavLst>
                                        <p:tav tm="0">
                                          <p:val>
                                            <p:strVal val="#ppt_x"/>
                                          </p:val>
                                        </p:tav>
                                        <p:tav tm="100000">
                                          <p:val>
                                            <p:strVal val="#ppt_x"/>
                                          </p:val>
                                        </p:tav>
                                      </p:tavLst>
                                    </p:anim>
                                    <p:anim calcmode="lin" valueType="num">
                                      <p:cBhvr additive="base">
                                        <p:cTn id="27" dur="500" fill="hold"/>
                                        <p:tgtEl>
                                          <p:spTgt spid="49"/>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250"/>
                                  </p:stCondLst>
                                  <p:childTnLst>
                                    <p:set>
                                      <p:cBhvr>
                                        <p:cTn id="29" dur="1" fill="hold">
                                          <p:stCondLst>
                                            <p:cond delay="0"/>
                                          </p:stCondLst>
                                        </p:cTn>
                                        <p:tgtEl>
                                          <p:spTgt spid="25"/>
                                        </p:tgtEl>
                                        <p:attrNameLst>
                                          <p:attrName>style.visibility</p:attrName>
                                        </p:attrNameLst>
                                      </p:cBhvr>
                                      <p:to>
                                        <p:strVal val="visible"/>
                                      </p:to>
                                    </p:set>
                                    <p:anim calcmode="lin" valueType="num">
                                      <p:cBhvr additive="base">
                                        <p:cTn id="30" dur="500" fill="hold"/>
                                        <p:tgtEl>
                                          <p:spTgt spid="25"/>
                                        </p:tgtEl>
                                        <p:attrNameLst>
                                          <p:attrName>ppt_x</p:attrName>
                                        </p:attrNameLst>
                                      </p:cBhvr>
                                      <p:tavLst>
                                        <p:tav tm="0">
                                          <p:val>
                                            <p:strVal val="#ppt_x"/>
                                          </p:val>
                                        </p:tav>
                                        <p:tav tm="100000">
                                          <p:val>
                                            <p:strVal val="#ppt_x"/>
                                          </p:val>
                                        </p:tav>
                                      </p:tavLst>
                                    </p:anim>
                                    <p:anim calcmode="lin" valueType="num">
                                      <p:cBhvr additive="base">
                                        <p:cTn id="31" dur="500" fill="hold"/>
                                        <p:tgtEl>
                                          <p:spTgt spid="25"/>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500"/>
                                  </p:stCondLst>
                                  <p:childTnLst>
                                    <p:set>
                                      <p:cBhvr>
                                        <p:cTn id="33" dur="1" fill="hold">
                                          <p:stCondLst>
                                            <p:cond delay="0"/>
                                          </p:stCondLst>
                                        </p:cTn>
                                        <p:tgtEl>
                                          <p:spTgt spid="21"/>
                                        </p:tgtEl>
                                        <p:attrNameLst>
                                          <p:attrName>style.visibility</p:attrName>
                                        </p:attrNameLst>
                                      </p:cBhvr>
                                      <p:to>
                                        <p:strVal val="visible"/>
                                      </p:to>
                                    </p:set>
                                    <p:anim calcmode="lin" valueType="num">
                                      <p:cBhvr additive="base">
                                        <p:cTn id="34" dur="500" fill="hold"/>
                                        <p:tgtEl>
                                          <p:spTgt spid="21"/>
                                        </p:tgtEl>
                                        <p:attrNameLst>
                                          <p:attrName>ppt_x</p:attrName>
                                        </p:attrNameLst>
                                      </p:cBhvr>
                                      <p:tavLst>
                                        <p:tav tm="0">
                                          <p:val>
                                            <p:strVal val="#ppt_x"/>
                                          </p:val>
                                        </p:tav>
                                        <p:tav tm="100000">
                                          <p:val>
                                            <p:strVal val="#ppt_x"/>
                                          </p:val>
                                        </p:tav>
                                      </p:tavLst>
                                    </p:anim>
                                    <p:anim calcmode="lin" valueType="num">
                                      <p:cBhvr additive="base">
                                        <p:cTn id="35" dur="500" fill="hold"/>
                                        <p:tgtEl>
                                          <p:spTgt spid="21"/>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750"/>
                                  </p:stCondLst>
                                  <p:childTnLst>
                                    <p:set>
                                      <p:cBhvr>
                                        <p:cTn id="37" dur="1" fill="hold">
                                          <p:stCondLst>
                                            <p:cond delay="0"/>
                                          </p:stCondLst>
                                        </p:cTn>
                                        <p:tgtEl>
                                          <p:spTgt spid="29"/>
                                        </p:tgtEl>
                                        <p:attrNameLst>
                                          <p:attrName>style.visibility</p:attrName>
                                        </p:attrNameLst>
                                      </p:cBhvr>
                                      <p:to>
                                        <p:strVal val="visible"/>
                                      </p:to>
                                    </p:set>
                                    <p:anim calcmode="lin" valueType="num">
                                      <p:cBhvr additive="base">
                                        <p:cTn id="38" dur="500" fill="hold"/>
                                        <p:tgtEl>
                                          <p:spTgt spid="29"/>
                                        </p:tgtEl>
                                        <p:attrNameLst>
                                          <p:attrName>ppt_x</p:attrName>
                                        </p:attrNameLst>
                                      </p:cBhvr>
                                      <p:tavLst>
                                        <p:tav tm="0">
                                          <p:val>
                                            <p:strVal val="#ppt_x"/>
                                          </p:val>
                                        </p:tav>
                                        <p:tav tm="100000">
                                          <p:val>
                                            <p:strVal val="#ppt_x"/>
                                          </p:val>
                                        </p:tav>
                                      </p:tavLst>
                                    </p:anim>
                                    <p:anim calcmode="lin" valueType="num">
                                      <p:cBhvr additive="base">
                                        <p:cTn id="39" dur="500" fill="hold"/>
                                        <p:tgtEl>
                                          <p:spTgt spid="29"/>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1000"/>
                                  </p:stCondLst>
                                  <p:childTnLst>
                                    <p:set>
                                      <p:cBhvr>
                                        <p:cTn id="41" dur="1" fill="hold">
                                          <p:stCondLst>
                                            <p:cond delay="0"/>
                                          </p:stCondLst>
                                        </p:cTn>
                                        <p:tgtEl>
                                          <p:spTgt spid="18"/>
                                        </p:tgtEl>
                                        <p:attrNameLst>
                                          <p:attrName>style.visibility</p:attrName>
                                        </p:attrNameLst>
                                      </p:cBhvr>
                                      <p:to>
                                        <p:strVal val="visible"/>
                                      </p:to>
                                    </p:set>
                                    <p:anim calcmode="lin" valueType="num">
                                      <p:cBhvr additive="base">
                                        <p:cTn id="42" dur="500" fill="hold"/>
                                        <p:tgtEl>
                                          <p:spTgt spid="18"/>
                                        </p:tgtEl>
                                        <p:attrNameLst>
                                          <p:attrName>ppt_x</p:attrName>
                                        </p:attrNameLst>
                                      </p:cBhvr>
                                      <p:tavLst>
                                        <p:tav tm="0">
                                          <p:val>
                                            <p:strVal val="#ppt_x"/>
                                          </p:val>
                                        </p:tav>
                                        <p:tav tm="100000">
                                          <p:val>
                                            <p:strVal val="#ppt_x"/>
                                          </p:val>
                                        </p:tav>
                                      </p:tavLst>
                                    </p:anim>
                                    <p:anim calcmode="lin" valueType="num">
                                      <p:cBhvr additive="base">
                                        <p:cTn id="43"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2" presetClass="entr" presetSubtype="4" fill="hold" grpId="0" nodeType="clickEffect">
                                  <p:stCondLst>
                                    <p:cond delay="0"/>
                                  </p:stCondLst>
                                  <p:childTnLst>
                                    <p:set>
                                      <p:cBhvr>
                                        <p:cTn id="47" dur="1" fill="hold">
                                          <p:stCondLst>
                                            <p:cond delay="0"/>
                                          </p:stCondLst>
                                        </p:cTn>
                                        <p:tgtEl>
                                          <p:spTgt spid="52"/>
                                        </p:tgtEl>
                                        <p:attrNameLst>
                                          <p:attrName>style.visibility</p:attrName>
                                        </p:attrNameLst>
                                      </p:cBhvr>
                                      <p:to>
                                        <p:strVal val="visible"/>
                                      </p:to>
                                    </p:set>
                                    <p:anim calcmode="lin" valueType="num">
                                      <p:cBhvr additive="base">
                                        <p:cTn id="48" dur="500"/>
                                        <p:tgtEl>
                                          <p:spTgt spid="52"/>
                                        </p:tgtEl>
                                        <p:attrNameLst>
                                          <p:attrName>ppt_y</p:attrName>
                                        </p:attrNameLst>
                                      </p:cBhvr>
                                      <p:tavLst>
                                        <p:tav tm="0">
                                          <p:val>
                                            <p:strVal val="#ppt_y+#ppt_h*1.125000"/>
                                          </p:val>
                                        </p:tav>
                                        <p:tav tm="100000">
                                          <p:val>
                                            <p:strVal val="#ppt_y"/>
                                          </p:val>
                                        </p:tav>
                                      </p:tavLst>
                                    </p:anim>
                                    <p:animEffect transition="in" filter="wipe(up)">
                                      <p:cBhvr>
                                        <p:cTn id="49" dur="500"/>
                                        <p:tgtEl>
                                          <p:spTgt spid="52"/>
                                        </p:tgtEl>
                                      </p:cBhvr>
                                    </p:animEffect>
                                  </p:childTnLst>
                                </p:cTn>
                              </p:par>
                              <p:par>
                                <p:cTn id="50" presetID="12" presetClass="entr" presetSubtype="4" fill="hold" nodeType="withEffect">
                                  <p:stCondLst>
                                    <p:cond delay="250"/>
                                  </p:stCondLst>
                                  <p:childTnLst>
                                    <p:set>
                                      <p:cBhvr>
                                        <p:cTn id="51" dur="1" fill="hold">
                                          <p:stCondLst>
                                            <p:cond delay="0"/>
                                          </p:stCondLst>
                                        </p:cTn>
                                        <p:tgtEl>
                                          <p:spTgt spid="33"/>
                                        </p:tgtEl>
                                        <p:attrNameLst>
                                          <p:attrName>style.visibility</p:attrName>
                                        </p:attrNameLst>
                                      </p:cBhvr>
                                      <p:to>
                                        <p:strVal val="visible"/>
                                      </p:to>
                                    </p:set>
                                    <p:anim calcmode="lin" valueType="num">
                                      <p:cBhvr additive="base">
                                        <p:cTn id="52" dur="500"/>
                                        <p:tgtEl>
                                          <p:spTgt spid="33"/>
                                        </p:tgtEl>
                                        <p:attrNameLst>
                                          <p:attrName>ppt_y</p:attrName>
                                        </p:attrNameLst>
                                      </p:cBhvr>
                                      <p:tavLst>
                                        <p:tav tm="0">
                                          <p:val>
                                            <p:strVal val="#ppt_y+#ppt_h*1.125000"/>
                                          </p:val>
                                        </p:tav>
                                        <p:tav tm="100000">
                                          <p:val>
                                            <p:strVal val="#ppt_y"/>
                                          </p:val>
                                        </p:tav>
                                      </p:tavLst>
                                    </p:anim>
                                    <p:animEffect transition="in" filter="wipe(up)">
                                      <p:cBhvr>
                                        <p:cTn id="53" dur="500"/>
                                        <p:tgtEl>
                                          <p:spTgt spid="33"/>
                                        </p:tgtEl>
                                      </p:cBhvr>
                                    </p:animEffect>
                                  </p:childTnLst>
                                </p:cTn>
                              </p:par>
                              <p:par>
                                <p:cTn id="54" presetID="12" presetClass="entr" presetSubtype="4" fill="hold" nodeType="withEffect">
                                  <p:stCondLst>
                                    <p:cond delay="500"/>
                                  </p:stCondLst>
                                  <p:childTnLst>
                                    <p:set>
                                      <p:cBhvr>
                                        <p:cTn id="55" dur="1" fill="hold">
                                          <p:stCondLst>
                                            <p:cond delay="0"/>
                                          </p:stCondLst>
                                        </p:cTn>
                                        <p:tgtEl>
                                          <p:spTgt spid="37"/>
                                        </p:tgtEl>
                                        <p:attrNameLst>
                                          <p:attrName>style.visibility</p:attrName>
                                        </p:attrNameLst>
                                      </p:cBhvr>
                                      <p:to>
                                        <p:strVal val="visible"/>
                                      </p:to>
                                    </p:set>
                                    <p:anim calcmode="lin" valueType="num">
                                      <p:cBhvr additive="base">
                                        <p:cTn id="56" dur="500"/>
                                        <p:tgtEl>
                                          <p:spTgt spid="37"/>
                                        </p:tgtEl>
                                        <p:attrNameLst>
                                          <p:attrName>ppt_y</p:attrName>
                                        </p:attrNameLst>
                                      </p:cBhvr>
                                      <p:tavLst>
                                        <p:tav tm="0">
                                          <p:val>
                                            <p:strVal val="#ppt_y+#ppt_h*1.125000"/>
                                          </p:val>
                                        </p:tav>
                                        <p:tav tm="100000">
                                          <p:val>
                                            <p:strVal val="#ppt_y"/>
                                          </p:val>
                                        </p:tav>
                                      </p:tavLst>
                                    </p:anim>
                                    <p:animEffect transition="in" filter="wipe(up)">
                                      <p:cBhvr>
                                        <p:cTn id="57" dur="500"/>
                                        <p:tgtEl>
                                          <p:spTgt spid="37"/>
                                        </p:tgtEl>
                                      </p:cBhvr>
                                    </p:animEffect>
                                  </p:childTnLst>
                                </p:cTn>
                              </p:par>
                              <p:par>
                                <p:cTn id="58" presetID="12" presetClass="entr" presetSubtype="4" fill="hold" nodeType="withEffect">
                                  <p:stCondLst>
                                    <p:cond delay="500"/>
                                  </p:stCondLst>
                                  <p:childTnLst>
                                    <p:set>
                                      <p:cBhvr>
                                        <p:cTn id="59" dur="1" fill="hold">
                                          <p:stCondLst>
                                            <p:cond delay="0"/>
                                          </p:stCondLst>
                                        </p:cTn>
                                        <p:tgtEl>
                                          <p:spTgt spid="41"/>
                                        </p:tgtEl>
                                        <p:attrNameLst>
                                          <p:attrName>style.visibility</p:attrName>
                                        </p:attrNameLst>
                                      </p:cBhvr>
                                      <p:to>
                                        <p:strVal val="visible"/>
                                      </p:to>
                                    </p:set>
                                    <p:anim calcmode="lin" valueType="num">
                                      <p:cBhvr additive="base">
                                        <p:cTn id="60" dur="500"/>
                                        <p:tgtEl>
                                          <p:spTgt spid="41"/>
                                        </p:tgtEl>
                                        <p:attrNameLst>
                                          <p:attrName>ppt_y</p:attrName>
                                        </p:attrNameLst>
                                      </p:cBhvr>
                                      <p:tavLst>
                                        <p:tav tm="0">
                                          <p:val>
                                            <p:strVal val="#ppt_y+#ppt_h*1.125000"/>
                                          </p:val>
                                        </p:tav>
                                        <p:tav tm="100000">
                                          <p:val>
                                            <p:strVal val="#ppt_y"/>
                                          </p:val>
                                        </p:tav>
                                      </p:tavLst>
                                    </p:anim>
                                    <p:animEffect transition="in" filter="wipe(up)">
                                      <p:cBhvr>
                                        <p:cTn id="61" dur="500"/>
                                        <p:tgtEl>
                                          <p:spTgt spid="41"/>
                                        </p:tgtEl>
                                      </p:cBhvr>
                                    </p:animEffect>
                                  </p:childTnLst>
                                </p:cTn>
                              </p:par>
                              <p:par>
                                <p:cTn id="62" presetID="12" presetClass="entr" presetSubtype="4" fill="hold" nodeType="withEffect">
                                  <p:stCondLst>
                                    <p:cond delay="750"/>
                                  </p:stCondLst>
                                  <p:childTnLst>
                                    <p:set>
                                      <p:cBhvr>
                                        <p:cTn id="63" dur="1" fill="hold">
                                          <p:stCondLst>
                                            <p:cond delay="0"/>
                                          </p:stCondLst>
                                        </p:cTn>
                                        <p:tgtEl>
                                          <p:spTgt spid="45"/>
                                        </p:tgtEl>
                                        <p:attrNameLst>
                                          <p:attrName>style.visibility</p:attrName>
                                        </p:attrNameLst>
                                      </p:cBhvr>
                                      <p:to>
                                        <p:strVal val="visible"/>
                                      </p:to>
                                    </p:set>
                                    <p:anim calcmode="lin" valueType="num">
                                      <p:cBhvr additive="base">
                                        <p:cTn id="64" dur="500"/>
                                        <p:tgtEl>
                                          <p:spTgt spid="45"/>
                                        </p:tgtEl>
                                        <p:attrNameLst>
                                          <p:attrName>ppt_y</p:attrName>
                                        </p:attrNameLst>
                                      </p:cBhvr>
                                      <p:tavLst>
                                        <p:tav tm="0">
                                          <p:val>
                                            <p:strVal val="#ppt_y+#ppt_h*1.125000"/>
                                          </p:val>
                                        </p:tav>
                                        <p:tav tm="100000">
                                          <p:val>
                                            <p:strVal val="#ppt_y"/>
                                          </p:val>
                                        </p:tav>
                                      </p:tavLst>
                                    </p:anim>
                                    <p:animEffect transition="in" filter="wipe(up)">
                                      <p:cBhvr>
                                        <p:cTn id="65"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P spid="5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3" name="矩形 2"/>
          <p:cNvSpPr/>
          <p:nvPr/>
        </p:nvSpPr>
        <p:spPr>
          <a:xfrm>
            <a:off x="1"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4" name="文本框 3"/>
          <p:cNvSpPr txBox="1">
            <a:spLocks noChangeArrowheads="1"/>
          </p:cNvSpPr>
          <p:nvPr/>
        </p:nvSpPr>
        <p:spPr bwMode="auto">
          <a:xfrm>
            <a:off x="946151"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itchFamily="2" charset="-122"/>
              </a:defRPr>
            </a:lvl1pPr>
            <a:lvl2pPr marL="742950" indent="-285750">
              <a:defRPr sz="2400">
                <a:solidFill>
                  <a:schemeClr val="tx1"/>
                </a:solidFill>
                <a:latin typeface="Calibri" panose="020F0502020204030204" pitchFamily="34" charset="0"/>
                <a:ea typeface="宋体" pitchFamily="2" charset="-122"/>
              </a:defRPr>
            </a:lvl2pPr>
            <a:lvl3pPr>
              <a:defRPr sz="2000">
                <a:solidFill>
                  <a:schemeClr val="tx1"/>
                </a:solidFill>
                <a:latin typeface="Calibri" panose="020F0502020204030204" pitchFamily="34" charset="0"/>
                <a:ea typeface="宋体" pitchFamily="2" charset="-122"/>
              </a:defRPr>
            </a:lvl3pPr>
            <a:lvl4pPr>
              <a:defRPr>
                <a:solidFill>
                  <a:schemeClr val="tx1"/>
                </a:solidFill>
                <a:latin typeface="Calibri" panose="020F0502020204030204" pitchFamily="34" charset="0"/>
                <a:ea typeface="宋体" pitchFamily="2" charset="-122"/>
              </a:defRPr>
            </a:lvl4pPr>
            <a:lvl5pPr>
              <a:defRPr>
                <a:solidFill>
                  <a:schemeClr val="tx1"/>
                </a:solidFill>
                <a:latin typeface="Calibri" panose="020F0502020204030204" pitchFamily="34" charset="0"/>
                <a:ea typeface="宋体" pitchFamily="2" charset="-122"/>
              </a:defRPr>
            </a:lvl5pPr>
            <a:lvl6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6pPr>
            <a:lvl7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7pPr>
            <a:lvl8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8pPr>
            <a:lvl9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9pPr>
          </a:lstStyle>
          <a:p>
            <a:pPr algn="ctr" eaLnBrk="1" hangingPunct="1"/>
            <a:r>
              <a:rPr lang="en-US" altLang="zh-CN" sz="11500" dirty="0">
                <a:solidFill>
                  <a:schemeClr val="bg1"/>
                </a:solidFill>
                <a:latin typeface="Impact" panose="020B0806030902050204" pitchFamily="34" charset="0"/>
                <a:ea typeface="等线" panose="02010600030101010101" pitchFamily="2" charset="-122"/>
              </a:rPr>
              <a:t>5</a:t>
            </a:r>
            <a:endParaRPr lang="zh-CN" altLang="en-US" sz="11500" dirty="0">
              <a:solidFill>
                <a:schemeClr val="bg1"/>
              </a:solidFill>
              <a:latin typeface="Impact" panose="020B0806030902050204" pitchFamily="34" charset="0"/>
              <a:ea typeface="等线" panose="02010600030101010101" pitchFamily="2" charset="-122"/>
            </a:endParaRPr>
          </a:p>
        </p:txBody>
      </p:sp>
      <p:sp>
        <p:nvSpPr>
          <p:cNvPr id="5" name="文本框 4"/>
          <p:cNvSpPr txBox="1">
            <a:spLocks noChangeArrowheads="1"/>
          </p:cNvSpPr>
          <p:nvPr/>
        </p:nvSpPr>
        <p:spPr bwMode="auto">
          <a:xfrm>
            <a:off x="419101"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itchFamily="2" charset="-122"/>
              </a:defRPr>
            </a:lvl1pPr>
            <a:lvl2pPr marL="742950" indent="-285750">
              <a:defRPr sz="2400">
                <a:solidFill>
                  <a:schemeClr val="tx1"/>
                </a:solidFill>
                <a:latin typeface="Calibri" panose="020F0502020204030204" pitchFamily="34" charset="0"/>
                <a:ea typeface="宋体" pitchFamily="2" charset="-122"/>
              </a:defRPr>
            </a:lvl2pPr>
            <a:lvl3pPr>
              <a:defRPr sz="2000">
                <a:solidFill>
                  <a:schemeClr val="tx1"/>
                </a:solidFill>
                <a:latin typeface="Calibri" panose="020F0502020204030204" pitchFamily="34" charset="0"/>
                <a:ea typeface="宋体" pitchFamily="2" charset="-122"/>
              </a:defRPr>
            </a:lvl3pPr>
            <a:lvl4pPr>
              <a:defRPr>
                <a:solidFill>
                  <a:schemeClr val="tx1"/>
                </a:solidFill>
                <a:latin typeface="Calibri" panose="020F0502020204030204" pitchFamily="34" charset="0"/>
                <a:ea typeface="宋体" pitchFamily="2" charset="-122"/>
              </a:defRPr>
            </a:lvl4pPr>
            <a:lvl5pPr>
              <a:defRPr>
                <a:solidFill>
                  <a:schemeClr val="tx1"/>
                </a:solidFill>
                <a:latin typeface="Calibri" panose="020F0502020204030204" pitchFamily="34" charset="0"/>
                <a:ea typeface="宋体" pitchFamily="2" charset="-122"/>
              </a:defRPr>
            </a:lvl5pPr>
            <a:lvl6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6pPr>
            <a:lvl7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7pPr>
            <a:lvl8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8pPr>
            <a:lvl9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9pPr>
          </a:lstStyle>
          <a:p>
            <a:pPr eaLnBrk="1" hangingPunct="1"/>
            <a:r>
              <a:rPr lang="zh-CN" altLang="en-US" sz="3200" b="1">
                <a:solidFill>
                  <a:srgbClr val="044875"/>
                </a:solidFill>
                <a:latin typeface="微软雅黑" panose="020B0503020204020204" pitchFamily="34" charset="-122"/>
                <a:ea typeface="微软雅黑" panose="020B0503020204020204" pitchFamily="34" charset="-122"/>
              </a:rPr>
              <a:t>第</a:t>
            </a:r>
            <a:endParaRPr lang="zh-CN" altLang="en-US" sz="3200" b="1">
              <a:solidFill>
                <a:srgbClr val="044875"/>
              </a:solidFill>
              <a:latin typeface="微软雅黑" panose="020B0503020204020204" pitchFamily="34" charset="-122"/>
              <a:ea typeface="微软雅黑" panose="020B0503020204020204" pitchFamily="34" charset="-122"/>
            </a:endParaRP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7" name="文本框 6"/>
          <p:cNvSpPr txBox="1">
            <a:spLocks noChangeArrowheads="1"/>
          </p:cNvSpPr>
          <p:nvPr/>
        </p:nvSpPr>
        <p:spPr bwMode="auto">
          <a:xfrm>
            <a:off x="2525714"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itchFamily="2" charset="-122"/>
              </a:defRPr>
            </a:lvl1pPr>
            <a:lvl2pPr marL="742950" indent="-285750">
              <a:defRPr sz="2400">
                <a:solidFill>
                  <a:schemeClr val="tx1"/>
                </a:solidFill>
                <a:latin typeface="Calibri" panose="020F0502020204030204" pitchFamily="34" charset="0"/>
                <a:ea typeface="宋体" pitchFamily="2" charset="-122"/>
              </a:defRPr>
            </a:lvl2pPr>
            <a:lvl3pPr>
              <a:defRPr sz="2000">
                <a:solidFill>
                  <a:schemeClr val="tx1"/>
                </a:solidFill>
                <a:latin typeface="Calibri" panose="020F0502020204030204" pitchFamily="34" charset="0"/>
                <a:ea typeface="宋体" pitchFamily="2" charset="-122"/>
              </a:defRPr>
            </a:lvl3pPr>
            <a:lvl4pPr>
              <a:defRPr>
                <a:solidFill>
                  <a:schemeClr val="tx1"/>
                </a:solidFill>
                <a:latin typeface="Calibri" panose="020F0502020204030204" pitchFamily="34" charset="0"/>
                <a:ea typeface="宋体" pitchFamily="2" charset="-122"/>
              </a:defRPr>
            </a:lvl4pPr>
            <a:lvl5pPr>
              <a:defRPr>
                <a:solidFill>
                  <a:schemeClr val="tx1"/>
                </a:solidFill>
                <a:latin typeface="Calibri" panose="020F0502020204030204" pitchFamily="34" charset="0"/>
                <a:ea typeface="宋体" pitchFamily="2" charset="-122"/>
              </a:defRPr>
            </a:lvl5pPr>
            <a:lvl6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6pPr>
            <a:lvl7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7pPr>
            <a:lvl8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8pPr>
            <a:lvl9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9pPr>
          </a:lstStyle>
          <a:p>
            <a:pPr eaLnBrk="1" hangingPunct="1"/>
            <a:r>
              <a:rPr lang="zh-CN" altLang="en-US" sz="3200" b="1">
                <a:solidFill>
                  <a:srgbClr val="044875"/>
                </a:solidFill>
                <a:latin typeface="微软雅黑" panose="020B0503020204020204" pitchFamily="34" charset="-122"/>
                <a:ea typeface="微软雅黑" panose="020B0503020204020204" pitchFamily="34" charset="-122"/>
              </a:rPr>
              <a:t>部分</a:t>
            </a:r>
            <a:endParaRPr lang="zh-CN" altLang="en-US" sz="3200" b="1">
              <a:solidFill>
                <a:srgbClr val="044875"/>
              </a:solidFill>
              <a:latin typeface="微软雅黑" panose="020B0503020204020204" pitchFamily="34" charset="-122"/>
              <a:ea typeface="微软雅黑" panose="020B0503020204020204" pitchFamily="34" charset="-122"/>
            </a:endParaRPr>
          </a:p>
        </p:txBody>
      </p:sp>
      <p:sp>
        <p:nvSpPr>
          <p:cNvPr id="8" name="文本框 7"/>
          <p:cNvSpPr txBox="1">
            <a:spLocks noChangeArrowheads="1"/>
          </p:cNvSpPr>
          <p:nvPr/>
        </p:nvSpPr>
        <p:spPr bwMode="auto">
          <a:xfrm>
            <a:off x="6791326" y="3632200"/>
            <a:ext cx="57277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itchFamily="2" charset="-122"/>
              </a:defRPr>
            </a:lvl1pPr>
            <a:lvl2pPr marL="742950" indent="-285750">
              <a:defRPr sz="2400">
                <a:solidFill>
                  <a:schemeClr val="tx1"/>
                </a:solidFill>
                <a:latin typeface="Calibri" panose="020F0502020204030204" pitchFamily="34" charset="0"/>
                <a:ea typeface="宋体" pitchFamily="2" charset="-122"/>
              </a:defRPr>
            </a:lvl2pPr>
            <a:lvl3pPr>
              <a:defRPr sz="2000">
                <a:solidFill>
                  <a:schemeClr val="tx1"/>
                </a:solidFill>
                <a:latin typeface="Calibri" panose="020F0502020204030204" pitchFamily="34" charset="0"/>
                <a:ea typeface="宋体" pitchFamily="2" charset="-122"/>
              </a:defRPr>
            </a:lvl3pPr>
            <a:lvl4pPr>
              <a:defRPr>
                <a:solidFill>
                  <a:schemeClr val="tx1"/>
                </a:solidFill>
                <a:latin typeface="Calibri" panose="020F0502020204030204" pitchFamily="34" charset="0"/>
                <a:ea typeface="宋体" pitchFamily="2" charset="-122"/>
              </a:defRPr>
            </a:lvl4pPr>
            <a:lvl5pPr>
              <a:defRPr>
                <a:solidFill>
                  <a:schemeClr val="tx1"/>
                </a:solidFill>
                <a:latin typeface="Calibri" panose="020F0502020204030204" pitchFamily="34" charset="0"/>
                <a:ea typeface="宋体" pitchFamily="2" charset="-122"/>
              </a:defRPr>
            </a:lvl5pPr>
            <a:lvl6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6pPr>
            <a:lvl7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7pPr>
            <a:lvl8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8pPr>
            <a:lvl9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9pPr>
          </a:lstStyle>
          <a:p>
            <a:pPr algn="ctr" eaLnBrk="1" hangingPunct="1"/>
            <a:r>
              <a:rPr lang="zh-CN" altLang="en-US" sz="4800" b="1" dirty="0">
                <a:solidFill>
                  <a:schemeClr val="bg1"/>
                </a:solidFill>
                <a:latin typeface="微软雅黑" panose="020B0503020204020204" pitchFamily="34" charset="-122"/>
                <a:ea typeface="微软雅黑" panose="020B0503020204020204" pitchFamily="34" charset="-122"/>
              </a:rPr>
              <a:t>实验结果</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2"/>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11" name="矩形 10"/>
          <p:cNvSpPr/>
          <p:nvPr/>
        </p:nvSpPr>
        <p:spPr>
          <a:xfrm>
            <a:off x="3810000" y="254002"/>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grpSp>
        <p:nvGrpSpPr>
          <p:cNvPr id="12" name="组合 11"/>
          <p:cNvGrpSpPr/>
          <p:nvPr/>
        </p:nvGrpSpPr>
        <p:grpSpPr bwMode="auto">
          <a:xfrm>
            <a:off x="550863" y="82550"/>
            <a:ext cx="3556000" cy="584775"/>
            <a:chOff x="551544" y="82976"/>
            <a:chExt cx="3554910" cy="583764"/>
          </a:xfrm>
        </p:grpSpPr>
        <p:sp>
          <p:nvSpPr>
            <p:cNvPr id="16423" name="文本框 12"/>
            <p:cNvSpPr txBox="1">
              <a:spLocks noChangeArrowheads="1"/>
            </p:cNvSpPr>
            <p:nvPr/>
          </p:nvSpPr>
          <p:spPr bwMode="auto">
            <a:xfrm>
              <a:off x="814614" y="111278"/>
              <a:ext cx="3291840"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itchFamily="2" charset="-122"/>
                </a:defRPr>
              </a:lvl1pPr>
              <a:lvl2pPr marL="742950" indent="-285750">
                <a:defRPr sz="2400">
                  <a:solidFill>
                    <a:schemeClr val="tx1"/>
                  </a:solidFill>
                  <a:latin typeface="Calibri" panose="020F0502020204030204" pitchFamily="34" charset="0"/>
                  <a:ea typeface="宋体" pitchFamily="2" charset="-122"/>
                </a:defRPr>
              </a:lvl2pPr>
              <a:lvl3pPr>
                <a:defRPr sz="2000">
                  <a:solidFill>
                    <a:schemeClr val="tx1"/>
                  </a:solidFill>
                  <a:latin typeface="Calibri" panose="020F0502020204030204" pitchFamily="34" charset="0"/>
                  <a:ea typeface="宋体" pitchFamily="2" charset="-122"/>
                </a:defRPr>
              </a:lvl3pPr>
              <a:lvl4pPr>
                <a:defRPr>
                  <a:solidFill>
                    <a:schemeClr val="tx1"/>
                  </a:solidFill>
                  <a:latin typeface="Calibri" panose="020F0502020204030204" pitchFamily="34" charset="0"/>
                  <a:ea typeface="宋体" pitchFamily="2" charset="-122"/>
                </a:defRPr>
              </a:lvl4pPr>
              <a:lvl5pPr>
                <a:defRPr>
                  <a:solidFill>
                    <a:schemeClr val="tx1"/>
                  </a:solidFill>
                  <a:latin typeface="Calibri" panose="020F0502020204030204" pitchFamily="34" charset="0"/>
                  <a:ea typeface="宋体" pitchFamily="2" charset="-122"/>
                </a:defRPr>
              </a:lvl5pPr>
              <a:lvl6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6pPr>
              <a:lvl7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7pPr>
              <a:lvl8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8pPr>
              <a:lvl9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9pPr>
            </a:lstStyle>
            <a:p>
              <a:pPr algn="ctr" eaLnBrk="1" hangingPunct="1"/>
              <a:r>
                <a:rPr lang="zh-CN" altLang="en-US" dirty="0">
                  <a:solidFill>
                    <a:srgbClr val="044875"/>
                  </a:solidFill>
                  <a:latin typeface="微软雅黑" panose="020B0503020204020204" pitchFamily="34" charset="-122"/>
                  <a:ea typeface="微软雅黑" panose="020B0503020204020204" pitchFamily="34" charset="-122"/>
                </a:rPr>
                <a:t>实验结果</a:t>
              </a:r>
              <a:endParaRPr lang="zh-CN" altLang="en-US" dirty="0">
                <a:solidFill>
                  <a:srgbClr val="044875"/>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551544" y="82976"/>
              <a:ext cx="723678" cy="583764"/>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等线" panose="02010600030101010101" pitchFamily="2" charset="-122"/>
                </a:rPr>
                <a:t>05</a:t>
              </a:r>
              <a:endParaRPr lang="zh-CN" altLang="en-US" sz="3200" dirty="0">
                <a:solidFill>
                  <a:schemeClr val="bg2">
                    <a:lumMod val="25000"/>
                  </a:schemeClr>
                </a:solidFill>
                <a:latin typeface="Impact" panose="020B0806030902050204" pitchFamily="34" charset="0"/>
                <a:ea typeface="等线" panose="02010600030101010101" pitchFamily="2" charset="-122"/>
              </a:endParaRPr>
            </a:p>
          </p:txBody>
        </p:sp>
      </p:grpSp>
      <p:sp>
        <p:nvSpPr>
          <p:cNvPr id="15" name="矩形 14"/>
          <p:cNvSpPr/>
          <p:nvPr/>
        </p:nvSpPr>
        <p:spPr>
          <a:xfrm>
            <a:off x="11566525" y="6621465"/>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16" name="矩形 15"/>
          <p:cNvSpPr/>
          <p:nvPr/>
        </p:nvSpPr>
        <p:spPr>
          <a:xfrm>
            <a:off x="-1" y="6621465"/>
            <a:ext cx="11566525" cy="23653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8" name="文本框 7"/>
          <p:cNvSpPr txBox="1"/>
          <p:nvPr/>
        </p:nvSpPr>
        <p:spPr>
          <a:xfrm>
            <a:off x="1409343" y="4820364"/>
            <a:ext cx="4801314" cy="646331"/>
          </a:xfrm>
          <a:prstGeom prst="rect">
            <a:avLst/>
          </a:prstGeom>
          <a:noFill/>
        </p:spPr>
        <p:txBody>
          <a:bodyPr wrap="none" rtlCol="0">
            <a:spAutoFit/>
          </a:bodyPr>
          <a:lstStyle/>
          <a:p>
            <a:r>
              <a:rPr lang="zh-CN" altLang="en-US" sz="3600" dirty="0">
                <a:latin typeface="等线" panose="02010600030101010101" pitchFamily="2" charset="-122"/>
                <a:ea typeface="等线" panose="02010600030101010101" pitchFamily="2" charset="-122"/>
              </a:rPr>
              <a:t>对语料进行清洗并存储</a:t>
            </a:r>
            <a:endParaRPr lang="zh-CN" altLang="en-US" sz="3600" dirty="0">
              <a:latin typeface="等线" panose="02010600030101010101" pitchFamily="2" charset="-122"/>
              <a:ea typeface="等线" panose="02010600030101010101" pitchFamily="2" charset="-122"/>
            </a:endParaRPr>
          </a:p>
        </p:txBody>
      </p:sp>
      <p:pic>
        <p:nvPicPr>
          <p:cNvPr id="9" name="图片 8"/>
          <p:cNvPicPr>
            <a:picLocks noChangeAspect="1"/>
          </p:cNvPicPr>
          <p:nvPr/>
        </p:nvPicPr>
        <p:blipFill>
          <a:blip r:embed="rId1"/>
          <a:stretch>
            <a:fillRect/>
          </a:stretch>
        </p:blipFill>
        <p:spPr>
          <a:xfrm>
            <a:off x="6096000" y="3443067"/>
            <a:ext cx="6096000" cy="3178396"/>
          </a:xfrm>
          <a:prstGeom prst="rect">
            <a:avLst/>
          </a:prstGeom>
        </p:spPr>
      </p:pic>
      <p:pic>
        <p:nvPicPr>
          <p:cNvPr id="13" name="图片 12"/>
          <p:cNvPicPr>
            <a:picLocks noChangeAspect="1"/>
          </p:cNvPicPr>
          <p:nvPr/>
        </p:nvPicPr>
        <p:blipFill>
          <a:blip r:embed="rId2"/>
          <a:stretch>
            <a:fillRect/>
          </a:stretch>
        </p:blipFill>
        <p:spPr>
          <a:xfrm>
            <a:off x="0" y="574679"/>
            <a:ext cx="9394750" cy="2895851"/>
          </a:xfrm>
          <a:prstGeom prst="rect">
            <a:avLst/>
          </a:prstGeom>
        </p:spPr>
      </p:pic>
      <p:sp>
        <p:nvSpPr>
          <p:cNvPr id="21" name="文本框 20"/>
          <p:cNvSpPr txBox="1"/>
          <p:nvPr/>
        </p:nvSpPr>
        <p:spPr>
          <a:xfrm>
            <a:off x="9394750" y="1684930"/>
            <a:ext cx="2031325" cy="646331"/>
          </a:xfrm>
          <a:prstGeom prst="rect">
            <a:avLst/>
          </a:prstGeom>
          <a:noFill/>
        </p:spPr>
        <p:txBody>
          <a:bodyPr wrap="none" rtlCol="0">
            <a:spAutoFit/>
          </a:bodyPr>
          <a:lstStyle/>
          <a:p>
            <a:r>
              <a:rPr lang="zh-CN" altLang="en-US" sz="3600" dirty="0">
                <a:latin typeface="等线" panose="02010600030101010101" pitchFamily="2" charset="-122"/>
                <a:ea typeface="等线" panose="02010600030101010101" pitchFamily="2" charset="-122"/>
              </a:rPr>
              <a:t>原始语料</a:t>
            </a:r>
            <a:endParaRPr lang="zh-CN" altLang="en-US" sz="3600" dirty="0">
              <a:latin typeface="等线" panose="02010600030101010101" pitchFamily="2" charset="-122"/>
              <a:ea typeface="等线" panose="02010600030101010101" pitchFamily="2"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p:cNvSpPr txBox="1">
            <a:spLocks noChangeArrowheads="1"/>
          </p:cNvSpPr>
          <p:nvPr/>
        </p:nvSpPr>
        <p:spPr bwMode="auto">
          <a:xfrm>
            <a:off x="0" y="3072327"/>
            <a:ext cx="12192000" cy="1964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anose="020F0502020204030204" pitchFamily="34" charset="0"/>
                <a:ea typeface="宋体" pitchFamily="2" charset="-122"/>
              </a:defRPr>
            </a:lvl1pPr>
            <a:lvl2pPr marL="742950" indent="-285750">
              <a:defRPr sz="2400">
                <a:solidFill>
                  <a:schemeClr val="tx1"/>
                </a:solidFill>
                <a:latin typeface="Calibri" panose="020F0502020204030204" pitchFamily="34" charset="0"/>
                <a:ea typeface="宋体" pitchFamily="2" charset="-122"/>
              </a:defRPr>
            </a:lvl2pPr>
            <a:lvl3pPr>
              <a:defRPr sz="2000">
                <a:solidFill>
                  <a:schemeClr val="tx1"/>
                </a:solidFill>
                <a:latin typeface="Calibri" panose="020F0502020204030204" pitchFamily="34" charset="0"/>
                <a:ea typeface="宋体" pitchFamily="2" charset="-122"/>
              </a:defRPr>
            </a:lvl3pPr>
            <a:lvl4pPr>
              <a:defRPr>
                <a:solidFill>
                  <a:schemeClr val="tx1"/>
                </a:solidFill>
                <a:latin typeface="Calibri" panose="020F0502020204030204" pitchFamily="34" charset="0"/>
                <a:ea typeface="宋体" pitchFamily="2" charset="-122"/>
              </a:defRPr>
            </a:lvl4pPr>
            <a:lvl5pPr>
              <a:defRPr>
                <a:solidFill>
                  <a:schemeClr val="tx1"/>
                </a:solidFill>
                <a:latin typeface="Calibri" panose="020F0502020204030204" pitchFamily="34" charset="0"/>
                <a:ea typeface="宋体" pitchFamily="2" charset="-122"/>
              </a:defRPr>
            </a:lvl5pPr>
            <a:lvl6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6pPr>
            <a:lvl7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7pPr>
            <a:lvl8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8pPr>
            <a:lvl9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9pPr>
          </a:lstStyle>
          <a:p>
            <a:pPr eaLnBrk="1" hangingPunct="1">
              <a:lnSpc>
                <a:spcPts val="5000"/>
              </a:lnSpc>
            </a:pPr>
            <a:r>
              <a:rPr lang="zh-CN" altLang="en-US" sz="3200" dirty="0">
                <a:latin typeface="等线" panose="02010600030101010101" pitchFamily="2" charset="-122"/>
                <a:ea typeface="等线" panose="02010600030101010101" pitchFamily="2" charset="-122"/>
              </a:rPr>
              <a:t>由于语料库仅仅只有</a:t>
            </a:r>
            <a:r>
              <a:rPr lang="en-US" altLang="zh-CN" sz="3200" dirty="0">
                <a:latin typeface="等线" panose="02010600030101010101" pitchFamily="2" charset="-122"/>
                <a:ea typeface="等线" panose="02010600030101010101" pitchFamily="2" charset="-122"/>
              </a:rPr>
              <a:t>300</a:t>
            </a:r>
            <a:r>
              <a:rPr lang="zh-CN" altLang="en-US" sz="3200" dirty="0">
                <a:latin typeface="等线" panose="02010600030101010101" pitchFamily="2" charset="-122"/>
                <a:ea typeface="等线" panose="02010600030101010101" pitchFamily="2" charset="-122"/>
              </a:rPr>
              <a:t>条，模型训练的遍数也只有</a:t>
            </a:r>
            <a:r>
              <a:rPr lang="en-US" altLang="zh-CN" sz="3200" dirty="0">
                <a:latin typeface="等线" panose="02010600030101010101" pitchFamily="2" charset="-122"/>
                <a:ea typeface="等线" panose="02010600030101010101" pitchFamily="2" charset="-122"/>
              </a:rPr>
              <a:t>200</a:t>
            </a:r>
            <a:r>
              <a:rPr lang="zh-CN" altLang="en-US" sz="3200" dirty="0">
                <a:latin typeface="等线" panose="02010600030101010101" pitchFamily="2" charset="-122"/>
                <a:ea typeface="等线" panose="02010600030101010101" pitchFamily="2" charset="-122"/>
              </a:rPr>
              <a:t>次，所以最后的结果并没有很理想，相信在未来有更多语料和遍数的补足下，该聊天机器人将取得较好的结果。</a:t>
            </a:r>
            <a:endParaRPr lang="en-US" altLang="zh-CN" sz="3200" dirty="0">
              <a:latin typeface="等线" panose="02010600030101010101" pitchFamily="2" charset="-122"/>
              <a:ea typeface="等线" panose="02010600030101010101" pitchFamily="2" charset="-122"/>
            </a:endParaRPr>
          </a:p>
        </p:txBody>
      </p:sp>
      <p:sp>
        <p:nvSpPr>
          <p:cNvPr id="25" name="矩形 24"/>
          <p:cNvSpPr/>
          <p:nvPr/>
        </p:nvSpPr>
        <p:spPr>
          <a:xfrm>
            <a:off x="0" y="254002"/>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26" name="矩形 25"/>
          <p:cNvSpPr/>
          <p:nvPr/>
        </p:nvSpPr>
        <p:spPr>
          <a:xfrm>
            <a:off x="3810000" y="254002"/>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grpSp>
        <p:nvGrpSpPr>
          <p:cNvPr id="27" name="组合 26"/>
          <p:cNvGrpSpPr/>
          <p:nvPr/>
        </p:nvGrpSpPr>
        <p:grpSpPr bwMode="auto">
          <a:xfrm>
            <a:off x="550863" y="82550"/>
            <a:ext cx="3556000" cy="584775"/>
            <a:chOff x="551544" y="82976"/>
            <a:chExt cx="3554910" cy="583764"/>
          </a:xfrm>
        </p:grpSpPr>
        <p:sp>
          <p:nvSpPr>
            <p:cNvPr id="17422" name="文本框 27"/>
            <p:cNvSpPr txBox="1">
              <a:spLocks noChangeArrowheads="1"/>
            </p:cNvSpPr>
            <p:nvPr/>
          </p:nvSpPr>
          <p:spPr bwMode="auto">
            <a:xfrm>
              <a:off x="814614" y="111278"/>
              <a:ext cx="3291840"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itchFamily="2" charset="-122"/>
                </a:defRPr>
              </a:lvl1pPr>
              <a:lvl2pPr marL="742950" indent="-285750">
                <a:defRPr sz="2400">
                  <a:solidFill>
                    <a:schemeClr val="tx1"/>
                  </a:solidFill>
                  <a:latin typeface="Calibri" panose="020F0502020204030204" pitchFamily="34" charset="0"/>
                  <a:ea typeface="宋体" pitchFamily="2" charset="-122"/>
                </a:defRPr>
              </a:lvl2pPr>
              <a:lvl3pPr>
                <a:defRPr sz="2000">
                  <a:solidFill>
                    <a:schemeClr val="tx1"/>
                  </a:solidFill>
                  <a:latin typeface="Calibri" panose="020F0502020204030204" pitchFamily="34" charset="0"/>
                  <a:ea typeface="宋体" pitchFamily="2" charset="-122"/>
                </a:defRPr>
              </a:lvl3pPr>
              <a:lvl4pPr>
                <a:defRPr>
                  <a:solidFill>
                    <a:schemeClr val="tx1"/>
                  </a:solidFill>
                  <a:latin typeface="Calibri" panose="020F0502020204030204" pitchFamily="34" charset="0"/>
                  <a:ea typeface="宋体" pitchFamily="2" charset="-122"/>
                </a:defRPr>
              </a:lvl4pPr>
              <a:lvl5pPr>
                <a:defRPr>
                  <a:solidFill>
                    <a:schemeClr val="tx1"/>
                  </a:solidFill>
                  <a:latin typeface="Calibri" panose="020F0502020204030204" pitchFamily="34" charset="0"/>
                  <a:ea typeface="宋体" pitchFamily="2" charset="-122"/>
                </a:defRPr>
              </a:lvl5pPr>
              <a:lvl6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6pPr>
              <a:lvl7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7pPr>
              <a:lvl8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8pPr>
              <a:lvl9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9pPr>
            </a:lstStyle>
            <a:p>
              <a:pPr algn="ctr" eaLnBrk="1" hangingPunct="1"/>
              <a:r>
                <a:rPr lang="zh-CN" altLang="en-US" dirty="0">
                  <a:solidFill>
                    <a:srgbClr val="044875"/>
                  </a:solidFill>
                  <a:latin typeface="微软雅黑" panose="020B0503020204020204" pitchFamily="34" charset="-122"/>
                  <a:ea typeface="微软雅黑" panose="020B0503020204020204" pitchFamily="34" charset="-122"/>
                </a:rPr>
                <a:t>实验结果</a:t>
              </a:r>
              <a:endParaRPr lang="zh-CN" altLang="en-US" dirty="0">
                <a:solidFill>
                  <a:srgbClr val="044875"/>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51544" y="82976"/>
              <a:ext cx="723678" cy="583764"/>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等线" panose="02010600030101010101" pitchFamily="2" charset="-122"/>
                </a:rPr>
                <a:t>05</a:t>
              </a:r>
              <a:endParaRPr lang="zh-CN" altLang="en-US" sz="3200" dirty="0">
                <a:solidFill>
                  <a:schemeClr val="bg2">
                    <a:lumMod val="25000"/>
                  </a:schemeClr>
                </a:solidFill>
                <a:latin typeface="Impact" panose="020B0806030902050204" pitchFamily="34" charset="0"/>
                <a:ea typeface="等线" panose="02010600030101010101" pitchFamily="2" charset="-122"/>
              </a:endParaRPr>
            </a:p>
          </p:txBody>
        </p:sp>
      </p:grpSp>
      <p:sp>
        <p:nvSpPr>
          <p:cNvPr id="30" name="矩形 29"/>
          <p:cNvSpPr/>
          <p:nvPr/>
        </p:nvSpPr>
        <p:spPr>
          <a:xfrm>
            <a:off x="11566525" y="6621465"/>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31" name="矩形 30"/>
          <p:cNvSpPr/>
          <p:nvPr/>
        </p:nvSpPr>
        <p:spPr>
          <a:xfrm>
            <a:off x="-1" y="6621465"/>
            <a:ext cx="11566525" cy="23653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pic>
        <p:nvPicPr>
          <p:cNvPr id="35" name="图片 34"/>
          <p:cNvPicPr>
            <a:picLocks noChangeAspect="1"/>
          </p:cNvPicPr>
          <p:nvPr/>
        </p:nvPicPr>
        <p:blipFill>
          <a:blip r:embed="rId1"/>
          <a:stretch>
            <a:fillRect/>
          </a:stretch>
        </p:blipFill>
        <p:spPr>
          <a:xfrm>
            <a:off x="-69512" y="1345686"/>
            <a:ext cx="12331023" cy="523220"/>
          </a:xfrm>
          <a:prstGeom prst="rect">
            <a:avLst/>
          </a:prstGeom>
        </p:spPr>
      </p:pic>
      <p:pic>
        <p:nvPicPr>
          <p:cNvPr id="36" name="图片 35"/>
          <p:cNvPicPr>
            <a:picLocks noChangeAspect="1"/>
          </p:cNvPicPr>
          <p:nvPr/>
        </p:nvPicPr>
        <p:blipFill>
          <a:blip r:embed="rId2"/>
          <a:stretch>
            <a:fillRect/>
          </a:stretch>
        </p:blipFill>
        <p:spPr>
          <a:xfrm>
            <a:off x="0" y="2572489"/>
            <a:ext cx="12129516" cy="400050"/>
          </a:xfrm>
          <a:prstGeom prst="rect">
            <a:avLst/>
          </a:prstGeom>
        </p:spPr>
      </p:pic>
      <p:sp>
        <p:nvSpPr>
          <p:cNvPr id="37" name="文本框 36"/>
          <p:cNvSpPr txBox="1"/>
          <p:nvPr/>
        </p:nvSpPr>
        <p:spPr>
          <a:xfrm>
            <a:off x="-1" y="1966717"/>
            <a:ext cx="4288353" cy="584775"/>
          </a:xfrm>
          <a:prstGeom prst="rect">
            <a:avLst/>
          </a:prstGeom>
          <a:noFill/>
        </p:spPr>
        <p:txBody>
          <a:bodyPr wrap="none" rtlCol="0">
            <a:spAutoFit/>
          </a:bodyPr>
          <a:lstStyle/>
          <a:p>
            <a:r>
              <a:rPr lang="zh-CN" altLang="en-US" sz="3200" dirty="0">
                <a:latin typeface="等线" panose="02010600030101010101" pitchFamily="2" charset="-122"/>
                <a:ea typeface="等线" panose="02010600030101010101" pitchFamily="2" charset="-122"/>
              </a:rPr>
              <a:t>系统会回复下列语句，</a:t>
            </a:r>
            <a:endParaRPr lang="zh-CN" altLang="en-US" sz="3200" dirty="0">
              <a:latin typeface="等线" panose="02010600030101010101" pitchFamily="2" charset="-122"/>
              <a:ea typeface="等线" panose="02010600030101010101" pitchFamily="2" charset="-122"/>
            </a:endParaRPr>
          </a:p>
        </p:txBody>
      </p:sp>
      <p:sp>
        <p:nvSpPr>
          <p:cNvPr id="38" name="文本框 37"/>
          <p:cNvSpPr txBox="1"/>
          <p:nvPr/>
        </p:nvSpPr>
        <p:spPr>
          <a:xfrm>
            <a:off x="0" y="843598"/>
            <a:ext cx="4288353" cy="584775"/>
          </a:xfrm>
          <a:prstGeom prst="rect">
            <a:avLst/>
          </a:prstGeom>
          <a:noFill/>
        </p:spPr>
        <p:txBody>
          <a:bodyPr wrap="none" rtlCol="0">
            <a:spAutoFit/>
          </a:bodyPr>
          <a:lstStyle/>
          <a:p>
            <a:r>
              <a:rPr lang="zh-CN" altLang="en-US" sz="3200" dirty="0">
                <a:latin typeface="等线" panose="02010600030101010101" pitchFamily="2" charset="-122"/>
                <a:ea typeface="等线" panose="02010600030101010101" pitchFamily="2" charset="-122"/>
              </a:rPr>
              <a:t>当我们输入以下语句，</a:t>
            </a:r>
            <a:endParaRPr lang="zh-CN" altLang="en-US" sz="3200" dirty="0">
              <a:latin typeface="等线" panose="02010600030101010101" pitchFamily="2" charset="-122"/>
              <a:ea typeface="等线" panose="02010600030101010101" pitchFamily="2"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right)">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wipe(left)">
                                      <p:cBhvr>
                                        <p:cTn id="18" dur="500"/>
                                        <p:tgtEl>
                                          <p:spTgt spid="31"/>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right)">
                                      <p:cBhvr>
                                        <p:cTn id="21" dur="500"/>
                                        <p:tgtEl>
                                          <p:spTgt spid="3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wipe(down)">
                                      <p:cBhvr>
                                        <p:cTn id="2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animBg="1"/>
      <p:bldP spid="26" grpId="0" animBg="1"/>
      <p:bldP spid="30" grpId="0" animBg="1"/>
      <p:bldP spid="3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3" name="矩形 2"/>
          <p:cNvSpPr/>
          <p:nvPr/>
        </p:nvSpPr>
        <p:spPr>
          <a:xfrm>
            <a:off x="1"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4" name="文本框 3"/>
          <p:cNvSpPr txBox="1">
            <a:spLocks noChangeArrowheads="1"/>
          </p:cNvSpPr>
          <p:nvPr/>
        </p:nvSpPr>
        <p:spPr bwMode="auto">
          <a:xfrm>
            <a:off x="946151"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itchFamily="2" charset="-122"/>
              </a:defRPr>
            </a:lvl1pPr>
            <a:lvl2pPr marL="742950" indent="-285750">
              <a:defRPr sz="2400">
                <a:solidFill>
                  <a:schemeClr val="tx1"/>
                </a:solidFill>
                <a:latin typeface="Calibri" panose="020F0502020204030204" pitchFamily="34" charset="0"/>
                <a:ea typeface="宋体" pitchFamily="2" charset="-122"/>
              </a:defRPr>
            </a:lvl2pPr>
            <a:lvl3pPr>
              <a:defRPr sz="2000">
                <a:solidFill>
                  <a:schemeClr val="tx1"/>
                </a:solidFill>
                <a:latin typeface="Calibri" panose="020F0502020204030204" pitchFamily="34" charset="0"/>
                <a:ea typeface="宋体" pitchFamily="2" charset="-122"/>
              </a:defRPr>
            </a:lvl3pPr>
            <a:lvl4pPr>
              <a:defRPr>
                <a:solidFill>
                  <a:schemeClr val="tx1"/>
                </a:solidFill>
                <a:latin typeface="Calibri" panose="020F0502020204030204" pitchFamily="34" charset="0"/>
                <a:ea typeface="宋体" pitchFamily="2" charset="-122"/>
              </a:defRPr>
            </a:lvl4pPr>
            <a:lvl5pPr>
              <a:defRPr>
                <a:solidFill>
                  <a:schemeClr val="tx1"/>
                </a:solidFill>
                <a:latin typeface="Calibri" panose="020F0502020204030204" pitchFamily="34" charset="0"/>
                <a:ea typeface="宋体" pitchFamily="2" charset="-122"/>
              </a:defRPr>
            </a:lvl5pPr>
            <a:lvl6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6pPr>
            <a:lvl7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7pPr>
            <a:lvl8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8pPr>
            <a:lvl9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9pPr>
          </a:lstStyle>
          <a:p>
            <a:pPr algn="ctr" eaLnBrk="1" hangingPunct="1"/>
            <a:r>
              <a:rPr lang="en-US" altLang="zh-CN" sz="11500" dirty="0">
                <a:solidFill>
                  <a:schemeClr val="bg1"/>
                </a:solidFill>
                <a:latin typeface="Impact" panose="020B0806030902050204" pitchFamily="34" charset="0"/>
                <a:ea typeface="等线" panose="02010600030101010101" pitchFamily="2" charset="-122"/>
              </a:rPr>
              <a:t>6</a:t>
            </a:r>
            <a:endParaRPr lang="zh-CN" altLang="en-US" sz="11500" dirty="0">
              <a:solidFill>
                <a:schemeClr val="bg1"/>
              </a:solidFill>
              <a:latin typeface="Impact" panose="020B0806030902050204" pitchFamily="34" charset="0"/>
              <a:ea typeface="等线" panose="02010600030101010101" pitchFamily="2" charset="-122"/>
            </a:endParaRPr>
          </a:p>
        </p:txBody>
      </p:sp>
      <p:sp>
        <p:nvSpPr>
          <p:cNvPr id="5" name="文本框 4"/>
          <p:cNvSpPr txBox="1">
            <a:spLocks noChangeArrowheads="1"/>
          </p:cNvSpPr>
          <p:nvPr/>
        </p:nvSpPr>
        <p:spPr bwMode="auto">
          <a:xfrm>
            <a:off x="419101"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itchFamily="2" charset="-122"/>
              </a:defRPr>
            </a:lvl1pPr>
            <a:lvl2pPr marL="742950" indent="-285750">
              <a:defRPr sz="2400">
                <a:solidFill>
                  <a:schemeClr val="tx1"/>
                </a:solidFill>
                <a:latin typeface="Calibri" panose="020F0502020204030204" pitchFamily="34" charset="0"/>
                <a:ea typeface="宋体" pitchFamily="2" charset="-122"/>
              </a:defRPr>
            </a:lvl2pPr>
            <a:lvl3pPr>
              <a:defRPr sz="2000">
                <a:solidFill>
                  <a:schemeClr val="tx1"/>
                </a:solidFill>
                <a:latin typeface="Calibri" panose="020F0502020204030204" pitchFamily="34" charset="0"/>
                <a:ea typeface="宋体" pitchFamily="2" charset="-122"/>
              </a:defRPr>
            </a:lvl3pPr>
            <a:lvl4pPr>
              <a:defRPr>
                <a:solidFill>
                  <a:schemeClr val="tx1"/>
                </a:solidFill>
                <a:latin typeface="Calibri" panose="020F0502020204030204" pitchFamily="34" charset="0"/>
                <a:ea typeface="宋体" pitchFamily="2" charset="-122"/>
              </a:defRPr>
            </a:lvl4pPr>
            <a:lvl5pPr>
              <a:defRPr>
                <a:solidFill>
                  <a:schemeClr val="tx1"/>
                </a:solidFill>
                <a:latin typeface="Calibri" panose="020F0502020204030204" pitchFamily="34" charset="0"/>
                <a:ea typeface="宋体" pitchFamily="2" charset="-122"/>
              </a:defRPr>
            </a:lvl5pPr>
            <a:lvl6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6pPr>
            <a:lvl7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7pPr>
            <a:lvl8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8pPr>
            <a:lvl9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9pPr>
          </a:lstStyle>
          <a:p>
            <a:pPr eaLnBrk="1" hangingPunct="1"/>
            <a:r>
              <a:rPr lang="zh-CN" altLang="en-US" sz="3200" b="1">
                <a:solidFill>
                  <a:srgbClr val="044875"/>
                </a:solidFill>
                <a:latin typeface="微软雅黑" panose="020B0503020204020204" pitchFamily="34" charset="-122"/>
                <a:ea typeface="微软雅黑" panose="020B0503020204020204" pitchFamily="34" charset="-122"/>
              </a:rPr>
              <a:t>第</a:t>
            </a:r>
            <a:endParaRPr lang="zh-CN" altLang="en-US" sz="3200" b="1">
              <a:solidFill>
                <a:srgbClr val="044875"/>
              </a:solidFill>
              <a:latin typeface="微软雅黑" panose="020B0503020204020204" pitchFamily="34" charset="-122"/>
              <a:ea typeface="微软雅黑" panose="020B0503020204020204" pitchFamily="34" charset="-122"/>
            </a:endParaRP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7" name="文本框 6"/>
          <p:cNvSpPr txBox="1">
            <a:spLocks noChangeArrowheads="1"/>
          </p:cNvSpPr>
          <p:nvPr/>
        </p:nvSpPr>
        <p:spPr bwMode="auto">
          <a:xfrm>
            <a:off x="2525714"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itchFamily="2" charset="-122"/>
              </a:defRPr>
            </a:lvl1pPr>
            <a:lvl2pPr marL="742950" indent="-285750">
              <a:defRPr sz="2400">
                <a:solidFill>
                  <a:schemeClr val="tx1"/>
                </a:solidFill>
                <a:latin typeface="Calibri" panose="020F0502020204030204" pitchFamily="34" charset="0"/>
                <a:ea typeface="宋体" pitchFamily="2" charset="-122"/>
              </a:defRPr>
            </a:lvl2pPr>
            <a:lvl3pPr>
              <a:defRPr sz="2000">
                <a:solidFill>
                  <a:schemeClr val="tx1"/>
                </a:solidFill>
                <a:latin typeface="Calibri" panose="020F0502020204030204" pitchFamily="34" charset="0"/>
                <a:ea typeface="宋体" pitchFamily="2" charset="-122"/>
              </a:defRPr>
            </a:lvl3pPr>
            <a:lvl4pPr>
              <a:defRPr>
                <a:solidFill>
                  <a:schemeClr val="tx1"/>
                </a:solidFill>
                <a:latin typeface="Calibri" panose="020F0502020204030204" pitchFamily="34" charset="0"/>
                <a:ea typeface="宋体" pitchFamily="2" charset="-122"/>
              </a:defRPr>
            </a:lvl4pPr>
            <a:lvl5pPr>
              <a:defRPr>
                <a:solidFill>
                  <a:schemeClr val="tx1"/>
                </a:solidFill>
                <a:latin typeface="Calibri" panose="020F0502020204030204" pitchFamily="34" charset="0"/>
                <a:ea typeface="宋体" pitchFamily="2" charset="-122"/>
              </a:defRPr>
            </a:lvl5pPr>
            <a:lvl6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6pPr>
            <a:lvl7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7pPr>
            <a:lvl8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8pPr>
            <a:lvl9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9pPr>
          </a:lstStyle>
          <a:p>
            <a:pPr eaLnBrk="1" hangingPunct="1"/>
            <a:r>
              <a:rPr lang="zh-CN" altLang="en-US" sz="3200" b="1">
                <a:solidFill>
                  <a:srgbClr val="044875"/>
                </a:solidFill>
                <a:latin typeface="微软雅黑" panose="020B0503020204020204" pitchFamily="34" charset="-122"/>
                <a:ea typeface="微软雅黑" panose="020B0503020204020204" pitchFamily="34" charset="-122"/>
              </a:rPr>
              <a:t>部分</a:t>
            </a:r>
            <a:endParaRPr lang="zh-CN" altLang="en-US" sz="3200" b="1">
              <a:solidFill>
                <a:srgbClr val="044875"/>
              </a:solidFill>
              <a:latin typeface="微软雅黑" panose="020B0503020204020204" pitchFamily="34" charset="-122"/>
              <a:ea typeface="微软雅黑" panose="020B0503020204020204" pitchFamily="34" charset="-122"/>
            </a:endParaRPr>
          </a:p>
        </p:txBody>
      </p:sp>
      <p:sp>
        <p:nvSpPr>
          <p:cNvPr id="8" name="文本框 7"/>
          <p:cNvSpPr txBox="1">
            <a:spLocks noChangeArrowheads="1"/>
          </p:cNvSpPr>
          <p:nvPr/>
        </p:nvSpPr>
        <p:spPr bwMode="auto">
          <a:xfrm>
            <a:off x="6791326" y="3632200"/>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itchFamily="2" charset="-122"/>
              </a:defRPr>
            </a:lvl1pPr>
            <a:lvl2pPr marL="742950" indent="-285750">
              <a:defRPr sz="2400">
                <a:solidFill>
                  <a:schemeClr val="tx1"/>
                </a:solidFill>
                <a:latin typeface="Calibri" panose="020F0502020204030204" pitchFamily="34" charset="0"/>
                <a:ea typeface="宋体" pitchFamily="2" charset="-122"/>
              </a:defRPr>
            </a:lvl2pPr>
            <a:lvl3pPr>
              <a:defRPr sz="2000">
                <a:solidFill>
                  <a:schemeClr val="tx1"/>
                </a:solidFill>
                <a:latin typeface="Calibri" panose="020F0502020204030204" pitchFamily="34" charset="0"/>
                <a:ea typeface="宋体" pitchFamily="2" charset="-122"/>
              </a:defRPr>
            </a:lvl3pPr>
            <a:lvl4pPr>
              <a:defRPr>
                <a:solidFill>
                  <a:schemeClr val="tx1"/>
                </a:solidFill>
                <a:latin typeface="Calibri" panose="020F0502020204030204" pitchFamily="34" charset="0"/>
                <a:ea typeface="宋体" pitchFamily="2" charset="-122"/>
              </a:defRPr>
            </a:lvl4pPr>
            <a:lvl5pPr>
              <a:defRPr>
                <a:solidFill>
                  <a:schemeClr val="tx1"/>
                </a:solidFill>
                <a:latin typeface="Calibri" panose="020F0502020204030204" pitchFamily="34" charset="0"/>
                <a:ea typeface="宋体" pitchFamily="2" charset="-122"/>
              </a:defRPr>
            </a:lvl5pPr>
            <a:lvl6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6pPr>
            <a:lvl7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7pPr>
            <a:lvl8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8pPr>
            <a:lvl9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9pPr>
          </a:lstStyle>
          <a:p>
            <a:pPr algn="ctr" eaLnBrk="1" hangingPunct="1"/>
            <a:r>
              <a:rPr lang="zh-CN" altLang="en-US" sz="4800" b="1" dirty="0">
                <a:solidFill>
                  <a:schemeClr val="bg1"/>
                </a:solidFill>
                <a:latin typeface="微软雅黑" panose="020B0503020204020204" pitchFamily="34" charset="-122"/>
                <a:ea typeface="微软雅黑" panose="020B0503020204020204" pitchFamily="34" charset="-122"/>
              </a:rPr>
              <a:t>项目总结</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2"/>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3" name="矩形 2"/>
          <p:cNvSpPr/>
          <p:nvPr/>
        </p:nvSpPr>
        <p:spPr>
          <a:xfrm>
            <a:off x="2757488" y="254002"/>
            <a:ext cx="9434512"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grpSp>
        <p:nvGrpSpPr>
          <p:cNvPr id="4" name="组合 3"/>
          <p:cNvGrpSpPr/>
          <p:nvPr/>
        </p:nvGrpSpPr>
        <p:grpSpPr bwMode="auto">
          <a:xfrm>
            <a:off x="292100" y="82550"/>
            <a:ext cx="3292475" cy="584775"/>
            <a:chOff x="292102" y="82976"/>
            <a:chExt cx="3291840" cy="583764"/>
          </a:xfrm>
        </p:grpSpPr>
        <p:sp>
          <p:nvSpPr>
            <p:cNvPr id="19499" name="文本框 4"/>
            <p:cNvSpPr txBox="1">
              <a:spLocks noChangeArrowheads="1"/>
            </p:cNvSpPr>
            <p:nvPr/>
          </p:nvSpPr>
          <p:spPr bwMode="auto">
            <a:xfrm>
              <a:off x="292102"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itchFamily="2" charset="-122"/>
                </a:defRPr>
              </a:lvl1pPr>
              <a:lvl2pPr marL="742950" indent="-285750">
                <a:defRPr sz="2400">
                  <a:solidFill>
                    <a:schemeClr val="tx1"/>
                  </a:solidFill>
                  <a:latin typeface="Calibri" panose="020F0502020204030204" pitchFamily="34" charset="0"/>
                  <a:ea typeface="宋体" pitchFamily="2" charset="-122"/>
                </a:defRPr>
              </a:lvl2pPr>
              <a:lvl3pPr>
                <a:defRPr sz="2000">
                  <a:solidFill>
                    <a:schemeClr val="tx1"/>
                  </a:solidFill>
                  <a:latin typeface="Calibri" panose="020F0502020204030204" pitchFamily="34" charset="0"/>
                  <a:ea typeface="宋体" pitchFamily="2" charset="-122"/>
                </a:defRPr>
              </a:lvl3pPr>
              <a:lvl4pPr>
                <a:defRPr>
                  <a:solidFill>
                    <a:schemeClr val="tx1"/>
                  </a:solidFill>
                  <a:latin typeface="Calibri" panose="020F0502020204030204" pitchFamily="34" charset="0"/>
                  <a:ea typeface="宋体" pitchFamily="2" charset="-122"/>
                </a:defRPr>
              </a:lvl4pPr>
              <a:lvl5pPr>
                <a:defRPr>
                  <a:solidFill>
                    <a:schemeClr val="tx1"/>
                  </a:solidFill>
                  <a:latin typeface="Calibri" panose="020F0502020204030204" pitchFamily="34" charset="0"/>
                  <a:ea typeface="宋体" pitchFamily="2" charset="-122"/>
                </a:defRPr>
              </a:lvl5pPr>
              <a:lvl6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6pPr>
              <a:lvl7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7pPr>
              <a:lvl8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8pPr>
              <a:lvl9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9pPr>
            </a:lstStyle>
            <a:p>
              <a:pPr algn="ctr" eaLnBrk="1" hangingPunct="1"/>
              <a:r>
                <a:rPr lang="zh-CN" altLang="en-US" dirty="0">
                  <a:solidFill>
                    <a:srgbClr val="044875"/>
                  </a:solidFill>
                  <a:latin typeface="微软雅黑" panose="020B0503020204020204" pitchFamily="34" charset="-122"/>
                  <a:ea typeface="微软雅黑" panose="020B0503020204020204" pitchFamily="34" charset="-122"/>
                </a:rPr>
                <a:t>项目总结</a:t>
              </a:r>
              <a:endParaRPr lang="zh-CN" altLang="en-US" dirty="0">
                <a:solidFill>
                  <a:srgbClr val="044875"/>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50815" y="82976"/>
              <a:ext cx="725347" cy="583764"/>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等线" panose="02010600030101010101" pitchFamily="2" charset="-122"/>
                </a:rPr>
                <a:t>06</a:t>
              </a:r>
              <a:endParaRPr lang="zh-CN" altLang="en-US" sz="3200" dirty="0">
                <a:solidFill>
                  <a:schemeClr val="bg2">
                    <a:lumMod val="25000"/>
                  </a:schemeClr>
                </a:solidFill>
                <a:latin typeface="Impact" panose="020B0806030902050204" pitchFamily="34" charset="0"/>
                <a:ea typeface="等线" panose="02010600030101010101" pitchFamily="2" charset="-122"/>
              </a:endParaRPr>
            </a:p>
          </p:txBody>
        </p:sp>
      </p:grpSp>
      <p:sp>
        <p:nvSpPr>
          <p:cNvPr id="7" name="矩形 6"/>
          <p:cNvSpPr/>
          <p:nvPr/>
        </p:nvSpPr>
        <p:spPr>
          <a:xfrm>
            <a:off x="11566525" y="6621465"/>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8" name="矩形 7"/>
          <p:cNvSpPr/>
          <p:nvPr/>
        </p:nvSpPr>
        <p:spPr>
          <a:xfrm>
            <a:off x="-1" y="6621465"/>
            <a:ext cx="11566525" cy="23653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5" name="文本框 4"/>
          <p:cNvSpPr txBox="1"/>
          <p:nvPr/>
        </p:nvSpPr>
        <p:spPr>
          <a:xfrm>
            <a:off x="674689" y="537210"/>
            <a:ext cx="11090274" cy="6278642"/>
          </a:xfrm>
          <a:prstGeom prst="rect">
            <a:avLst/>
          </a:prstGeom>
          <a:noFill/>
        </p:spPr>
        <p:txBody>
          <a:bodyPr wrap="square" rtlCol="0">
            <a:spAutoFit/>
          </a:bodyPr>
          <a:lstStyle/>
          <a:p>
            <a:pPr marL="514350" indent="-514350">
              <a:buFont typeface="Arial" panose="020B0604020202090204" pitchFamily="34" charset="0"/>
              <a:buChar char="•"/>
            </a:pPr>
            <a:r>
              <a:rPr lang="zh-CN" altLang="zh-CN" sz="3200" dirty="0">
                <a:latin typeface="等线" panose="02010600030101010101" pitchFamily="2" charset="-122"/>
                <a:ea typeface="等线" panose="02010600030101010101" pitchFamily="2" charset="-122"/>
              </a:rPr>
              <a:t>在数据方面，不仅可以下载开源语料库，也可以爬取需要的数据。</a:t>
            </a:r>
            <a:r>
              <a:rPr lang="zh-CN" altLang="en-US" sz="3200" dirty="0">
                <a:latin typeface="等线" panose="02010600030101010101" pitchFamily="2" charset="-122"/>
                <a:ea typeface="等线" panose="02010600030101010101" pitchFamily="2" charset="-122"/>
              </a:rPr>
              <a:t>针对</a:t>
            </a:r>
            <a:r>
              <a:rPr lang="zh-CN" altLang="zh-CN" sz="3200" dirty="0">
                <a:latin typeface="等线" panose="02010600030101010101" pitchFamily="2" charset="-122"/>
                <a:ea typeface="等线" panose="02010600030101010101" pitchFamily="2" charset="-122"/>
              </a:rPr>
              <a:t>反爬取机制，需要设置</a:t>
            </a:r>
            <a:r>
              <a:rPr lang="en-US" altLang="zh-CN" sz="3200" dirty="0">
                <a:latin typeface="等线" panose="02010600030101010101" pitchFamily="2" charset="-122"/>
                <a:ea typeface="等线" panose="02010600030101010101" pitchFamily="2" charset="-122"/>
              </a:rPr>
              <a:t>timesleep</a:t>
            </a:r>
            <a:r>
              <a:rPr lang="zh-CN" altLang="en-US" sz="3200" dirty="0">
                <a:latin typeface="等线" panose="02010600030101010101" pitchFamily="2" charset="-122"/>
                <a:ea typeface="等线" panose="02010600030101010101" pitchFamily="2" charset="-122"/>
              </a:rPr>
              <a:t>（</a:t>
            </a:r>
            <a:r>
              <a:rPr lang="zh-CN" altLang="zh-CN" sz="3200" dirty="0">
                <a:latin typeface="等线" panose="02010600030101010101" pitchFamily="2" charset="-122"/>
                <a:ea typeface="等线" panose="02010600030101010101" pitchFamily="2" charset="-122"/>
              </a:rPr>
              <a:t>每隔一段时间对网页进行一次爬取</a:t>
            </a:r>
            <a:r>
              <a:rPr lang="zh-CN" altLang="en-US" sz="3200" dirty="0">
                <a:latin typeface="等线" panose="02010600030101010101" pitchFamily="2" charset="-122"/>
                <a:ea typeface="等线" panose="02010600030101010101" pitchFamily="2" charset="-122"/>
              </a:rPr>
              <a:t>）</a:t>
            </a:r>
            <a:r>
              <a:rPr lang="zh-CN" altLang="zh-CN" sz="3200" dirty="0">
                <a:latin typeface="等线" panose="02010600030101010101" pitchFamily="2" charset="-122"/>
                <a:ea typeface="等线" panose="02010600030101010101" pitchFamily="2" charset="-122"/>
              </a:rPr>
              <a:t>，或者通过</a:t>
            </a:r>
            <a:r>
              <a:rPr lang="en-US" altLang="zh-CN" sz="3200" dirty="0" err="1">
                <a:latin typeface="等线" panose="02010600030101010101" pitchFamily="2" charset="-122"/>
                <a:ea typeface="等线" panose="02010600030101010101" pitchFamily="2" charset="-122"/>
              </a:rPr>
              <a:t>ip</a:t>
            </a:r>
            <a:r>
              <a:rPr lang="zh-CN" altLang="zh-CN" sz="3200" dirty="0">
                <a:latin typeface="等线" panose="02010600030101010101" pitchFamily="2" charset="-122"/>
                <a:ea typeface="等线" panose="02010600030101010101" pitchFamily="2" charset="-122"/>
              </a:rPr>
              <a:t>爬虫代理一次通过许多不同的</a:t>
            </a:r>
            <a:r>
              <a:rPr lang="en-US" altLang="zh-CN" sz="3200" dirty="0" err="1">
                <a:latin typeface="等线" panose="02010600030101010101" pitchFamily="2" charset="-122"/>
                <a:ea typeface="等线" panose="02010600030101010101" pitchFamily="2" charset="-122"/>
              </a:rPr>
              <a:t>ip</a:t>
            </a:r>
            <a:r>
              <a:rPr lang="zh-CN" altLang="zh-CN" sz="3200" dirty="0">
                <a:latin typeface="等线" panose="02010600030101010101" pitchFamily="2" charset="-122"/>
                <a:ea typeface="等线" panose="02010600030101010101" pitchFamily="2" charset="-122"/>
              </a:rPr>
              <a:t>地址对网页进行批量爬取。</a:t>
            </a:r>
            <a:endParaRPr lang="en-US" altLang="zh-CN" sz="3200" dirty="0">
              <a:latin typeface="等线" panose="02010600030101010101" pitchFamily="2" charset="-122"/>
              <a:ea typeface="等线" panose="02010600030101010101" pitchFamily="2" charset="-122"/>
            </a:endParaRPr>
          </a:p>
          <a:p>
            <a:pPr marL="514350" indent="-514350">
              <a:buFont typeface="Arial" panose="020B0604020202090204" pitchFamily="34" charset="0"/>
              <a:buChar char="•"/>
            </a:pPr>
            <a:r>
              <a:rPr lang="zh-CN" altLang="zh-CN" sz="3200" dirty="0">
                <a:latin typeface="等线" panose="02010600030101010101" pitchFamily="2" charset="-122"/>
                <a:ea typeface="等线" panose="02010600030101010101" pitchFamily="2" charset="-122"/>
              </a:rPr>
              <a:t>在获得数据后，首先进行数据清洗，分为内容和格式个方面。内容上，删去文本的所有符号，乱码也需要处理</a:t>
            </a:r>
            <a:r>
              <a:rPr lang="zh-CN" altLang="en-US" sz="3200" dirty="0">
                <a:latin typeface="等线" panose="02010600030101010101" pitchFamily="2" charset="-122"/>
                <a:ea typeface="等线" panose="02010600030101010101" pitchFamily="2" charset="-122"/>
              </a:rPr>
              <a:t>。</a:t>
            </a:r>
            <a:r>
              <a:rPr lang="zh-CN" altLang="zh-CN" sz="3200" dirty="0">
                <a:latin typeface="等线" panose="02010600030101010101" pitchFamily="2" charset="-122"/>
                <a:ea typeface="等线" panose="02010600030101010101" pitchFamily="2" charset="-122"/>
              </a:rPr>
              <a:t>对于每一个句号，我们可以通过</a:t>
            </a:r>
            <a:r>
              <a:rPr lang="en-US" altLang="zh-CN" sz="3200" dirty="0">
                <a:latin typeface="等线" panose="02010600030101010101" pitchFamily="2" charset="-122"/>
                <a:ea typeface="等线" panose="02010600030101010101" pitchFamily="2" charset="-122"/>
              </a:rPr>
              <a:t>split()</a:t>
            </a:r>
            <a:r>
              <a:rPr lang="zh-CN" altLang="zh-CN" sz="3200" dirty="0">
                <a:latin typeface="等线" panose="02010600030101010101" pitchFamily="2" charset="-122"/>
                <a:ea typeface="等线" panose="02010600030101010101" pitchFamily="2" charset="-122"/>
              </a:rPr>
              <a:t>函数进行分句。</a:t>
            </a:r>
            <a:endParaRPr lang="en-US" altLang="zh-CN" sz="3200" dirty="0">
              <a:latin typeface="等线" panose="02010600030101010101" pitchFamily="2" charset="-122"/>
              <a:ea typeface="等线" panose="02010600030101010101" pitchFamily="2" charset="-122"/>
            </a:endParaRPr>
          </a:p>
          <a:p>
            <a:pPr marL="514350" indent="-514350">
              <a:buFont typeface="Arial" panose="020B0604020202090204" pitchFamily="34" charset="0"/>
              <a:buChar char="•"/>
            </a:pPr>
            <a:r>
              <a:rPr lang="zh-CN" altLang="zh-CN" sz="3200" dirty="0">
                <a:latin typeface="等线" panose="02010600030101010101" pitchFamily="2" charset="-122"/>
                <a:ea typeface="等线" panose="02010600030101010101" pitchFamily="2" charset="-122"/>
              </a:rPr>
              <a:t>在搭建模型方面，通过</a:t>
            </a:r>
            <a:r>
              <a:rPr lang="en-US" altLang="zh-CN" sz="3200" dirty="0" err="1">
                <a:latin typeface="等线" panose="02010600030101010101" pitchFamily="2" charset="-122"/>
                <a:ea typeface="等线" panose="02010600030101010101" pitchFamily="2" charset="-122"/>
              </a:rPr>
              <a:t>tensorflow</a:t>
            </a:r>
            <a:r>
              <a:rPr lang="zh-CN" altLang="zh-CN" sz="3200" dirty="0">
                <a:latin typeface="等线" panose="02010600030101010101" pitchFamily="2" charset="-122"/>
                <a:ea typeface="等线" panose="02010600030101010101" pitchFamily="2" charset="-122"/>
              </a:rPr>
              <a:t>构建神经网络模型，</a:t>
            </a:r>
            <a:r>
              <a:rPr lang="zh-CN" altLang="en-US" sz="3200" dirty="0">
                <a:latin typeface="等线" panose="02010600030101010101" pitchFamily="2" charset="-122"/>
                <a:ea typeface="等线" panose="02010600030101010101" pitchFamily="2" charset="-122"/>
              </a:rPr>
              <a:t>使用</a:t>
            </a:r>
            <a:r>
              <a:rPr lang="en-US" altLang="zh-CN" sz="3200" dirty="0">
                <a:latin typeface="等线" panose="02010600030101010101" pitchFamily="2" charset="-122"/>
                <a:ea typeface="等线" panose="02010600030101010101" pitchFamily="2" charset="-122"/>
              </a:rPr>
              <a:t>Seq2Seq</a:t>
            </a:r>
            <a:r>
              <a:rPr lang="zh-CN" altLang="zh-CN" sz="3200" dirty="0">
                <a:latin typeface="等线" panose="02010600030101010101" pitchFamily="2" charset="-122"/>
                <a:ea typeface="等线" panose="02010600030101010101" pitchFamily="2" charset="-122"/>
              </a:rPr>
              <a:t>对词降维，</a:t>
            </a:r>
            <a:r>
              <a:rPr lang="zh-CN" altLang="en-US" sz="3200" dirty="0">
                <a:latin typeface="等线" panose="02010600030101010101" pitchFamily="2" charset="-122"/>
                <a:ea typeface="等线" panose="02010600030101010101" pitchFamily="2" charset="-122"/>
              </a:rPr>
              <a:t>提高效率</a:t>
            </a:r>
            <a:r>
              <a:rPr lang="zh-CN" altLang="zh-CN" sz="3200" dirty="0">
                <a:latin typeface="等线" panose="02010600030101010101" pitchFamily="2" charset="-122"/>
                <a:ea typeface="等线" panose="02010600030101010101" pitchFamily="2" charset="-122"/>
              </a:rPr>
              <a:t>。虽然在</a:t>
            </a:r>
            <a:r>
              <a:rPr lang="zh-CN" altLang="en-US" sz="3200" dirty="0">
                <a:latin typeface="等线" panose="02010600030101010101" pitchFamily="2" charset="-122"/>
                <a:ea typeface="等线" panose="02010600030101010101" pitchFamily="2" charset="-122"/>
              </a:rPr>
              <a:t>语料库数量</a:t>
            </a:r>
            <a:r>
              <a:rPr lang="zh-CN" altLang="zh-CN" sz="3200" dirty="0">
                <a:latin typeface="等线" panose="02010600030101010101" pitchFamily="2" charset="-122"/>
                <a:ea typeface="等线" panose="02010600030101010101" pitchFamily="2" charset="-122"/>
              </a:rPr>
              <a:t>的限制下，聊天机器人没有获得很好的结果，但是这次项目的收获让我有信心，有更多的理论知识支撑可以去进行下一次这方面的尝试。</a:t>
            </a:r>
            <a:endParaRPr lang="zh-CN" altLang="zh-CN" sz="3200" dirty="0">
              <a:latin typeface="等线" panose="02010600030101010101" pitchFamily="2" charset="-122"/>
              <a:ea typeface="等线" panose="02010600030101010101" pitchFamily="2" charset="-122"/>
            </a:endParaRPr>
          </a:p>
          <a:p>
            <a:endParaRPr lang="zh-CN" altLang="en-US" dirty="0">
              <a:latin typeface="等线" panose="02010600030101010101" pitchFamily="2" charset="-122"/>
              <a:ea typeface="等线" panose="02010600030101010101" pitchFamily="2"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right)">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6" name="矩形 5"/>
          <p:cNvSpPr/>
          <p:nvPr/>
        </p:nvSpPr>
        <p:spPr>
          <a:xfrm>
            <a:off x="1"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8" name="文本框 7"/>
          <p:cNvSpPr txBox="1">
            <a:spLocks noChangeArrowheads="1"/>
          </p:cNvSpPr>
          <p:nvPr/>
        </p:nvSpPr>
        <p:spPr bwMode="auto">
          <a:xfrm>
            <a:off x="946151"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itchFamily="2" charset="-122"/>
              </a:defRPr>
            </a:lvl1pPr>
            <a:lvl2pPr marL="742950" indent="-285750">
              <a:defRPr sz="2400">
                <a:solidFill>
                  <a:schemeClr val="tx1"/>
                </a:solidFill>
                <a:latin typeface="Calibri" panose="020F0502020204030204" pitchFamily="34" charset="0"/>
                <a:ea typeface="宋体" pitchFamily="2" charset="-122"/>
              </a:defRPr>
            </a:lvl2pPr>
            <a:lvl3pPr>
              <a:defRPr sz="2000">
                <a:solidFill>
                  <a:schemeClr val="tx1"/>
                </a:solidFill>
                <a:latin typeface="Calibri" panose="020F0502020204030204" pitchFamily="34" charset="0"/>
                <a:ea typeface="宋体" pitchFamily="2" charset="-122"/>
              </a:defRPr>
            </a:lvl3pPr>
            <a:lvl4pPr>
              <a:defRPr>
                <a:solidFill>
                  <a:schemeClr val="tx1"/>
                </a:solidFill>
                <a:latin typeface="Calibri" panose="020F0502020204030204" pitchFamily="34" charset="0"/>
                <a:ea typeface="宋体" pitchFamily="2" charset="-122"/>
              </a:defRPr>
            </a:lvl4pPr>
            <a:lvl5pPr>
              <a:defRPr>
                <a:solidFill>
                  <a:schemeClr val="tx1"/>
                </a:solidFill>
                <a:latin typeface="Calibri" panose="020F0502020204030204" pitchFamily="34" charset="0"/>
                <a:ea typeface="宋体" pitchFamily="2" charset="-122"/>
              </a:defRPr>
            </a:lvl5pPr>
            <a:lvl6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6pPr>
            <a:lvl7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7pPr>
            <a:lvl8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8pPr>
            <a:lvl9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9pPr>
          </a:lstStyle>
          <a:p>
            <a:pPr algn="ctr" eaLnBrk="1" hangingPunct="1"/>
            <a:r>
              <a:rPr lang="en-US" altLang="zh-CN" sz="11500" dirty="0">
                <a:solidFill>
                  <a:schemeClr val="bg1"/>
                </a:solidFill>
                <a:latin typeface="Impact" panose="020B0806030902050204" pitchFamily="34" charset="0"/>
                <a:ea typeface="等线" panose="02010600030101010101" pitchFamily="2" charset="-122"/>
              </a:rPr>
              <a:t>1</a:t>
            </a:r>
            <a:endParaRPr lang="zh-CN" altLang="en-US" sz="11500" dirty="0">
              <a:solidFill>
                <a:schemeClr val="bg1"/>
              </a:solidFill>
              <a:latin typeface="Impact" panose="020B0806030902050204" pitchFamily="34" charset="0"/>
              <a:ea typeface="等线" panose="02010600030101010101" pitchFamily="2" charset="-122"/>
            </a:endParaRPr>
          </a:p>
        </p:txBody>
      </p:sp>
      <p:sp>
        <p:nvSpPr>
          <p:cNvPr id="9" name="文本框 8"/>
          <p:cNvSpPr txBox="1">
            <a:spLocks noChangeArrowheads="1"/>
          </p:cNvSpPr>
          <p:nvPr/>
        </p:nvSpPr>
        <p:spPr bwMode="auto">
          <a:xfrm>
            <a:off x="419101"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itchFamily="2" charset="-122"/>
              </a:defRPr>
            </a:lvl1pPr>
            <a:lvl2pPr marL="742950" indent="-285750">
              <a:defRPr sz="2400">
                <a:solidFill>
                  <a:schemeClr val="tx1"/>
                </a:solidFill>
                <a:latin typeface="Calibri" panose="020F0502020204030204" pitchFamily="34" charset="0"/>
                <a:ea typeface="宋体" pitchFamily="2" charset="-122"/>
              </a:defRPr>
            </a:lvl2pPr>
            <a:lvl3pPr>
              <a:defRPr sz="2000">
                <a:solidFill>
                  <a:schemeClr val="tx1"/>
                </a:solidFill>
                <a:latin typeface="Calibri" panose="020F0502020204030204" pitchFamily="34" charset="0"/>
                <a:ea typeface="宋体" pitchFamily="2" charset="-122"/>
              </a:defRPr>
            </a:lvl3pPr>
            <a:lvl4pPr>
              <a:defRPr>
                <a:solidFill>
                  <a:schemeClr val="tx1"/>
                </a:solidFill>
                <a:latin typeface="Calibri" panose="020F0502020204030204" pitchFamily="34" charset="0"/>
                <a:ea typeface="宋体" pitchFamily="2" charset="-122"/>
              </a:defRPr>
            </a:lvl4pPr>
            <a:lvl5pPr>
              <a:defRPr>
                <a:solidFill>
                  <a:schemeClr val="tx1"/>
                </a:solidFill>
                <a:latin typeface="Calibri" panose="020F0502020204030204" pitchFamily="34" charset="0"/>
                <a:ea typeface="宋体" pitchFamily="2" charset="-122"/>
              </a:defRPr>
            </a:lvl5pPr>
            <a:lvl6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6pPr>
            <a:lvl7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7pPr>
            <a:lvl8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8pPr>
            <a:lvl9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9pPr>
          </a:lstStyle>
          <a:p>
            <a:pPr eaLnBrk="1" hangingPunct="1"/>
            <a:r>
              <a:rPr lang="zh-CN" altLang="en-US" sz="3200" b="1">
                <a:solidFill>
                  <a:srgbClr val="044875"/>
                </a:solidFill>
                <a:latin typeface="微软雅黑" panose="020B0503020204020204" pitchFamily="34" charset="-122"/>
                <a:ea typeface="微软雅黑" panose="020B0503020204020204" pitchFamily="34" charset="-122"/>
              </a:rPr>
              <a:t>第</a:t>
            </a:r>
            <a:endParaRPr lang="zh-CN" altLang="en-US" sz="3200" b="1">
              <a:solidFill>
                <a:srgbClr val="044875"/>
              </a:solidFill>
              <a:latin typeface="微软雅黑" panose="020B0503020204020204" pitchFamily="34" charset="-122"/>
              <a:ea typeface="微软雅黑" panose="020B0503020204020204" pitchFamily="34" charset="-122"/>
            </a:endParaRPr>
          </a:p>
        </p:txBody>
      </p:sp>
      <p:sp>
        <p:nvSpPr>
          <p:cNvPr id="10" name="矩形 9"/>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11" name="文本框 10"/>
          <p:cNvSpPr txBox="1">
            <a:spLocks noChangeArrowheads="1"/>
          </p:cNvSpPr>
          <p:nvPr/>
        </p:nvSpPr>
        <p:spPr bwMode="auto">
          <a:xfrm>
            <a:off x="2525714"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itchFamily="2" charset="-122"/>
              </a:defRPr>
            </a:lvl1pPr>
            <a:lvl2pPr marL="742950" indent="-285750">
              <a:defRPr sz="2400">
                <a:solidFill>
                  <a:schemeClr val="tx1"/>
                </a:solidFill>
                <a:latin typeface="Calibri" panose="020F0502020204030204" pitchFamily="34" charset="0"/>
                <a:ea typeface="宋体" pitchFamily="2" charset="-122"/>
              </a:defRPr>
            </a:lvl2pPr>
            <a:lvl3pPr>
              <a:defRPr sz="2000">
                <a:solidFill>
                  <a:schemeClr val="tx1"/>
                </a:solidFill>
                <a:latin typeface="Calibri" panose="020F0502020204030204" pitchFamily="34" charset="0"/>
                <a:ea typeface="宋体" pitchFamily="2" charset="-122"/>
              </a:defRPr>
            </a:lvl3pPr>
            <a:lvl4pPr>
              <a:defRPr>
                <a:solidFill>
                  <a:schemeClr val="tx1"/>
                </a:solidFill>
                <a:latin typeface="Calibri" panose="020F0502020204030204" pitchFamily="34" charset="0"/>
                <a:ea typeface="宋体" pitchFamily="2" charset="-122"/>
              </a:defRPr>
            </a:lvl4pPr>
            <a:lvl5pPr>
              <a:defRPr>
                <a:solidFill>
                  <a:schemeClr val="tx1"/>
                </a:solidFill>
                <a:latin typeface="Calibri" panose="020F0502020204030204" pitchFamily="34" charset="0"/>
                <a:ea typeface="宋体" pitchFamily="2" charset="-122"/>
              </a:defRPr>
            </a:lvl5pPr>
            <a:lvl6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6pPr>
            <a:lvl7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7pPr>
            <a:lvl8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8pPr>
            <a:lvl9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9pPr>
          </a:lstStyle>
          <a:p>
            <a:pPr eaLnBrk="1" hangingPunct="1"/>
            <a:r>
              <a:rPr lang="zh-CN" altLang="en-US" sz="3200" b="1">
                <a:solidFill>
                  <a:srgbClr val="044875"/>
                </a:solidFill>
                <a:latin typeface="微软雅黑" panose="020B0503020204020204" pitchFamily="34" charset="-122"/>
                <a:ea typeface="微软雅黑" panose="020B0503020204020204" pitchFamily="34" charset="-122"/>
              </a:rPr>
              <a:t>部分</a:t>
            </a:r>
            <a:endParaRPr lang="zh-CN" altLang="en-US" sz="3200" b="1">
              <a:solidFill>
                <a:srgbClr val="044875"/>
              </a:solidFill>
              <a:latin typeface="微软雅黑" panose="020B0503020204020204" pitchFamily="34" charset="-122"/>
              <a:ea typeface="微软雅黑" panose="020B0503020204020204" pitchFamily="34" charset="-122"/>
            </a:endParaRPr>
          </a:p>
        </p:txBody>
      </p:sp>
      <p:sp>
        <p:nvSpPr>
          <p:cNvPr id="12" name="文本框 11"/>
          <p:cNvSpPr txBox="1">
            <a:spLocks noChangeArrowheads="1"/>
          </p:cNvSpPr>
          <p:nvPr/>
        </p:nvSpPr>
        <p:spPr bwMode="auto">
          <a:xfrm>
            <a:off x="6791326" y="3632200"/>
            <a:ext cx="57277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itchFamily="2" charset="-122"/>
              </a:defRPr>
            </a:lvl1pPr>
            <a:lvl2pPr marL="742950" indent="-285750">
              <a:defRPr sz="2400">
                <a:solidFill>
                  <a:schemeClr val="tx1"/>
                </a:solidFill>
                <a:latin typeface="Calibri" panose="020F0502020204030204" pitchFamily="34" charset="0"/>
                <a:ea typeface="宋体" pitchFamily="2" charset="-122"/>
              </a:defRPr>
            </a:lvl2pPr>
            <a:lvl3pPr>
              <a:defRPr sz="2000">
                <a:solidFill>
                  <a:schemeClr val="tx1"/>
                </a:solidFill>
                <a:latin typeface="Calibri" panose="020F0502020204030204" pitchFamily="34" charset="0"/>
                <a:ea typeface="宋体" pitchFamily="2" charset="-122"/>
              </a:defRPr>
            </a:lvl3pPr>
            <a:lvl4pPr>
              <a:defRPr>
                <a:solidFill>
                  <a:schemeClr val="tx1"/>
                </a:solidFill>
                <a:latin typeface="Calibri" panose="020F0502020204030204" pitchFamily="34" charset="0"/>
                <a:ea typeface="宋体" pitchFamily="2" charset="-122"/>
              </a:defRPr>
            </a:lvl4pPr>
            <a:lvl5pPr>
              <a:defRPr>
                <a:solidFill>
                  <a:schemeClr val="tx1"/>
                </a:solidFill>
                <a:latin typeface="Calibri" panose="020F0502020204030204" pitchFamily="34" charset="0"/>
                <a:ea typeface="宋体" pitchFamily="2" charset="-122"/>
              </a:defRPr>
            </a:lvl5pPr>
            <a:lvl6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6pPr>
            <a:lvl7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7pPr>
            <a:lvl8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8pPr>
            <a:lvl9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9pPr>
          </a:lstStyle>
          <a:p>
            <a:pPr algn="ctr" eaLnBrk="1" hangingPunct="1"/>
            <a:r>
              <a:rPr lang="zh-CN" altLang="en-US" sz="4800" b="1" dirty="0">
                <a:solidFill>
                  <a:schemeClr val="bg1"/>
                </a:solidFill>
                <a:latin typeface="微软雅黑" panose="020B0503020204020204" pitchFamily="34" charset="-122"/>
                <a:ea typeface="微软雅黑" panose="020B0503020204020204" pitchFamily="34" charset="-122"/>
              </a:rPr>
              <a:t>选题目的</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right)">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12"/>
                                        </p:tgtEl>
                                        <p:attrNameLst>
                                          <p:attrName>style.visibility</p:attrName>
                                        </p:attrNameLst>
                                      </p:cBhvr>
                                      <p:to>
                                        <p:strVal val="visible"/>
                                      </p:to>
                                    </p:set>
                                    <p:anim calcmode="lin" valueType="num">
                                      <p:cBhvr>
                                        <p:cTn id="35" dur="500" fill="hold"/>
                                        <p:tgtEl>
                                          <p:spTgt spid="12"/>
                                        </p:tgtEl>
                                        <p:attrNameLst>
                                          <p:attrName>ppt_w</p:attrName>
                                        </p:attrNameLst>
                                      </p:cBhvr>
                                      <p:tavLst>
                                        <p:tav tm="0">
                                          <p:val>
                                            <p:fltVal val="0"/>
                                          </p:val>
                                        </p:tav>
                                        <p:tav tm="100000">
                                          <p:val>
                                            <p:strVal val="#ppt_w"/>
                                          </p:val>
                                        </p:tav>
                                      </p:tavLst>
                                    </p:anim>
                                    <p:anim calcmode="lin" valueType="num">
                                      <p:cBhvr>
                                        <p:cTn id="36" dur="500" fill="hold"/>
                                        <p:tgtEl>
                                          <p:spTgt spid="12"/>
                                        </p:tgtEl>
                                        <p:attrNameLst>
                                          <p:attrName>ppt_h</p:attrName>
                                        </p:attrNameLst>
                                      </p:cBhvr>
                                      <p:tavLst>
                                        <p:tav tm="0">
                                          <p:val>
                                            <p:fltVal val="0"/>
                                          </p:val>
                                        </p:tav>
                                        <p:tav tm="100000">
                                          <p:val>
                                            <p:strVal val="#ppt_h"/>
                                          </p:val>
                                        </p:tav>
                                      </p:tavLst>
                                    </p:anim>
                                    <p:animEffect transition="in" filter="fade">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p:bldP spid="9" grpId="0"/>
      <p:bldP spid="10" grpId="0" animBg="1"/>
      <p:bldP spid="11" grpId="0"/>
      <p:bldP spid="1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1992314" y="2528890"/>
            <a:ext cx="8170863" cy="769937"/>
          </a:xfrm>
          <a:prstGeom prst="rect">
            <a:avLst/>
          </a:prstGeom>
          <a:noFill/>
        </p:spPr>
        <p:txBody>
          <a:bodyPr>
            <a:spAutoFit/>
          </a:bodyPr>
          <a:lstStyle/>
          <a:p>
            <a:pPr algn="ctr" eaLnBrk="1" fontAlgn="auto" hangingPunct="1">
              <a:spcBef>
                <a:spcPts val="0"/>
              </a:spcBef>
              <a:spcAft>
                <a:spcPts val="0"/>
              </a:spcAft>
              <a:defRPr/>
            </a:pPr>
            <a:r>
              <a:rPr lang="zh-CN" altLang="en-US" sz="4400" b="1" spc="600" dirty="0">
                <a:solidFill>
                  <a:srgbClr val="044875"/>
                </a:solidFill>
                <a:latin typeface="微软雅黑" panose="020B0503020204020204" pitchFamily="34" charset="-122"/>
                <a:ea typeface="微软雅黑" panose="020B0503020204020204" pitchFamily="34" charset="-122"/>
              </a:rPr>
              <a:t>谢谢您的观看与聆听</a:t>
            </a:r>
            <a:endParaRPr lang="zh-CN" altLang="en-US" sz="4400" b="1" spc="600" dirty="0">
              <a:solidFill>
                <a:srgbClr val="044875"/>
              </a:solidFill>
              <a:latin typeface="微软雅黑" panose="020B0503020204020204" pitchFamily="34" charset="-122"/>
              <a:ea typeface="微软雅黑" panose="020B0503020204020204" pitchFamily="34" charset="-122"/>
            </a:endParaRPr>
          </a:p>
        </p:txBody>
      </p:sp>
      <p:grpSp>
        <p:nvGrpSpPr>
          <p:cNvPr id="26" name="组合 25"/>
          <p:cNvGrpSpPr/>
          <p:nvPr/>
        </p:nvGrpSpPr>
        <p:grpSpPr bwMode="auto">
          <a:xfrm>
            <a:off x="4154488" y="3452813"/>
            <a:ext cx="3846512" cy="361950"/>
            <a:chOff x="4154888" y="3453573"/>
            <a:chExt cx="3846874" cy="361046"/>
          </a:xfrm>
        </p:grpSpPr>
        <p:cxnSp>
          <p:nvCxnSpPr>
            <p:cNvPr id="27" name="直接连接符 26"/>
            <p:cNvCxnSpPr/>
            <p:nvPr/>
          </p:nvCxnSpPr>
          <p:spPr>
            <a:xfrm>
              <a:off x="4154888" y="3453573"/>
              <a:ext cx="3846874"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sp>
          <p:nvSpPr>
            <p:cNvPr id="28" name="等腰三角形 27"/>
            <p:cNvSpPr/>
            <p:nvPr/>
          </p:nvSpPr>
          <p:spPr>
            <a:xfrm flipV="1">
              <a:off x="5872725" y="3459907"/>
              <a:ext cx="411201" cy="354712"/>
            </a:xfrm>
            <a:prstGeom prst="triangle">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grpSp>
      <p:sp>
        <p:nvSpPr>
          <p:cNvPr id="33" name="矩形 32"/>
          <p:cNvSpPr/>
          <p:nvPr/>
        </p:nvSpPr>
        <p:spPr>
          <a:xfrm>
            <a:off x="1600201" y="2257425"/>
            <a:ext cx="8956675" cy="2382838"/>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grpSp>
        <p:nvGrpSpPr>
          <p:cNvPr id="34" name="组合 33"/>
          <p:cNvGrpSpPr/>
          <p:nvPr/>
        </p:nvGrpSpPr>
        <p:grpSpPr bwMode="auto">
          <a:xfrm>
            <a:off x="10290177" y="4325938"/>
            <a:ext cx="1109663" cy="1130300"/>
            <a:chOff x="2666985" y="682103"/>
            <a:chExt cx="1109138" cy="1131217"/>
          </a:xfrm>
        </p:grpSpPr>
        <p:sp>
          <p:nvSpPr>
            <p:cNvPr id="35" name="矩形 34"/>
            <p:cNvSpPr/>
            <p:nvPr/>
          </p:nvSpPr>
          <p:spPr>
            <a:xfrm>
              <a:off x="2841527" y="858458"/>
              <a:ext cx="769574" cy="76897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36" name="矩形 35"/>
            <p:cNvSpPr/>
            <p:nvPr/>
          </p:nvSpPr>
          <p:spPr>
            <a:xfrm>
              <a:off x="2666985" y="682103"/>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37" name="矩形 36"/>
            <p:cNvSpPr/>
            <p:nvPr/>
          </p:nvSpPr>
          <p:spPr>
            <a:xfrm>
              <a:off x="3217587" y="1254067"/>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grpSp>
      <p:grpSp>
        <p:nvGrpSpPr>
          <p:cNvPr id="38" name="组合 37"/>
          <p:cNvGrpSpPr/>
          <p:nvPr/>
        </p:nvGrpSpPr>
        <p:grpSpPr bwMode="auto">
          <a:xfrm>
            <a:off x="792163" y="1462090"/>
            <a:ext cx="1109663" cy="1131887"/>
            <a:chOff x="2666985" y="682103"/>
            <a:chExt cx="1109138" cy="1131217"/>
          </a:xfrm>
        </p:grpSpPr>
        <p:sp>
          <p:nvSpPr>
            <p:cNvPr id="39" name="矩形 38"/>
            <p:cNvSpPr/>
            <p:nvPr/>
          </p:nvSpPr>
          <p:spPr>
            <a:xfrm>
              <a:off x="2841528" y="858211"/>
              <a:ext cx="769573" cy="76948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40" name="矩形 39"/>
            <p:cNvSpPr/>
            <p:nvPr/>
          </p:nvSpPr>
          <p:spPr>
            <a:xfrm>
              <a:off x="2666985" y="682103"/>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41" name="矩形 40"/>
            <p:cNvSpPr/>
            <p:nvPr/>
          </p:nvSpPr>
          <p:spPr>
            <a:xfrm>
              <a:off x="3217587" y="1254851"/>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grpSp>
      <p:sp>
        <p:nvSpPr>
          <p:cNvPr id="42" name="矩形 4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43" name="矩形 4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44" name="矩形 43"/>
          <p:cNvSpPr/>
          <p:nvPr/>
        </p:nvSpPr>
        <p:spPr>
          <a:xfrm>
            <a:off x="-1" y="6523038"/>
            <a:ext cx="1156652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right)">
                                      <p:cBhvr>
                                        <p:cTn id="7" dur="500"/>
                                        <p:tgtEl>
                                          <p:spTgt spid="4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wipe(left)">
                                      <p:cBhvr>
                                        <p:cTn id="10" dur="500"/>
                                        <p:tgtEl>
                                          <p:spTgt spid="44"/>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wipe(right)">
                                      <p:cBhvr>
                                        <p:cTn id="13" dur="500"/>
                                        <p:tgtEl>
                                          <p:spTgt spid="43"/>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wheel(1)">
                                      <p:cBhvr>
                                        <p:cTn id="18" dur="2000"/>
                                        <p:tgtEl>
                                          <p:spTgt spid="33"/>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38"/>
                                        </p:tgtEl>
                                        <p:attrNameLst>
                                          <p:attrName>style.visibility</p:attrName>
                                        </p:attrNameLst>
                                      </p:cBhvr>
                                      <p:to>
                                        <p:strVal val="visible"/>
                                      </p:to>
                                    </p:set>
                                    <p:anim calcmode="lin" valueType="num">
                                      <p:cBhvr>
                                        <p:cTn id="23" dur="500" fill="hold"/>
                                        <p:tgtEl>
                                          <p:spTgt spid="38"/>
                                        </p:tgtEl>
                                        <p:attrNameLst>
                                          <p:attrName>ppt_w</p:attrName>
                                        </p:attrNameLst>
                                      </p:cBhvr>
                                      <p:tavLst>
                                        <p:tav tm="0">
                                          <p:val>
                                            <p:fltVal val="0"/>
                                          </p:val>
                                        </p:tav>
                                        <p:tav tm="100000">
                                          <p:val>
                                            <p:strVal val="#ppt_w"/>
                                          </p:val>
                                        </p:tav>
                                      </p:tavLst>
                                    </p:anim>
                                    <p:anim calcmode="lin" valueType="num">
                                      <p:cBhvr>
                                        <p:cTn id="24" dur="500" fill="hold"/>
                                        <p:tgtEl>
                                          <p:spTgt spid="38"/>
                                        </p:tgtEl>
                                        <p:attrNameLst>
                                          <p:attrName>ppt_h</p:attrName>
                                        </p:attrNameLst>
                                      </p:cBhvr>
                                      <p:tavLst>
                                        <p:tav tm="0">
                                          <p:val>
                                            <p:fltVal val="0"/>
                                          </p:val>
                                        </p:tav>
                                        <p:tav tm="100000">
                                          <p:val>
                                            <p:strVal val="#ppt_h"/>
                                          </p:val>
                                        </p:tav>
                                      </p:tavLst>
                                    </p:anim>
                                    <p:animEffect transition="in" filter="fade">
                                      <p:cBhvr>
                                        <p:cTn id="25" dur="500"/>
                                        <p:tgtEl>
                                          <p:spTgt spid="38"/>
                                        </p:tgtEl>
                                      </p:cBhvr>
                                    </p:animEffect>
                                  </p:childTnLst>
                                </p:cTn>
                              </p:par>
                              <p:par>
                                <p:cTn id="26" presetID="53" presetClass="entr" presetSubtype="16" fill="hold" nodeType="withEffect">
                                  <p:stCondLst>
                                    <p:cond delay="0"/>
                                  </p:stCondLst>
                                  <p:childTnLst>
                                    <p:set>
                                      <p:cBhvr>
                                        <p:cTn id="27" dur="1" fill="hold">
                                          <p:stCondLst>
                                            <p:cond delay="0"/>
                                          </p:stCondLst>
                                        </p:cTn>
                                        <p:tgtEl>
                                          <p:spTgt spid="34"/>
                                        </p:tgtEl>
                                        <p:attrNameLst>
                                          <p:attrName>style.visibility</p:attrName>
                                        </p:attrNameLst>
                                      </p:cBhvr>
                                      <p:to>
                                        <p:strVal val="visible"/>
                                      </p:to>
                                    </p:set>
                                    <p:anim calcmode="lin" valueType="num">
                                      <p:cBhvr>
                                        <p:cTn id="28" dur="500" fill="hold"/>
                                        <p:tgtEl>
                                          <p:spTgt spid="34"/>
                                        </p:tgtEl>
                                        <p:attrNameLst>
                                          <p:attrName>ppt_w</p:attrName>
                                        </p:attrNameLst>
                                      </p:cBhvr>
                                      <p:tavLst>
                                        <p:tav tm="0">
                                          <p:val>
                                            <p:fltVal val="0"/>
                                          </p:val>
                                        </p:tav>
                                        <p:tav tm="100000">
                                          <p:val>
                                            <p:strVal val="#ppt_w"/>
                                          </p:val>
                                        </p:tav>
                                      </p:tavLst>
                                    </p:anim>
                                    <p:anim calcmode="lin" valueType="num">
                                      <p:cBhvr>
                                        <p:cTn id="29" dur="500" fill="hold"/>
                                        <p:tgtEl>
                                          <p:spTgt spid="34"/>
                                        </p:tgtEl>
                                        <p:attrNameLst>
                                          <p:attrName>ppt_h</p:attrName>
                                        </p:attrNameLst>
                                      </p:cBhvr>
                                      <p:tavLst>
                                        <p:tav tm="0">
                                          <p:val>
                                            <p:fltVal val="0"/>
                                          </p:val>
                                        </p:tav>
                                        <p:tav tm="100000">
                                          <p:val>
                                            <p:strVal val="#ppt_h"/>
                                          </p:val>
                                        </p:tav>
                                      </p:tavLst>
                                    </p:anim>
                                    <p:animEffect transition="in" filter="fade">
                                      <p:cBhvr>
                                        <p:cTn id="30" dur="500"/>
                                        <p:tgtEl>
                                          <p:spTgt spid="34"/>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25"/>
                                        </p:tgtEl>
                                        <p:attrNameLst>
                                          <p:attrName>style.visibility</p:attrName>
                                        </p:attrNameLst>
                                      </p:cBhvr>
                                      <p:to>
                                        <p:strVal val="visible"/>
                                      </p:to>
                                    </p:set>
                                    <p:anim calcmode="lin" valueType="num">
                                      <p:cBhvr>
                                        <p:cTn id="35" dur="500" fill="hold"/>
                                        <p:tgtEl>
                                          <p:spTgt spid="25"/>
                                        </p:tgtEl>
                                        <p:attrNameLst>
                                          <p:attrName>ppt_w</p:attrName>
                                        </p:attrNameLst>
                                      </p:cBhvr>
                                      <p:tavLst>
                                        <p:tav tm="0">
                                          <p:val>
                                            <p:fltVal val="0"/>
                                          </p:val>
                                        </p:tav>
                                        <p:tav tm="100000">
                                          <p:val>
                                            <p:strVal val="#ppt_w"/>
                                          </p:val>
                                        </p:tav>
                                      </p:tavLst>
                                    </p:anim>
                                    <p:anim calcmode="lin" valueType="num">
                                      <p:cBhvr>
                                        <p:cTn id="36" dur="500" fill="hold"/>
                                        <p:tgtEl>
                                          <p:spTgt spid="25"/>
                                        </p:tgtEl>
                                        <p:attrNameLst>
                                          <p:attrName>ppt_h</p:attrName>
                                        </p:attrNameLst>
                                      </p:cBhvr>
                                      <p:tavLst>
                                        <p:tav tm="0">
                                          <p:val>
                                            <p:fltVal val="0"/>
                                          </p:val>
                                        </p:tav>
                                        <p:tav tm="100000">
                                          <p:val>
                                            <p:strVal val="#ppt_h"/>
                                          </p:val>
                                        </p:tav>
                                      </p:tavLst>
                                    </p:anim>
                                    <p:animEffect transition="in" filter="fade">
                                      <p:cBhvr>
                                        <p:cTn id="37" dur="5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wipe(up)">
                                      <p:cBhvr>
                                        <p:cTn id="4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3" grpId="0" animBg="1"/>
      <p:bldP spid="42" grpId="0" animBg="1"/>
      <p:bldP spid="43" grpId="0" animBg="1"/>
      <p:bldP spid="4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p:cNvSpPr/>
          <p:nvPr/>
        </p:nvSpPr>
        <p:spPr>
          <a:xfrm>
            <a:off x="5975350" y="1728166"/>
            <a:ext cx="5903912" cy="38354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60" name="文本框 59"/>
          <p:cNvSpPr txBox="1"/>
          <p:nvPr/>
        </p:nvSpPr>
        <p:spPr>
          <a:xfrm>
            <a:off x="5983288" y="2332038"/>
            <a:ext cx="5903912" cy="2437014"/>
          </a:xfrm>
          <a:prstGeom prst="rect">
            <a:avLst/>
          </a:prstGeom>
          <a:noFill/>
        </p:spPr>
        <p:txBody>
          <a:bodyPr>
            <a:spAutoFit/>
          </a:bodyPr>
          <a:lstStyle/>
          <a:p>
            <a:pPr marL="285750" indent="-285750" eaLnBrk="1" fontAlgn="auto" hangingPunct="1">
              <a:lnSpc>
                <a:spcPts val="2000"/>
              </a:lnSpc>
              <a:spcBef>
                <a:spcPts val="0"/>
              </a:spcBef>
              <a:spcAft>
                <a:spcPts val="0"/>
              </a:spcAft>
              <a:buFont typeface="Wingdings" panose="05000000000000000000" pitchFamily="2" charset="2"/>
              <a:buChar char="Ø"/>
              <a:defRPr/>
            </a:pPr>
            <a:endParaRPr lang="en-US" altLang="zh-CN" dirty="0">
              <a:solidFill>
                <a:schemeClr val="bg2">
                  <a:lumMod val="25000"/>
                </a:schemeClr>
              </a:solidFill>
              <a:latin typeface="等线" panose="02010600030101010101" pitchFamily="2" charset="-122"/>
              <a:ea typeface="等线" panose="02010600030101010101" pitchFamily="2" charset="-122"/>
              <a:cs typeface="Arial" panose="020B0604020202090204" pitchFamily="34" charset="0"/>
            </a:endParaRPr>
          </a:p>
          <a:p>
            <a:pPr marL="285750" indent="-285750" eaLnBrk="1" fontAlgn="auto" hangingPunct="1">
              <a:lnSpc>
                <a:spcPts val="2000"/>
              </a:lnSpc>
              <a:spcBef>
                <a:spcPts val="0"/>
              </a:spcBef>
              <a:spcAft>
                <a:spcPts val="0"/>
              </a:spcAft>
              <a:buFont typeface="Wingdings" panose="05000000000000000000" pitchFamily="2" charset="2"/>
              <a:buChar char="Ø"/>
              <a:defRPr/>
            </a:pPr>
            <a:r>
              <a:rPr lang="zh-CN" altLang="zh-CN" dirty="0">
                <a:latin typeface="等线" panose="02010600030101010101" pitchFamily="2" charset="-122"/>
                <a:ea typeface="等线" panose="02010600030101010101" pitchFamily="2" charset="-122"/>
              </a:rPr>
              <a:t>聊天机器人是通过对话或文字进行交谈的计算机程序，能够模拟人类对话。</a:t>
            </a:r>
            <a:endParaRPr lang="en-US" altLang="zh-CN" dirty="0">
              <a:latin typeface="等线" panose="02010600030101010101" pitchFamily="2" charset="-122"/>
              <a:ea typeface="等线" panose="02010600030101010101" pitchFamily="2" charset="-122"/>
            </a:endParaRPr>
          </a:p>
          <a:p>
            <a:pPr marL="285750" indent="-285750" eaLnBrk="1" fontAlgn="auto" hangingPunct="1">
              <a:lnSpc>
                <a:spcPts val="2000"/>
              </a:lnSpc>
              <a:spcBef>
                <a:spcPts val="0"/>
              </a:spcBef>
              <a:spcAft>
                <a:spcPts val="0"/>
              </a:spcAft>
              <a:buFont typeface="Wingdings" panose="05000000000000000000" pitchFamily="2" charset="2"/>
              <a:buChar char="Ø"/>
              <a:defRPr/>
            </a:pPr>
            <a:endParaRPr lang="en-US" altLang="zh-CN" dirty="0">
              <a:latin typeface="等线" panose="02010600030101010101" pitchFamily="2" charset="-122"/>
              <a:ea typeface="等线" panose="02010600030101010101" pitchFamily="2" charset="-122"/>
            </a:endParaRPr>
          </a:p>
          <a:p>
            <a:pPr marL="285750" indent="-285750" eaLnBrk="1" fontAlgn="auto" hangingPunct="1">
              <a:lnSpc>
                <a:spcPts val="2000"/>
              </a:lnSpc>
              <a:spcBef>
                <a:spcPts val="0"/>
              </a:spcBef>
              <a:spcAft>
                <a:spcPts val="0"/>
              </a:spcAft>
              <a:buFont typeface="Wingdings" panose="05000000000000000000" pitchFamily="2" charset="2"/>
              <a:buChar char="Ø"/>
              <a:defRPr/>
            </a:pPr>
            <a:r>
              <a:rPr lang="zh-CN" altLang="en-US" dirty="0">
                <a:latin typeface="等线" panose="02010600030101010101" pitchFamily="2" charset="-122"/>
                <a:ea typeface="等线" panose="02010600030101010101" pitchFamily="2" charset="-122"/>
              </a:rPr>
              <a:t>聊天机器人是当前热门的自然语言处理领域的一大热点，通过完善的聊天机器人技术，可以极大地便利我们人类的日常生活。</a:t>
            </a:r>
            <a:endParaRPr lang="zh-CN" altLang="zh-CN" dirty="0">
              <a:latin typeface="等线" panose="02010600030101010101" pitchFamily="2" charset="-122"/>
              <a:ea typeface="等线" panose="02010600030101010101" pitchFamily="2" charset="-122"/>
            </a:endParaRPr>
          </a:p>
          <a:p>
            <a:pPr marL="285750" indent="-285750" eaLnBrk="1" fontAlgn="auto" hangingPunct="1">
              <a:lnSpc>
                <a:spcPts val="2000"/>
              </a:lnSpc>
              <a:spcBef>
                <a:spcPts val="0"/>
              </a:spcBef>
              <a:spcAft>
                <a:spcPts val="0"/>
              </a:spcAft>
              <a:buFont typeface="Wingdings" panose="05000000000000000000" pitchFamily="2" charset="2"/>
              <a:buChar char="Ø"/>
              <a:defRPr/>
            </a:pPr>
            <a:endParaRPr lang="en-US" altLang="zh-CN" sz="3200" dirty="0">
              <a:solidFill>
                <a:schemeClr val="bg2">
                  <a:lumMod val="25000"/>
                </a:schemeClr>
              </a:solidFill>
              <a:latin typeface="等线" panose="02010600030101010101" pitchFamily="2" charset="-122"/>
              <a:ea typeface="等线" panose="02010600030101010101" pitchFamily="2" charset="-122"/>
              <a:cs typeface="Arial" panose="020B0604020202090204" pitchFamily="34" charset="0"/>
            </a:endParaRPr>
          </a:p>
          <a:p>
            <a:pPr eaLnBrk="1" fontAlgn="auto" hangingPunct="1">
              <a:lnSpc>
                <a:spcPts val="2200"/>
              </a:lnSpc>
              <a:spcBef>
                <a:spcPts val="0"/>
              </a:spcBef>
              <a:spcAft>
                <a:spcPts val="0"/>
              </a:spcAft>
              <a:defRPr/>
            </a:pPr>
            <a:endParaRPr lang="en-US" altLang="zh-CN" sz="2400" dirty="0">
              <a:solidFill>
                <a:schemeClr val="bg1"/>
              </a:solidFill>
              <a:latin typeface="等线" panose="02010600030101010101" pitchFamily="2" charset="-122"/>
              <a:ea typeface="等线" panose="02010600030101010101" pitchFamily="2" charset="-122"/>
              <a:cs typeface="Arial" panose="020B0604020202090204" pitchFamily="34" charset="0"/>
            </a:endParaRPr>
          </a:p>
        </p:txBody>
      </p:sp>
      <p:sp>
        <p:nvSpPr>
          <p:cNvPr id="2" name="矩形 1"/>
          <p:cNvSpPr/>
          <p:nvPr/>
        </p:nvSpPr>
        <p:spPr>
          <a:xfrm>
            <a:off x="0" y="254002"/>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3" name="矩形 2"/>
          <p:cNvSpPr/>
          <p:nvPr/>
        </p:nvSpPr>
        <p:spPr>
          <a:xfrm>
            <a:off x="3810000" y="254002"/>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grpSp>
        <p:nvGrpSpPr>
          <p:cNvPr id="4" name="组合 3"/>
          <p:cNvGrpSpPr/>
          <p:nvPr/>
        </p:nvGrpSpPr>
        <p:grpSpPr bwMode="auto">
          <a:xfrm>
            <a:off x="550863" y="82550"/>
            <a:ext cx="3541712" cy="584775"/>
            <a:chOff x="551544" y="82976"/>
            <a:chExt cx="3540396" cy="583764"/>
          </a:xfrm>
        </p:grpSpPr>
        <p:sp>
          <p:nvSpPr>
            <p:cNvPr id="6170" name="文本框 4"/>
            <p:cNvSpPr txBox="1">
              <a:spLocks noChangeArrowheads="1"/>
            </p:cNvSpPr>
            <p:nvPr/>
          </p:nvSpPr>
          <p:spPr bwMode="auto">
            <a:xfrm>
              <a:off x="800100" y="111278"/>
              <a:ext cx="3291840"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itchFamily="2" charset="-122"/>
                </a:defRPr>
              </a:lvl1pPr>
              <a:lvl2pPr marL="742950" indent="-285750">
                <a:defRPr sz="2400">
                  <a:solidFill>
                    <a:schemeClr val="tx1"/>
                  </a:solidFill>
                  <a:latin typeface="Calibri" panose="020F0502020204030204" pitchFamily="34" charset="0"/>
                  <a:ea typeface="宋体" pitchFamily="2" charset="-122"/>
                </a:defRPr>
              </a:lvl2pPr>
              <a:lvl3pPr>
                <a:defRPr sz="2000">
                  <a:solidFill>
                    <a:schemeClr val="tx1"/>
                  </a:solidFill>
                  <a:latin typeface="Calibri" panose="020F0502020204030204" pitchFamily="34" charset="0"/>
                  <a:ea typeface="宋体" pitchFamily="2" charset="-122"/>
                </a:defRPr>
              </a:lvl3pPr>
              <a:lvl4pPr>
                <a:defRPr>
                  <a:solidFill>
                    <a:schemeClr val="tx1"/>
                  </a:solidFill>
                  <a:latin typeface="Calibri" panose="020F0502020204030204" pitchFamily="34" charset="0"/>
                  <a:ea typeface="宋体" pitchFamily="2" charset="-122"/>
                </a:defRPr>
              </a:lvl4pPr>
              <a:lvl5pPr>
                <a:defRPr>
                  <a:solidFill>
                    <a:schemeClr val="tx1"/>
                  </a:solidFill>
                  <a:latin typeface="Calibri" panose="020F0502020204030204" pitchFamily="34" charset="0"/>
                  <a:ea typeface="宋体" pitchFamily="2" charset="-122"/>
                </a:defRPr>
              </a:lvl5pPr>
              <a:lvl6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6pPr>
              <a:lvl7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7pPr>
              <a:lvl8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8pPr>
              <a:lvl9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9pPr>
            </a:lstStyle>
            <a:p>
              <a:pPr algn="ctr" eaLnBrk="1" hangingPunct="1"/>
              <a:r>
                <a:rPr lang="zh-CN" altLang="en-US" dirty="0">
                  <a:solidFill>
                    <a:srgbClr val="044875"/>
                  </a:solidFill>
                  <a:latin typeface="微软雅黑" panose="020B0503020204020204" pitchFamily="34" charset="-122"/>
                  <a:ea typeface="微软雅黑" panose="020B0503020204020204" pitchFamily="34" charset="-122"/>
                </a:rPr>
                <a:t>选题目的</a:t>
              </a:r>
              <a:endParaRPr lang="zh-CN" altLang="en-US" dirty="0">
                <a:solidFill>
                  <a:srgbClr val="044875"/>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51544" y="82976"/>
              <a:ext cx="723631" cy="583764"/>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等线" panose="02010600030101010101" pitchFamily="2" charset="-122"/>
                </a:rPr>
                <a:t>01</a:t>
              </a:r>
              <a:endParaRPr lang="zh-CN" altLang="en-US" sz="3200" dirty="0">
                <a:solidFill>
                  <a:schemeClr val="bg2">
                    <a:lumMod val="25000"/>
                  </a:schemeClr>
                </a:solidFill>
                <a:latin typeface="Impact" panose="020B0806030902050204" pitchFamily="34" charset="0"/>
                <a:ea typeface="等线" panose="02010600030101010101" pitchFamily="2" charset="-122"/>
              </a:endParaRPr>
            </a:p>
          </p:txBody>
        </p:sp>
      </p:grpSp>
      <p:sp>
        <p:nvSpPr>
          <p:cNvPr id="7" name="矩形 6"/>
          <p:cNvSpPr/>
          <p:nvPr/>
        </p:nvSpPr>
        <p:spPr>
          <a:xfrm>
            <a:off x="11566525" y="6619877"/>
            <a:ext cx="62547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8" name="矩形 7"/>
          <p:cNvSpPr/>
          <p:nvPr/>
        </p:nvSpPr>
        <p:spPr>
          <a:xfrm>
            <a:off x="-1" y="6619877"/>
            <a:ext cx="1156652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grpSp>
        <p:nvGrpSpPr>
          <p:cNvPr id="55" name="组合 54"/>
          <p:cNvGrpSpPr/>
          <p:nvPr/>
        </p:nvGrpSpPr>
        <p:grpSpPr bwMode="auto">
          <a:xfrm>
            <a:off x="5983288" y="1071565"/>
            <a:ext cx="3235325" cy="522287"/>
            <a:chOff x="5982652" y="1305878"/>
            <a:chExt cx="3235645" cy="523220"/>
          </a:xfrm>
        </p:grpSpPr>
        <p:sp>
          <p:nvSpPr>
            <p:cNvPr id="56" name="矩形 55"/>
            <p:cNvSpPr/>
            <p:nvPr/>
          </p:nvSpPr>
          <p:spPr>
            <a:xfrm>
              <a:off x="5982652" y="1305878"/>
              <a:ext cx="3235645" cy="523220"/>
            </a:xfrm>
            <a:prstGeom prst="rect">
              <a:avLst/>
            </a:pr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57" name="文本框 56"/>
            <p:cNvSpPr txBox="1"/>
            <p:nvPr/>
          </p:nvSpPr>
          <p:spPr>
            <a:xfrm>
              <a:off x="5982652" y="1336094"/>
              <a:ext cx="3235645" cy="462490"/>
            </a:xfrm>
            <a:prstGeom prst="rect">
              <a:avLst/>
            </a:prstGeom>
            <a:noFill/>
          </p:spPr>
          <p:txBody>
            <a:bodyPr>
              <a:spAutoFit/>
            </a:bodyPr>
            <a:lstStyle/>
            <a:p>
              <a:pPr eaLnBrk="1" fontAlgn="auto" hangingPunct="1">
                <a:spcBef>
                  <a:spcPts val="0"/>
                </a:spcBef>
                <a:spcAft>
                  <a:spcPts val="0"/>
                </a:spcAft>
                <a:defRPr/>
              </a:pPr>
              <a:r>
                <a:rPr lang="zh-CN" altLang="en-US" sz="2400" b="1" dirty="0">
                  <a:solidFill>
                    <a:schemeClr val="bg1"/>
                  </a:solidFill>
                  <a:latin typeface="等线" panose="02010600030101010101" pitchFamily="2" charset="-122"/>
                  <a:ea typeface="等线" panose="02010600030101010101" pitchFamily="2" charset="-122"/>
                  <a:cs typeface="Arial" panose="020B0604020202090204" pitchFamily="34" charset="0"/>
                </a:rPr>
                <a:t>聊天机器人</a:t>
              </a:r>
              <a:endParaRPr lang="zh-CN" altLang="en-US" sz="2400" b="1" dirty="0">
                <a:solidFill>
                  <a:schemeClr val="bg1"/>
                </a:solidFill>
                <a:latin typeface="等线" panose="02010600030101010101" pitchFamily="2" charset="-122"/>
                <a:ea typeface="等线" panose="02010600030101010101" pitchFamily="2" charset="-122"/>
                <a:cs typeface="Arial" panose="020B0604020202090204" pitchFamily="34" charset="0"/>
              </a:endParaRPr>
            </a:p>
          </p:txBody>
        </p:sp>
      </p:grpSp>
      <p:pic>
        <p:nvPicPr>
          <p:cNvPr id="5" name="图片 4"/>
          <p:cNvPicPr>
            <a:picLocks noChangeAspect="1"/>
          </p:cNvPicPr>
          <p:nvPr/>
        </p:nvPicPr>
        <p:blipFill>
          <a:blip r:embed="rId1"/>
          <a:stretch>
            <a:fillRect/>
          </a:stretch>
        </p:blipFill>
        <p:spPr>
          <a:xfrm>
            <a:off x="681489" y="1071565"/>
            <a:ext cx="5187465" cy="3434102"/>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right)">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55"/>
                                        </p:tgtEl>
                                        <p:attrNameLst>
                                          <p:attrName>style.visibility</p:attrName>
                                        </p:attrNameLst>
                                      </p:cBhvr>
                                      <p:to>
                                        <p:strVal val="visible"/>
                                      </p:to>
                                    </p:set>
                                    <p:animEffect transition="in" filter="wipe(left)">
                                      <p:cBhvr>
                                        <p:cTn id="26" dur="500"/>
                                        <p:tgtEl>
                                          <p:spTgt spid="5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59"/>
                                        </p:tgtEl>
                                        <p:attrNameLst>
                                          <p:attrName>style.visibility</p:attrName>
                                        </p:attrNameLst>
                                      </p:cBhvr>
                                      <p:to>
                                        <p:strVal val="visible"/>
                                      </p:to>
                                    </p:set>
                                    <p:animEffect transition="in" filter="wipe(left)">
                                      <p:cBhvr>
                                        <p:cTn id="3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2" grpId="0" animBg="1"/>
      <p:bldP spid="3" grpId="0" animBg="1"/>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2"/>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3" name="矩形 2"/>
          <p:cNvSpPr/>
          <p:nvPr/>
        </p:nvSpPr>
        <p:spPr>
          <a:xfrm>
            <a:off x="3810000" y="254002"/>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grpSp>
        <p:nvGrpSpPr>
          <p:cNvPr id="21" name="组合 20"/>
          <p:cNvGrpSpPr/>
          <p:nvPr/>
        </p:nvGrpSpPr>
        <p:grpSpPr bwMode="auto">
          <a:xfrm>
            <a:off x="550863" y="82550"/>
            <a:ext cx="3541712" cy="584775"/>
            <a:chOff x="551544" y="82976"/>
            <a:chExt cx="3540396" cy="583764"/>
          </a:xfrm>
        </p:grpSpPr>
        <p:sp>
          <p:nvSpPr>
            <p:cNvPr id="7251" name="文本框 3"/>
            <p:cNvSpPr txBox="1">
              <a:spLocks noChangeArrowheads="1"/>
            </p:cNvSpPr>
            <p:nvPr/>
          </p:nvSpPr>
          <p:spPr bwMode="auto">
            <a:xfrm>
              <a:off x="800100" y="111278"/>
              <a:ext cx="3291840"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itchFamily="2" charset="-122"/>
                </a:defRPr>
              </a:lvl1pPr>
              <a:lvl2pPr marL="742950" indent="-285750">
                <a:defRPr sz="2400">
                  <a:solidFill>
                    <a:schemeClr val="tx1"/>
                  </a:solidFill>
                  <a:latin typeface="Calibri" panose="020F0502020204030204" pitchFamily="34" charset="0"/>
                  <a:ea typeface="宋体" pitchFamily="2" charset="-122"/>
                </a:defRPr>
              </a:lvl2pPr>
              <a:lvl3pPr>
                <a:defRPr sz="2000">
                  <a:solidFill>
                    <a:schemeClr val="tx1"/>
                  </a:solidFill>
                  <a:latin typeface="Calibri" panose="020F0502020204030204" pitchFamily="34" charset="0"/>
                  <a:ea typeface="宋体" pitchFamily="2" charset="-122"/>
                </a:defRPr>
              </a:lvl3pPr>
              <a:lvl4pPr>
                <a:defRPr>
                  <a:solidFill>
                    <a:schemeClr val="tx1"/>
                  </a:solidFill>
                  <a:latin typeface="Calibri" panose="020F0502020204030204" pitchFamily="34" charset="0"/>
                  <a:ea typeface="宋体" pitchFamily="2" charset="-122"/>
                </a:defRPr>
              </a:lvl4pPr>
              <a:lvl5pPr>
                <a:defRPr>
                  <a:solidFill>
                    <a:schemeClr val="tx1"/>
                  </a:solidFill>
                  <a:latin typeface="Calibri" panose="020F0502020204030204" pitchFamily="34" charset="0"/>
                  <a:ea typeface="宋体" pitchFamily="2" charset="-122"/>
                </a:defRPr>
              </a:lvl5pPr>
              <a:lvl6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6pPr>
              <a:lvl7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7pPr>
              <a:lvl8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8pPr>
              <a:lvl9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9pPr>
            </a:lstStyle>
            <a:p>
              <a:pPr algn="ctr" eaLnBrk="1" hangingPunct="1"/>
              <a:r>
                <a:rPr lang="zh-CN" altLang="en-US" dirty="0">
                  <a:solidFill>
                    <a:srgbClr val="044875"/>
                  </a:solidFill>
                  <a:latin typeface="微软雅黑" panose="020B0503020204020204" pitchFamily="34" charset="-122"/>
                  <a:ea typeface="微软雅黑" panose="020B0503020204020204" pitchFamily="34" charset="-122"/>
                </a:rPr>
                <a:t>选题目的</a:t>
              </a:r>
              <a:endParaRPr lang="zh-CN" altLang="en-US" dirty="0">
                <a:solidFill>
                  <a:srgbClr val="044875"/>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51544" y="82976"/>
              <a:ext cx="723631" cy="583764"/>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等线" panose="02010600030101010101" pitchFamily="2" charset="-122"/>
                </a:rPr>
                <a:t>01</a:t>
              </a:r>
              <a:endParaRPr lang="zh-CN" altLang="en-US" sz="3200" dirty="0">
                <a:solidFill>
                  <a:schemeClr val="bg2">
                    <a:lumMod val="25000"/>
                  </a:schemeClr>
                </a:solidFill>
                <a:latin typeface="Impact" panose="020B0806030902050204" pitchFamily="34" charset="0"/>
                <a:ea typeface="等线" panose="02010600030101010101" pitchFamily="2" charset="-122"/>
              </a:endParaRPr>
            </a:p>
          </p:txBody>
        </p:sp>
      </p:grpSp>
      <p:sp>
        <p:nvSpPr>
          <p:cNvPr id="15" name="矩形 14"/>
          <p:cNvSpPr/>
          <p:nvPr/>
        </p:nvSpPr>
        <p:spPr>
          <a:xfrm>
            <a:off x="11566525" y="6621465"/>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16" name="矩形 15"/>
          <p:cNvSpPr/>
          <p:nvPr/>
        </p:nvSpPr>
        <p:spPr>
          <a:xfrm>
            <a:off x="-1" y="6621465"/>
            <a:ext cx="11566525" cy="23653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grpSp>
        <p:nvGrpSpPr>
          <p:cNvPr id="9" name="组合 8"/>
          <p:cNvGrpSpPr/>
          <p:nvPr/>
        </p:nvGrpSpPr>
        <p:grpSpPr bwMode="auto">
          <a:xfrm>
            <a:off x="6907213" y="2155825"/>
            <a:ext cx="1041400" cy="1041400"/>
            <a:chOff x="6907679" y="2155364"/>
            <a:chExt cx="1041578" cy="1041578"/>
          </a:xfrm>
        </p:grpSpPr>
        <p:sp>
          <p:nvSpPr>
            <p:cNvPr id="10" name="任意多边形 9"/>
            <p:cNvSpPr/>
            <p:nvPr/>
          </p:nvSpPr>
          <p:spPr>
            <a:xfrm>
              <a:off x="6907679" y="2155364"/>
              <a:ext cx="1041578" cy="1041578"/>
            </a:xfrm>
            <a:custGeom>
              <a:avLst/>
              <a:gdLst>
                <a:gd name="connsiteX0" fmla="*/ 0 w 1041578"/>
                <a:gd name="connsiteY0" fmla="*/ 520789 h 1041578"/>
                <a:gd name="connsiteX1" fmla="*/ 520789 w 1041578"/>
                <a:gd name="connsiteY1" fmla="*/ 0 h 1041578"/>
                <a:gd name="connsiteX2" fmla="*/ 1041578 w 1041578"/>
                <a:gd name="connsiteY2" fmla="*/ 520789 h 1041578"/>
                <a:gd name="connsiteX3" fmla="*/ 520789 w 1041578"/>
                <a:gd name="connsiteY3" fmla="*/ 1041578 h 1041578"/>
                <a:gd name="connsiteX4" fmla="*/ 0 w 1041578"/>
                <a:gd name="connsiteY4" fmla="*/ 520789 h 1041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578" h="1041578">
                  <a:moveTo>
                    <a:pt x="0" y="520789"/>
                  </a:moveTo>
                  <a:cubicBezTo>
                    <a:pt x="0" y="233165"/>
                    <a:pt x="233165" y="0"/>
                    <a:pt x="520789" y="0"/>
                  </a:cubicBezTo>
                  <a:cubicBezTo>
                    <a:pt x="808413" y="0"/>
                    <a:pt x="1041578" y="233165"/>
                    <a:pt x="1041578" y="520789"/>
                  </a:cubicBezTo>
                  <a:cubicBezTo>
                    <a:pt x="1041578" y="808413"/>
                    <a:pt x="808413" y="1041578"/>
                    <a:pt x="520789" y="1041578"/>
                  </a:cubicBezTo>
                  <a:cubicBezTo>
                    <a:pt x="233165" y="1041578"/>
                    <a:pt x="0" y="808413"/>
                    <a:pt x="0" y="520789"/>
                  </a:cubicBezTo>
                  <a:close/>
                </a:path>
              </a:pathLst>
            </a:custGeom>
            <a:noFill/>
            <a:ln w="38100">
              <a:solidFill>
                <a:srgbClr val="04487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08416" tIns="208416" rIns="208416" bIns="208416" spcCol="1270" anchor="ctr"/>
            <a:lstStyle/>
            <a:p>
              <a:pPr algn="ctr" defTabSz="1955800" eaLnBrk="1" fontAlgn="auto" hangingPunct="1">
                <a:lnSpc>
                  <a:spcPct val="90000"/>
                </a:lnSpc>
                <a:spcAft>
                  <a:spcPct val="35000"/>
                </a:spcAft>
                <a:defRPr/>
              </a:pPr>
              <a:endParaRPr lang="zh-CN" altLang="en-US" sz="4400" dirty="0">
                <a:latin typeface="等线" panose="02010600030101010101" pitchFamily="2" charset="-122"/>
                <a:ea typeface="等线" panose="02010600030101010101" pitchFamily="2" charset="-122"/>
              </a:endParaRPr>
            </a:p>
          </p:txBody>
        </p:sp>
        <p:sp>
          <p:nvSpPr>
            <p:cNvPr id="7250" name="Freeform 59"/>
            <p:cNvSpPr>
              <a:spLocks noEditPoints="1"/>
            </p:cNvSpPr>
            <p:nvPr/>
          </p:nvSpPr>
          <p:spPr bwMode="auto">
            <a:xfrm>
              <a:off x="7172480" y="2487626"/>
              <a:ext cx="511976" cy="387388"/>
            </a:xfrm>
            <a:custGeom>
              <a:avLst/>
              <a:gdLst>
                <a:gd name="T0" fmla="*/ 361662614 w 111"/>
                <a:gd name="T1" fmla="*/ 42538892 h 84"/>
                <a:gd name="T2" fmla="*/ 616949530 w 111"/>
                <a:gd name="T3" fmla="*/ 85073172 h 84"/>
                <a:gd name="T4" fmla="*/ 425484343 w 111"/>
                <a:gd name="T5" fmla="*/ 1084686400 h 84"/>
                <a:gd name="T6" fmla="*/ 106371086 w 111"/>
                <a:gd name="T7" fmla="*/ 1020882674 h 84"/>
                <a:gd name="T8" fmla="*/ 361662614 w 111"/>
                <a:gd name="T9" fmla="*/ 42538892 h 84"/>
                <a:gd name="T10" fmla="*/ 425484343 w 111"/>
                <a:gd name="T11" fmla="*/ 1446248533 h 84"/>
                <a:gd name="T12" fmla="*/ 361662614 w 111"/>
                <a:gd name="T13" fmla="*/ 1616394877 h 84"/>
                <a:gd name="T14" fmla="*/ 2147483646 w 111"/>
                <a:gd name="T15" fmla="*/ 1616394877 h 84"/>
                <a:gd name="T16" fmla="*/ 2147483646 w 111"/>
                <a:gd name="T17" fmla="*/ 1616394877 h 84"/>
                <a:gd name="T18" fmla="*/ 2147483646 w 111"/>
                <a:gd name="T19" fmla="*/ 1531321705 h 84"/>
                <a:gd name="T20" fmla="*/ 2147483646 w 111"/>
                <a:gd name="T21" fmla="*/ 574247369 h 84"/>
                <a:gd name="T22" fmla="*/ 2147483646 w 111"/>
                <a:gd name="T23" fmla="*/ 552977923 h 84"/>
                <a:gd name="T24" fmla="*/ 2147483646 w 111"/>
                <a:gd name="T25" fmla="*/ 510439031 h 84"/>
                <a:gd name="T26" fmla="*/ 2042323000 w 111"/>
                <a:gd name="T27" fmla="*/ 233950070 h 84"/>
                <a:gd name="T28" fmla="*/ 2021050628 w 111"/>
                <a:gd name="T29" fmla="*/ 212685236 h 84"/>
                <a:gd name="T30" fmla="*/ 1978501271 w 111"/>
                <a:gd name="T31" fmla="*/ 212685236 h 84"/>
                <a:gd name="T32" fmla="*/ 702048243 w 111"/>
                <a:gd name="T33" fmla="*/ 212685236 h 84"/>
                <a:gd name="T34" fmla="*/ 702048243 w 111"/>
                <a:gd name="T35" fmla="*/ 361562133 h 84"/>
                <a:gd name="T36" fmla="*/ 1893402558 w 111"/>
                <a:gd name="T37" fmla="*/ 361562133 h 84"/>
                <a:gd name="T38" fmla="*/ 1872130186 w 111"/>
                <a:gd name="T39" fmla="*/ 616781649 h 84"/>
                <a:gd name="T40" fmla="*/ 1872130186 w 111"/>
                <a:gd name="T41" fmla="*/ 659320541 h 84"/>
                <a:gd name="T42" fmla="*/ 1914679542 w 111"/>
                <a:gd name="T43" fmla="*/ 659320541 h 84"/>
                <a:gd name="T44" fmla="*/ 2147483646 w 111"/>
                <a:gd name="T45" fmla="*/ 659320541 h 84"/>
                <a:gd name="T46" fmla="*/ 2147483646 w 111"/>
                <a:gd name="T47" fmla="*/ 1446248533 h 84"/>
                <a:gd name="T48" fmla="*/ 425484343 w 111"/>
                <a:gd name="T49" fmla="*/ 1446248533 h 84"/>
                <a:gd name="T50" fmla="*/ 2147483646 w 111"/>
                <a:gd name="T51" fmla="*/ 574247369 h 84"/>
                <a:gd name="T52" fmla="*/ 1957224287 w 111"/>
                <a:gd name="T53" fmla="*/ 574247369 h 84"/>
                <a:gd name="T54" fmla="*/ 1978501271 w 111"/>
                <a:gd name="T55" fmla="*/ 404096413 h 84"/>
                <a:gd name="T56" fmla="*/ 2147483646 w 111"/>
                <a:gd name="T57" fmla="*/ 574247369 h 84"/>
                <a:gd name="T58" fmla="*/ 723320615 w 111"/>
                <a:gd name="T59" fmla="*/ 957074336 h 84"/>
                <a:gd name="T60" fmla="*/ 1680660387 w 111"/>
                <a:gd name="T61" fmla="*/ 957074336 h 84"/>
                <a:gd name="T62" fmla="*/ 1680660387 w 111"/>
                <a:gd name="T63" fmla="*/ 1020882674 h 84"/>
                <a:gd name="T64" fmla="*/ 723320615 w 111"/>
                <a:gd name="T65" fmla="*/ 1020882674 h 84"/>
                <a:gd name="T66" fmla="*/ 723320615 w 111"/>
                <a:gd name="T67" fmla="*/ 957074336 h 84"/>
                <a:gd name="T68" fmla="*/ 723320615 w 111"/>
                <a:gd name="T69" fmla="*/ 723124267 h 84"/>
                <a:gd name="T70" fmla="*/ 1595566285 w 111"/>
                <a:gd name="T71" fmla="*/ 723124267 h 84"/>
                <a:gd name="T72" fmla="*/ 1595566285 w 111"/>
                <a:gd name="T73" fmla="*/ 786927993 h 84"/>
                <a:gd name="T74" fmla="*/ 723320615 w 111"/>
                <a:gd name="T75" fmla="*/ 786927993 h 84"/>
                <a:gd name="T76" fmla="*/ 723320615 w 111"/>
                <a:gd name="T77" fmla="*/ 723124267 h 84"/>
                <a:gd name="T78" fmla="*/ 723320615 w 111"/>
                <a:gd name="T79" fmla="*/ 489174197 h 84"/>
                <a:gd name="T80" fmla="*/ 1595566285 w 111"/>
                <a:gd name="T81" fmla="*/ 489174197 h 84"/>
                <a:gd name="T82" fmla="*/ 1595566285 w 111"/>
                <a:gd name="T83" fmla="*/ 552977923 h 84"/>
                <a:gd name="T84" fmla="*/ 723320615 w 111"/>
                <a:gd name="T85" fmla="*/ 552977923 h 84"/>
                <a:gd name="T86" fmla="*/ 723320615 w 111"/>
                <a:gd name="T87" fmla="*/ 489174197 h 84"/>
                <a:gd name="T88" fmla="*/ 85098714 w 111"/>
                <a:gd name="T89" fmla="*/ 1488782813 h 84"/>
                <a:gd name="T90" fmla="*/ 212742171 w 111"/>
                <a:gd name="T91" fmla="*/ 1531321705 h 84"/>
                <a:gd name="T92" fmla="*/ 212742171 w 111"/>
                <a:gd name="T93" fmla="*/ 1680198603 h 84"/>
                <a:gd name="T94" fmla="*/ 106371086 w 111"/>
                <a:gd name="T95" fmla="*/ 1786541221 h 84"/>
                <a:gd name="T96" fmla="*/ 42549357 w 111"/>
                <a:gd name="T97" fmla="*/ 1765271775 h 84"/>
                <a:gd name="T98" fmla="*/ 0 w 111"/>
                <a:gd name="T99" fmla="*/ 1616394877 h 84"/>
                <a:gd name="T100" fmla="*/ 85098714 w 111"/>
                <a:gd name="T101" fmla="*/ 1488782813 h 84"/>
                <a:gd name="T102" fmla="*/ 85098714 w 111"/>
                <a:gd name="T103" fmla="*/ 1084686400 h 84"/>
                <a:gd name="T104" fmla="*/ 42549357 w 111"/>
                <a:gd name="T105" fmla="*/ 1446248533 h 84"/>
                <a:gd name="T106" fmla="*/ 276563900 w 111"/>
                <a:gd name="T107" fmla="*/ 1510052259 h 84"/>
                <a:gd name="T108" fmla="*/ 382934986 w 111"/>
                <a:gd name="T109" fmla="*/ 1148490126 h 84"/>
                <a:gd name="T110" fmla="*/ 85098714 w 111"/>
                <a:gd name="T111" fmla="*/ 1084686400 h 8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11" h="84">
                  <a:moveTo>
                    <a:pt x="17" y="2"/>
                  </a:moveTo>
                  <a:cubicBezTo>
                    <a:pt x="22" y="0"/>
                    <a:pt x="26" y="1"/>
                    <a:pt x="29" y="4"/>
                  </a:cubicBezTo>
                  <a:cubicBezTo>
                    <a:pt x="27" y="21"/>
                    <a:pt x="24" y="37"/>
                    <a:pt x="20" y="51"/>
                  </a:cubicBezTo>
                  <a:cubicBezTo>
                    <a:pt x="15" y="50"/>
                    <a:pt x="10" y="49"/>
                    <a:pt x="5" y="48"/>
                  </a:cubicBezTo>
                  <a:cubicBezTo>
                    <a:pt x="6" y="31"/>
                    <a:pt x="11" y="15"/>
                    <a:pt x="17" y="2"/>
                  </a:cubicBezTo>
                  <a:close/>
                  <a:moveTo>
                    <a:pt x="20" y="68"/>
                  </a:moveTo>
                  <a:cubicBezTo>
                    <a:pt x="17" y="76"/>
                    <a:pt x="17" y="76"/>
                    <a:pt x="17" y="76"/>
                  </a:cubicBezTo>
                  <a:cubicBezTo>
                    <a:pt x="74" y="76"/>
                    <a:pt x="80" y="76"/>
                    <a:pt x="107" y="76"/>
                  </a:cubicBezTo>
                  <a:cubicBezTo>
                    <a:pt x="111" y="76"/>
                    <a:pt x="111" y="76"/>
                    <a:pt x="111" y="76"/>
                  </a:cubicBezTo>
                  <a:cubicBezTo>
                    <a:pt x="111" y="72"/>
                    <a:pt x="111" y="72"/>
                    <a:pt x="111" y="72"/>
                  </a:cubicBezTo>
                  <a:cubicBezTo>
                    <a:pt x="111" y="27"/>
                    <a:pt x="111" y="27"/>
                    <a:pt x="111" y="27"/>
                  </a:cubicBezTo>
                  <a:cubicBezTo>
                    <a:pt x="111" y="26"/>
                    <a:pt x="111" y="26"/>
                    <a:pt x="111" y="26"/>
                  </a:cubicBezTo>
                  <a:cubicBezTo>
                    <a:pt x="110" y="24"/>
                    <a:pt x="110" y="24"/>
                    <a:pt x="110" y="24"/>
                  </a:cubicBezTo>
                  <a:cubicBezTo>
                    <a:pt x="96" y="11"/>
                    <a:pt x="96" y="11"/>
                    <a:pt x="96" y="11"/>
                  </a:cubicBezTo>
                  <a:cubicBezTo>
                    <a:pt x="95" y="10"/>
                    <a:pt x="95" y="10"/>
                    <a:pt x="95" y="10"/>
                  </a:cubicBezTo>
                  <a:cubicBezTo>
                    <a:pt x="93" y="10"/>
                    <a:pt x="93" y="10"/>
                    <a:pt x="93" y="10"/>
                  </a:cubicBezTo>
                  <a:cubicBezTo>
                    <a:pt x="33" y="10"/>
                    <a:pt x="33" y="10"/>
                    <a:pt x="33" y="10"/>
                  </a:cubicBezTo>
                  <a:cubicBezTo>
                    <a:pt x="33" y="12"/>
                    <a:pt x="33" y="15"/>
                    <a:pt x="33" y="17"/>
                  </a:cubicBezTo>
                  <a:cubicBezTo>
                    <a:pt x="89" y="17"/>
                    <a:pt x="89" y="17"/>
                    <a:pt x="89" y="17"/>
                  </a:cubicBezTo>
                  <a:cubicBezTo>
                    <a:pt x="88" y="29"/>
                    <a:pt x="88" y="29"/>
                    <a:pt x="88" y="29"/>
                  </a:cubicBezTo>
                  <a:cubicBezTo>
                    <a:pt x="88" y="31"/>
                    <a:pt x="88" y="31"/>
                    <a:pt x="88" y="31"/>
                  </a:cubicBezTo>
                  <a:cubicBezTo>
                    <a:pt x="90" y="31"/>
                    <a:pt x="90" y="31"/>
                    <a:pt x="90" y="31"/>
                  </a:cubicBezTo>
                  <a:cubicBezTo>
                    <a:pt x="104" y="31"/>
                    <a:pt x="104" y="31"/>
                    <a:pt x="104" y="31"/>
                  </a:cubicBezTo>
                  <a:cubicBezTo>
                    <a:pt x="104" y="68"/>
                    <a:pt x="104" y="68"/>
                    <a:pt x="104" y="68"/>
                  </a:cubicBezTo>
                  <a:cubicBezTo>
                    <a:pt x="84" y="68"/>
                    <a:pt x="61" y="68"/>
                    <a:pt x="20" y="68"/>
                  </a:cubicBezTo>
                  <a:close/>
                  <a:moveTo>
                    <a:pt x="102" y="27"/>
                  </a:moveTo>
                  <a:cubicBezTo>
                    <a:pt x="92" y="27"/>
                    <a:pt x="92" y="27"/>
                    <a:pt x="92" y="27"/>
                  </a:cubicBezTo>
                  <a:cubicBezTo>
                    <a:pt x="93" y="19"/>
                    <a:pt x="93" y="19"/>
                    <a:pt x="93" y="19"/>
                  </a:cubicBezTo>
                  <a:cubicBezTo>
                    <a:pt x="102" y="27"/>
                    <a:pt x="102" y="27"/>
                    <a:pt x="102" y="27"/>
                  </a:cubicBezTo>
                  <a:close/>
                  <a:moveTo>
                    <a:pt x="34" y="45"/>
                  </a:moveTo>
                  <a:cubicBezTo>
                    <a:pt x="79" y="45"/>
                    <a:pt x="79" y="45"/>
                    <a:pt x="79" y="45"/>
                  </a:cubicBezTo>
                  <a:cubicBezTo>
                    <a:pt x="79" y="48"/>
                    <a:pt x="79" y="48"/>
                    <a:pt x="79" y="48"/>
                  </a:cubicBezTo>
                  <a:cubicBezTo>
                    <a:pt x="34" y="48"/>
                    <a:pt x="34" y="48"/>
                    <a:pt x="34" y="48"/>
                  </a:cubicBezTo>
                  <a:cubicBezTo>
                    <a:pt x="34" y="45"/>
                    <a:pt x="34" y="45"/>
                    <a:pt x="34" y="45"/>
                  </a:cubicBezTo>
                  <a:close/>
                  <a:moveTo>
                    <a:pt x="34" y="34"/>
                  </a:moveTo>
                  <a:cubicBezTo>
                    <a:pt x="75" y="34"/>
                    <a:pt x="75" y="34"/>
                    <a:pt x="75" y="34"/>
                  </a:cubicBezTo>
                  <a:cubicBezTo>
                    <a:pt x="75" y="37"/>
                    <a:pt x="75" y="37"/>
                    <a:pt x="75" y="37"/>
                  </a:cubicBezTo>
                  <a:cubicBezTo>
                    <a:pt x="34" y="37"/>
                    <a:pt x="34" y="37"/>
                    <a:pt x="34" y="37"/>
                  </a:cubicBezTo>
                  <a:cubicBezTo>
                    <a:pt x="34" y="34"/>
                    <a:pt x="34" y="34"/>
                    <a:pt x="34" y="34"/>
                  </a:cubicBezTo>
                  <a:close/>
                  <a:moveTo>
                    <a:pt x="34" y="23"/>
                  </a:moveTo>
                  <a:cubicBezTo>
                    <a:pt x="75" y="23"/>
                    <a:pt x="75" y="23"/>
                    <a:pt x="75" y="23"/>
                  </a:cubicBezTo>
                  <a:cubicBezTo>
                    <a:pt x="75" y="26"/>
                    <a:pt x="75" y="26"/>
                    <a:pt x="75" y="26"/>
                  </a:cubicBezTo>
                  <a:cubicBezTo>
                    <a:pt x="34" y="26"/>
                    <a:pt x="34" y="26"/>
                    <a:pt x="34" y="26"/>
                  </a:cubicBezTo>
                  <a:cubicBezTo>
                    <a:pt x="34" y="23"/>
                    <a:pt x="34" y="23"/>
                    <a:pt x="34" y="23"/>
                  </a:cubicBezTo>
                  <a:close/>
                  <a:moveTo>
                    <a:pt x="4" y="70"/>
                  </a:moveTo>
                  <a:cubicBezTo>
                    <a:pt x="10" y="72"/>
                    <a:pt x="10" y="72"/>
                    <a:pt x="10" y="72"/>
                  </a:cubicBezTo>
                  <a:cubicBezTo>
                    <a:pt x="10" y="79"/>
                    <a:pt x="10" y="79"/>
                    <a:pt x="10" y="79"/>
                  </a:cubicBezTo>
                  <a:cubicBezTo>
                    <a:pt x="5" y="84"/>
                    <a:pt x="5" y="84"/>
                    <a:pt x="5" y="84"/>
                  </a:cubicBezTo>
                  <a:cubicBezTo>
                    <a:pt x="4" y="84"/>
                    <a:pt x="3" y="83"/>
                    <a:pt x="2" y="83"/>
                  </a:cubicBezTo>
                  <a:cubicBezTo>
                    <a:pt x="0" y="76"/>
                    <a:pt x="0" y="76"/>
                    <a:pt x="0" y="76"/>
                  </a:cubicBezTo>
                  <a:cubicBezTo>
                    <a:pt x="4" y="70"/>
                    <a:pt x="4" y="70"/>
                    <a:pt x="4" y="70"/>
                  </a:cubicBezTo>
                  <a:close/>
                  <a:moveTo>
                    <a:pt x="4" y="51"/>
                  </a:moveTo>
                  <a:cubicBezTo>
                    <a:pt x="4" y="57"/>
                    <a:pt x="3" y="63"/>
                    <a:pt x="2" y="68"/>
                  </a:cubicBezTo>
                  <a:cubicBezTo>
                    <a:pt x="6" y="69"/>
                    <a:pt x="9" y="70"/>
                    <a:pt x="13" y="71"/>
                  </a:cubicBezTo>
                  <a:cubicBezTo>
                    <a:pt x="14" y="65"/>
                    <a:pt x="16" y="60"/>
                    <a:pt x="18" y="54"/>
                  </a:cubicBezTo>
                  <a:cubicBezTo>
                    <a:pt x="14" y="53"/>
                    <a:pt x="9" y="52"/>
                    <a:pt x="4" y="51"/>
                  </a:cubicBezTo>
                  <a:close/>
                </a:path>
              </a:pathLst>
            </a:custGeom>
            <a:solidFill>
              <a:srgbClr val="04487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latin typeface="等线" panose="02010600030101010101" pitchFamily="2" charset="-122"/>
                <a:ea typeface="等线" panose="02010600030101010101" pitchFamily="2" charset="-122"/>
              </a:endParaRPr>
            </a:p>
          </p:txBody>
        </p:sp>
      </p:grpSp>
      <p:grpSp>
        <p:nvGrpSpPr>
          <p:cNvPr id="5" name="组合 4"/>
          <p:cNvGrpSpPr/>
          <p:nvPr/>
        </p:nvGrpSpPr>
        <p:grpSpPr bwMode="auto">
          <a:xfrm>
            <a:off x="4198939" y="2155825"/>
            <a:ext cx="1041400" cy="1041400"/>
            <a:chOff x="4199225" y="2155364"/>
            <a:chExt cx="1041578" cy="1041578"/>
          </a:xfrm>
        </p:grpSpPr>
        <p:sp>
          <p:nvSpPr>
            <p:cNvPr id="22" name="任意多边形 21"/>
            <p:cNvSpPr/>
            <p:nvPr/>
          </p:nvSpPr>
          <p:spPr>
            <a:xfrm>
              <a:off x="4199225" y="2155364"/>
              <a:ext cx="1041578" cy="1041578"/>
            </a:xfrm>
            <a:custGeom>
              <a:avLst/>
              <a:gdLst>
                <a:gd name="connsiteX0" fmla="*/ 0 w 1041578"/>
                <a:gd name="connsiteY0" fmla="*/ 520789 h 1041578"/>
                <a:gd name="connsiteX1" fmla="*/ 520789 w 1041578"/>
                <a:gd name="connsiteY1" fmla="*/ 0 h 1041578"/>
                <a:gd name="connsiteX2" fmla="*/ 1041578 w 1041578"/>
                <a:gd name="connsiteY2" fmla="*/ 520789 h 1041578"/>
                <a:gd name="connsiteX3" fmla="*/ 520789 w 1041578"/>
                <a:gd name="connsiteY3" fmla="*/ 1041578 h 1041578"/>
                <a:gd name="connsiteX4" fmla="*/ 0 w 1041578"/>
                <a:gd name="connsiteY4" fmla="*/ 520789 h 1041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578" h="1041578">
                  <a:moveTo>
                    <a:pt x="0" y="520789"/>
                  </a:moveTo>
                  <a:cubicBezTo>
                    <a:pt x="0" y="233165"/>
                    <a:pt x="233165" y="0"/>
                    <a:pt x="520789" y="0"/>
                  </a:cubicBezTo>
                  <a:cubicBezTo>
                    <a:pt x="808413" y="0"/>
                    <a:pt x="1041578" y="233165"/>
                    <a:pt x="1041578" y="520789"/>
                  </a:cubicBezTo>
                  <a:cubicBezTo>
                    <a:pt x="1041578" y="808413"/>
                    <a:pt x="808413" y="1041578"/>
                    <a:pt x="520789" y="1041578"/>
                  </a:cubicBezTo>
                  <a:cubicBezTo>
                    <a:pt x="233165" y="1041578"/>
                    <a:pt x="0" y="808413"/>
                    <a:pt x="0" y="520789"/>
                  </a:cubicBezTo>
                  <a:close/>
                </a:path>
              </a:pathLst>
            </a:custGeom>
            <a:noFill/>
            <a:ln w="38100">
              <a:solidFill>
                <a:srgbClr val="04487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1746" tIns="181746" rIns="181746" bIns="181746" spcCol="1270" anchor="ctr"/>
            <a:lstStyle/>
            <a:p>
              <a:pPr algn="ctr" defTabSz="1022350" eaLnBrk="1" fontAlgn="auto" hangingPunct="1">
                <a:lnSpc>
                  <a:spcPct val="90000"/>
                </a:lnSpc>
                <a:spcAft>
                  <a:spcPct val="35000"/>
                </a:spcAft>
                <a:defRPr/>
              </a:pPr>
              <a:endParaRPr lang="zh-CN" altLang="en-US" sz="2300" dirty="0">
                <a:latin typeface="等线" panose="02010600030101010101" pitchFamily="2" charset="-122"/>
                <a:ea typeface="等线" panose="02010600030101010101" pitchFamily="2" charset="-122"/>
              </a:endParaRPr>
            </a:p>
          </p:txBody>
        </p:sp>
        <p:sp>
          <p:nvSpPr>
            <p:cNvPr id="7248" name="Freeform 74"/>
            <p:cNvSpPr>
              <a:spLocks noEditPoints="1"/>
            </p:cNvSpPr>
            <p:nvPr/>
          </p:nvSpPr>
          <p:spPr bwMode="auto">
            <a:xfrm>
              <a:off x="4492253" y="2527232"/>
              <a:ext cx="455523" cy="297842"/>
            </a:xfrm>
            <a:custGeom>
              <a:avLst/>
              <a:gdLst>
                <a:gd name="T0" fmla="*/ 381084100 w 99"/>
                <a:gd name="T1" fmla="*/ 1217793459 h 65"/>
                <a:gd name="T2" fmla="*/ 1122086585 w 99"/>
                <a:gd name="T3" fmla="*/ 1364767030 h 65"/>
                <a:gd name="T4" fmla="*/ 1841914152 w 99"/>
                <a:gd name="T5" fmla="*/ 1196797889 h 65"/>
                <a:gd name="T6" fmla="*/ 1841914152 w 99"/>
                <a:gd name="T7" fmla="*/ 482916437 h 65"/>
                <a:gd name="T8" fmla="*/ 1122086585 w 99"/>
                <a:gd name="T9" fmla="*/ 587898868 h 65"/>
                <a:gd name="T10" fmla="*/ 381084100 w 99"/>
                <a:gd name="T11" fmla="*/ 482916437 h 65"/>
                <a:gd name="T12" fmla="*/ 381084100 w 99"/>
                <a:gd name="T13" fmla="*/ 1217793459 h 65"/>
                <a:gd name="T14" fmla="*/ 2095971753 w 99"/>
                <a:gd name="T15" fmla="*/ 167969141 h 65"/>
                <a:gd name="T16" fmla="*/ 2095971753 w 99"/>
                <a:gd name="T17" fmla="*/ 356938435 h 65"/>
                <a:gd name="T18" fmla="*/ 1122086585 w 99"/>
                <a:gd name="T19" fmla="*/ 503912007 h 65"/>
                <a:gd name="T20" fmla="*/ 148201417 w 99"/>
                <a:gd name="T21" fmla="*/ 356938435 h 65"/>
                <a:gd name="T22" fmla="*/ 148201417 w 99"/>
                <a:gd name="T23" fmla="*/ 713876870 h 65"/>
                <a:gd name="T24" fmla="*/ 190542050 w 99"/>
                <a:gd name="T25" fmla="*/ 776868162 h 65"/>
                <a:gd name="T26" fmla="*/ 105856183 w 99"/>
                <a:gd name="T27" fmla="*/ 860855024 h 65"/>
                <a:gd name="T28" fmla="*/ 42340633 w 99"/>
                <a:gd name="T29" fmla="*/ 776868162 h 65"/>
                <a:gd name="T30" fmla="*/ 84685867 w 99"/>
                <a:gd name="T31" fmla="*/ 713876870 h 65"/>
                <a:gd name="T32" fmla="*/ 84685867 w 99"/>
                <a:gd name="T33" fmla="*/ 167969141 h 65"/>
                <a:gd name="T34" fmla="*/ 1122086585 w 99"/>
                <a:gd name="T35" fmla="*/ 0 h 65"/>
                <a:gd name="T36" fmla="*/ 2095971753 w 99"/>
                <a:gd name="T37" fmla="*/ 167969141 h 65"/>
                <a:gd name="T38" fmla="*/ 169371734 w 99"/>
                <a:gd name="T39" fmla="*/ 881850594 h 65"/>
                <a:gd name="T40" fmla="*/ 63515550 w 99"/>
                <a:gd name="T41" fmla="*/ 881850594 h 65"/>
                <a:gd name="T42" fmla="*/ 0 w 99"/>
                <a:gd name="T43" fmla="*/ 1217793459 h 65"/>
                <a:gd name="T44" fmla="*/ 42340633 w 99"/>
                <a:gd name="T45" fmla="*/ 1217793459 h 65"/>
                <a:gd name="T46" fmla="*/ 63515550 w 99"/>
                <a:gd name="T47" fmla="*/ 1175797737 h 65"/>
                <a:gd name="T48" fmla="*/ 63515550 w 99"/>
                <a:gd name="T49" fmla="*/ 1217793459 h 65"/>
                <a:gd name="T50" fmla="*/ 127026500 w 99"/>
                <a:gd name="T51" fmla="*/ 1238789029 h 65"/>
                <a:gd name="T52" fmla="*/ 148201417 w 99"/>
                <a:gd name="T53" fmla="*/ 1196797889 h 65"/>
                <a:gd name="T54" fmla="*/ 148201417 w 99"/>
                <a:gd name="T55" fmla="*/ 1238789029 h 65"/>
                <a:gd name="T56" fmla="*/ 169371734 w 99"/>
                <a:gd name="T57" fmla="*/ 1238789029 h 65"/>
                <a:gd name="T58" fmla="*/ 169371734 w 99"/>
                <a:gd name="T59" fmla="*/ 1070815305 h 65"/>
                <a:gd name="T60" fmla="*/ 190542050 w 99"/>
                <a:gd name="T61" fmla="*/ 1217793459 h 65"/>
                <a:gd name="T62" fmla="*/ 232887284 w 99"/>
                <a:gd name="T63" fmla="*/ 1217793459 h 65"/>
                <a:gd name="T64" fmla="*/ 169371734 w 99"/>
                <a:gd name="T65" fmla="*/ 881850594 h 6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rgbClr val="04487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latin typeface="等线" panose="02010600030101010101" pitchFamily="2" charset="-122"/>
                <a:ea typeface="等线" panose="02010600030101010101" pitchFamily="2" charset="-122"/>
              </a:endParaRPr>
            </a:p>
          </p:txBody>
        </p:sp>
      </p:grpSp>
      <p:grpSp>
        <p:nvGrpSpPr>
          <p:cNvPr id="11" name="组合 10"/>
          <p:cNvGrpSpPr/>
          <p:nvPr/>
        </p:nvGrpSpPr>
        <p:grpSpPr bwMode="auto">
          <a:xfrm>
            <a:off x="6907213" y="3719513"/>
            <a:ext cx="1041400" cy="1041400"/>
            <a:chOff x="6907679" y="3719090"/>
            <a:chExt cx="1041578" cy="1041578"/>
          </a:xfrm>
        </p:grpSpPr>
        <p:sp>
          <p:nvSpPr>
            <p:cNvPr id="12" name="任意多边形 11"/>
            <p:cNvSpPr/>
            <p:nvPr/>
          </p:nvSpPr>
          <p:spPr>
            <a:xfrm>
              <a:off x="6907679" y="3719090"/>
              <a:ext cx="1041578" cy="1041578"/>
            </a:xfrm>
            <a:custGeom>
              <a:avLst/>
              <a:gdLst>
                <a:gd name="connsiteX0" fmla="*/ 0 w 1041578"/>
                <a:gd name="connsiteY0" fmla="*/ 520789 h 1041578"/>
                <a:gd name="connsiteX1" fmla="*/ 520789 w 1041578"/>
                <a:gd name="connsiteY1" fmla="*/ 0 h 1041578"/>
                <a:gd name="connsiteX2" fmla="*/ 1041578 w 1041578"/>
                <a:gd name="connsiteY2" fmla="*/ 520789 h 1041578"/>
                <a:gd name="connsiteX3" fmla="*/ 520789 w 1041578"/>
                <a:gd name="connsiteY3" fmla="*/ 1041578 h 1041578"/>
                <a:gd name="connsiteX4" fmla="*/ 0 w 1041578"/>
                <a:gd name="connsiteY4" fmla="*/ 520789 h 1041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578" h="1041578">
                  <a:moveTo>
                    <a:pt x="0" y="520789"/>
                  </a:moveTo>
                  <a:cubicBezTo>
                    <a:pt x="0" y="233165"/>
                    <a:pt x="233165" y="0"/>
                    <a:pt x="520789" y="0"/>
                  </a:cubicBezTo>
                  <a:cubicBezTo>
                    <a:pt x="808413" y="0"/>
                    <a:pt x="1041578" y="233165"/>
                    <a:pt x="1041578" y="520789"/>
                  </a:cubicBezTo>
                  <a:cubicBezTo>
                    <a:pt x="1041578" y="808413"/>
                    <a:pt x="808413" y="1041578"/>
                    <a:pt x="520789" y="1041578"/>
                  </a:cubicBezTo>
                  <a:cubicBezTo>
                    <a:pt x="233165" y="1041578"/>
                    <a:pt x="0" y="808413"/>
                    <a:pt x="0" y="520789"/>
                  </a:cubicBezTo>
                  <a:close/>
                </a:path>
              </a:pathLst>
            </a:custGeom>
            <a:noFill/>
            <a:ln w="38100">
              <a:solidFill>
                <a:schemeClr val="bg2">
                  <a:lumMod val="2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1746" tIns="181746" rIns="181746" bIns="181746" spcCol="1270" anchor="ctr"/>
            <a:lstStyle/>
            <a:p>
              <a:pPr algn="ctr" defTabSz="1022350" eaLnBrk="1" fontAlgn="auto" hangingPunct="1">
                <a:lnSpc>
                  <a:spcPct val="90000"/>
                </a:lnSpc>
                <a:spcAft>
                  <a:spcPct val="35000"/>
                </a:spcAft>
                <a:defRPr/>
              </a:pPr>
              <a:endParaRPr lang="zh-CN" altLang="en-US" sz="2300" dirty="0">
                <a:latin typeface="等线" panose="02010600030101010101" pitchFamily="2" charset="-122"/>
                <a:ea typeface="等线" panose="02010600030101010101" pitchFamily="2" charset="-122"/>
              </a:endParaRPr>
            </a:p>
          </p:txBody>
        </p:sp>
        <p:sp>
          <p:nvSpPr>
            <p:cNvPr id="34" name="Freeform 30"/>
            <p:cNvSpPr>
              <a:spLocks noEditPoints="1"/>
            </p:cNvSpPr>
            <p:nvPr/>
          </p:nvSpPr>
          <p:spPr bwMode="auto">
            <a:xfrm>
              <a:off x="7258576" y="4016003"/>
              <a:ext cx="339783" cy="447752"/>
            </a:xfrm>
            <a:custGeom>
              <a:avLst/>
              <a:gdLst>
                <a:gd name="T0" fmla="*/ 60 w 74"/>
                <a:gd name="T1" fmla="*/ 0 h 97"/>
                <a:gd name="T2" fmla="*/ 72 w 74"/>
                <a:gd name="T3" fmla="*/ 11 h 97"/>
                <a:gd name="T4" fmla="*/ 70 w 74"/>
                <a:gd name="T5" fmla="*/ 52 h 97"/>
                <a:gd name="T6" fmla="*/ 63 w 74"/>
                <a:gd name="T7" fmla="*/ 11 h 97"/>
                <a:gd name="T8" fmla="*/ 60 w 74"/>
                <a:gd name="T9" fmla="*/ 8 h 97"/>
                <a:gd name="T10" fmla="*/ 26 w 74"/>
                <a:gd name="T11" fmla="*/ 11 h 97"/>
                <a:gd name="T12" fmla="*/ 26 w 74"/>
                <a:gd name="T13" fmla="*/ 18 h 97"/>
                <a:gd name="T14" fmla="*/ 19 w 74"/>
                <a:gd name="T15" fmla="*/ 24 h 97"/>
                <a:gd name="T16" fmla="*/ 12 w 74"/>
                <a:gd name="T17" fmla="*/ 24 h 97"/>
                <a:gd name="T18" fmla="*/ 8 w 74"/>
                <a:gd name="T19" fmla="*/ 79 h 97"/>
                <a:gd name="T20" fmla="*/ 9 w 74"/>
                <a:gd name="T21" fmla="*/ 81 h 97"/>
                <a:gd name="T22" fmla="*/ 28 w 74"/>
                <a:gd name="T23" fmla="*/ 82 h 97"/>
                <a:gd name="T24" fmla="*/ 37 w 74"/>
                <a:gd name="T25" fmla="*/ 90 h 97"/>
                <a:gd name="T26" fmla="*/ 3 w 74"/>
                <a:gd name="T27" fmla="*/ 87 h 97"/>
                <a:gd name="T28" fmla="*/ 3 w 74"/>
                <a:gd name="T29" fmla="*/ 87 h 97"/>
                <a:gd name="T30" fmla="*/ 0 w 74"/>
                <a:gd name="T31" fmla="*/ 20 h 97"/>
                <a:gd name="T32" fmla="*/ 1 w 74"/>
                <a:gd name="T33" fmla="*/ 17 h 97"/>
                <a:gd name="T34" fmla="*/ 19 w 74"/>
                <a:gd name="T35" fmla="*/ 0 h 97"/>
                <a:gd name="T36" fmla="*/ 17 w 74"/>
                <a:gd name="T37" fmla="*/ 52 h 97"/>
                <a:gd name="T38" fmla="*/ 27 w 74"/>
                <a:gd name="T39" fmla="*/ 56 h 97"/>
                <a:gd name="T40" fmla="*/ 17 w 74"/>
                <a:gd name="T41" fmla="*/ 52 h 97"/>
                <a:gd name="T42" fmla="*/ 17 w 74"/>
                <a:gd name="T43" fmla="*/ 44 h 97"/>
                <a:gd name="T44" fmla="*/ 56 w 74"/>
                <a:gd name="T45" fmla="*/ 40 h 97"/>
                <a:gd name="T46" fmla="*/ 17 w 74"/>
                <a:gd name="T47" fmla="*/ 28 h 97"/>
                <a:gd name="T48" fmla="*/ 56 w 74"/>
                <a:gd name="T49" fmla="*/ 33 h 97"/>
                <a:gd name="T50" fmla="*/ 17 w 74"/>
                <a:gd name="T51" fmla="*/ 28 h 97"/>
                <a:gd name="T52" fmla="*/ 34 w 74"/>
                <a:gd name="T53" fmla="*/ 22 h 97"/>
                <a:gd name="T54" fmla="*/ 56 w 74"/>
                <a:gd name="T55" fmla="*/ 17 h 97"/>
                <a:gd name="T56" fmla="*/ 41 w 74"/>
                <a:gd name="T57" fmla="*/ 69 h 97"/>
                <a:gd name="T58" fmla="*/ 41 w 74"/>
                <a:gd name="T59" fmla="*/ 69 h 97"/>
                <a:gd name="T60" fmla="*/ 31 w 74"/>
                <a:gd name="T61" fmla="*/ 66 h 97"/>
                <a:gd name="T62" fmla="*/ 47 w 74"/>
                <a:gd name="T63" fmla="*/ 86 h 97"/>
                <a:gd name="T64" fmla="*/ 59 w 74"/>
                <a:gd name="T65" fmla="*/ 87 h 97"/>
                <a:gd name="T66" fmla="*/ 71 w 74"/>
                <a:gd name="T67" fmla="*/ 96 h 97"/>
                <a:gd name="T68" fmla="*/ 72 w 74"/>
                <a:gd name="T69" fmla="*/ 90 h 97"/>
                <a:gd name="T70" fmla="*/ 63 w 74"/>
                <a:gd name="T71" fmla="*/ 80 h 97"/>
                <a:gd name="T72" fmla="*/ 64 w 74"/>
                <a:gd name="T73" fmla="*/ 57 h 97"/>
                <a:gd name="T74" fmla="*/ 38 w 74"/>
                <a:gd name="T75" fmla="*/ 54 h 97"/>
                <a:gd name="T76" fmla="*/ 42 w 74"/>
                <a:gd name="T77" fmla="*/ 58 h 97"/>
                <a:gd name="T78" fmla="*/ 40 w 74"/>
                <a:gd name="T79" fmla="*/ 76 h 97"/>
                <a:gd name="T80" fmla="*/ 57 w 74"/>
                <a:gd name="T81" fmla="*/ 78 h 97"/>
                <a:gd name="T82" fmla="*/ 59 w 74"/>
                <a:gd name="T83" fmla="*/ 61 h 97"/>
                <a:gd name="T84" fmla="*/ 21 w 74"/>
                <a:gd name="T85" fmla="*/ 9 h 97"/>
                <a:gd name="T86" fmla="*/ 13 w 74"/>
                <a:gd name="T87" fmla="*/ 19 h 97"/>
                <a:gd name="T88" fmla="*/ 17 w 74"/>
                <a:gd name="T89" fmla="*/ 20 h 97"/>
                <a:gd name="T90" fmla="*/ 18 w 74"/>
                <a:gd name="T91" fmla="*/ 20 h 97"/>
                <a:gd name="T92" fmla="*/ 22 w 74"/>
                <a:gd name="T93" fmla="*/ 17 h 97"/>
                <a:gd name="T94" fmla="*/ 22 w 74"/>
                <a:gd name="T95" fmla="*/ 15 h 97"/>
                <a:gd name="T96" fmla="*/ 21 w 74"/>
                <a:gd name="T97"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dirty="0">
                <a:solidFill>
                  <a:prstClr val="black"/>
                </a:solidFill>
                <a:latin typeface="等线" panose="02010600030101010101" pitchFamily="2" charset="-122"/>
                <a:ea typeface="等线" panose="02010600030101010101" pitchFamily="2" charset="-122"/>
              </a:endParaRPr>
            </a:p>
          </p:txBody>
        </p:sp>
      </p:grpSp>
      <p:grpSp>
        <p:nvGrpSpPr>
          <p:cNvPr id="17" name="组合 16"/>
          <p:cNvGrpSpPr/>
          <p:nvPr/>
        </p:nvGrpSpPr>
        <p:grpSpPr bwMode="auto">
          <a:xfrm>
            <a:off x="4198939" y="3719513"/>
            <a:ext cx="1041400" cy="1041400"/>
            <a:chOff x="4199225" y="3719090"/>
            <a:chExt cx="1041578" cy="1041578"/>
          </a:xfrm>
        </p:grpSpPr>
        <p:sp>
          <p:nvSpPr>
            <p:cNvPr id="18" name="任意多边形 17"/>
            <p:cNvSpPr/>
            <p:nvPr/>
          </p:nvSpPr>
          <p:spPr>
            <a:xfrm>
              <a:off x="4199225" y="3719090"/>
              <a:ext cx="1041578" cy="1041578"/>
            </a:xfrm>
            <a:custGeom>
              <a:avLst/>
              <a:gdLst>
                <a:gd name="connsiteX0" fmla="*/ 0 w 1041578"/>
                <a:gd name="connsiteY0" fmla="*/ 520789 h 1041578"/>
                <a:gd name="connsiteX1" fmla="*/ 520789 w 1041578"/>
                <a:gd name="connsiteY1" fmla="*/ 0 h 1041578"/>
                <a:gd name="connsiteX2" fmla="*/ 1041578 w 1041578"/>
                <a:gd name="connsiteY2" fmla="*/ 520789 h 1041578"/>
                <a:gd name="connsiteX3" fmla="*/ 520789 w 1041578"/>
                <a:gd name="connsiteY3" fmla="*/ 1041578 h 1041578"/>
                <a:gd name="connsiteX4" fmla="*/ 0 w 1041578"/>
                <a:gd name="connsiteY4" fmla="*/ 520789 h 1041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578" h="1041578">
                  <a:moveTo>
                    <a:pt x="0" y="520789"/>
                  </a:moveTo>
                  <a:cubicBezTo>
                    <a:pt x="0" y="233165"/>
                    <a:pt x="233165" y="0"/>
                    <a:pt x="520789" y="0"/>
                  </a:cubicBezTo>
                  <a:cubicBezTo>
                    <a:pt x="808413" y="0"/>
                    <a:pt x="1041578" y="233165"/>
                    <a:pt x="1041578" y="520789"/>
                  </a:cubicBezTo>
                  <a:cubicBezTo>
                    <a:pt x="1041578" y="808413"/>
                    <a:pt x="808413" y="1041578"/>
                    <a:pt x="520789" y="1041578"/>
                  </a:cubicBezTo>
                  <a:cubicBezTo>
                    <a:pt x="233165" y="1041578"/>
                    <a:pt x="0" y="808413"/>
                    <a:pt x="0" y="520789"/>
                  </a:cubicBezTo>
                  <a:close/>
                </a:path>
              </a:pathLst>
            </a:custGeom>
            <a:noFill/>
            <a:ln w="38100">
              <a:solidFill>
                <a:schemeClr val="bg2">
                  <a:lumMod val="2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1746" tIns="181746" rIns="181746" bIns="181746" spcCol="1270" anchor="ctr"/>
            <a:lstStyle/>
            <a:p>
              <a:pPr algn="ctr" defTabSz="1022350" eaLnBrk="1" fontAlgn="auto" hangingPunct="1">
                <a:lnSpc>
                  <a:spcPct val="90000"/>
                </a:lnSpc>
                <a:spcAft>
                  <a:spcPct val="35000"/>
                </a:spcAft>
                <a:defRPr/>
              </a:pPr>
              <a:endParaRPr lang="zh-CN" altLang="en-US" sz="2300" dirty="0">
                <a:latin typeface="等线" panose="02010600030101010101" pitchFamily="2" charset="-122"/>
                <a:ea typeface="等线" panose="02010600030101010101" pitchFamily="2" charset="-122"/>
              </a:endParaRPr>
            </a:p>
          </p:txBody>
        </p:sp>
        <p:sp>
          <p:nvSpPr>
            <p:cNvPr id="35" name="Freeform 71"/>
            <p:cNvSpPr>
              <a:spLocks noEditPoints="1"/>
            </p:cNvSpPr>
            <p:nvPr/>
          </p:nvSpPr>
          <p:spPr bwMode="auto">
            <a:xfrm>
              <a:off x="4504077" y="3989011"/>
              <a:ext cx="431874" cy="457278"/>
            </a:xfrm>
            <a:custGeom>
              <a:avLst/>
              <a:gdLst>
                <a:gd name="T0" fmla="*/ 170 w 222"/>
                <a:gd name="T1" fmla="*/ 29 h 235"/>
                <a:gd name="T2" fmla="*/ 182 w 222"/>
                <a:gd name="T3" fmla="*/ 7 h 235"/>
                <a:gd name="T4" fmla="*/ 151 w 222"/>
                <a:gd name="T5" fmla="*/ 19 h 235"/>
                <a:gd name="T6" fmla="*/ 7 w 222"/>
                <a:gd name="T7" fmla="*/ 159 h 235"/>
                <a:gd name="T8" fmla="*/ 31 w 222"/>
                <a:gd name="T9" fmla="*/ 223 h 235"/>
                <a:gd name="T10" fmla="*/ 31 w 222"/>
                <a:gd name="T11" fmla="*/ 171 h 235"/>
                <a:gd name="T12" fmla="*/ 109 w 222"/>
                <a:gd name="T13" fmla="*/ 114 h 235"/>
                <a:gd name="T14" fmla="*/ 116 w 222"/>
                <a:gd name="T15" fmla="*/ 93 h 235"/>
                <a:gd name="T16" fmla="*/ 87 w 222"/>
                <a:gd name="T17" fmla="*/ 104 h 235"/>
                <a:gd name="T18" fmla="*/ 76 w 222"/>
                <a:gd name="T19" fmla="*/ 100 h 235"/>
                <a:gd name="T20" fmla="*/ 116 w 222"/>
                <a:gd name="T21" fmla="*/ 83 h 235"/>
                <a:gd name="T22" fmla="*/ 132 w 222"/>
                <a:gd name="T23" fmla="*/ 90 h 235"/>
                <a:gd name="T24" fmla="*/ 132 w 222"/>
                <a:gd name="T25" fmla="*/ 19 h 235"/>
                <a:gd name="T26" fmla="*/ 180 w 222"/>
                <a:gd name="T27" fmla="*/ 0 h 235"/>
                <a:gd name="T28" fmla="*/ 182 w 222"/>
                <a:gd name="T29" fmla="*/ 0 h 235"/>
                <a:gd name="T30" fmla="*/ 222 w 222"/>
                <a:gd name="T31" fmla="*/ 19 h 235"/>
                <a:gd name="T32" fmla="*/ 173 w 222"/>
                <a:gd name="T33" fmla="*/ 187 h 235"/>
                <a:gd name="T34" fmla="*/ 158 w 222"/>
                <a:gd name="T35" fmla="*/ 180 h 235"/>
                <a:gd name="T36" fmla="*/ 106 w 222"/>
                <a:gd name="T37" fmla="*/ 211 h 235"/>
                <a:gd name="T38" fmla="*/ 90 w 222"/>
                <a:gd name="T39" fmla="*/ 201 h 235"/>
                <a:gd name="T40" fmla="*/ 38 w 222"/>
                <a:gd name="T41" fmla="*/ 235 h 235"/>
                <a:gd name="T42" fmla="*/ 2 w 222"/>
                <a:gd name="T43" fmla="*/ 218 h 235"/>
                <a:gd name="T44" fmla="*/ 0 w 222"/>
                <a:gd name="T45" fmla="*/ 213 h 235"/>
                <a:gd name="T46" fmla="*/ 0 w 222"/>
                <a:gd name="T47" fmla="*/ 147 h 235"/>
                <a:gd name="T48" fmla="*/ 47 w 222"/>
                <a:gd name="T49" fmla="*/ 128 h 235"/>
                <a:gd name="T50" fmla="*/ 50 w 222"/>
                <a:gd name="T51" fmla="*/ 128 h 235"/>
                <a:gd name="T52" fmla="*/ 90 w 222"/>
                <a:gd name="T53" fmla="*/ 147 h 235"/>
                <a:gd name="T54" fmla="*/ 99 w 222"/>
                <a:gd name="T55" fmla="*/ 199 h 235"/>
                <a:gd name="T56" fmla="*/ 76 w 222"/>
                <a:gd name="T57" fmla="*/ 114 h 235"/>
                <a:gd name="T58" fmla="*/ 68 w 222"/>
                <a:gd name="T59" fmla="*/ 138 h 235"/>
                <a:gd name="T60" fmla="*/ 68 w 222"/>
                <a:gd name="T61" fmla="*/ 102 h 235"/>
                <a:gd name="T62" fmla="*/ 139 w 222"/>
                <a:gd name="T63" fmla="*/ 95 h 235"/>
                <a:gd name="T64" fmla="*/ 158 w 222"/>
                <a:gd name="T65" fmla="*/ 102 h 235"/>
                <a:gd name="T66" fmla="*/ 165 w 222"/>
                <a:gd name="T67" fmla="*/ 175 h 235"/>
                <a:gd name="T68" fmla="*/ 139 w 222"/>
                <a:gd name="T69" fmla="*/ 31 h 235"/>
                <a:gd name="T70" fmla="*/ 139 w 222"/>
                <a:gd name="T71" fmla="*/ 95 h 235"/>
                <a:gd name="T72" fmla="*/ 38 w 222"/>
                <a:gd name="T73" fmla="*/ 159 h 235"/>
                <a:gd name="T74" fmla="*/ 47 w 222"/>
                <a:gd name="T75" fmla="*/ 138 h 235"/>
                <a:gd name="T76" fmla="*/ 19 w 222"/>
                <a:gd name="T77" fmla="*/ 149 h 235"/>
                <a:gd name="T78" fmla="*/ 173 w 222"/>
                <a:gd name="T79" fmla="*/ 36 h 235"/>
                <a:gd name="T80" fmla="*/ 173 w 222"/>
                <a:gd name="T81" fmla="*/ 38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2" h="235">
                  <a:moveTo>
                    <a:pt x="151" y="19"/>
                  </a:moveTo>
                  <a:lnTo>
                    <a:pt x="170" y="29"/>
                  </a:lnTo>
                  <a:lnTo>
                    <a:pt x="203" y="19"/>
                  </a:lnTo>
                  <a:lnTo>
                    <a:pt x="182" y="7"/>
                  </a:lnTo>
                  <a:lnTo>
                    <a:pt x="151" y="19"/>
                  </a:lnTo>
                  <a:lnTo>
                    <a:pt x="151" y="19"/>
                  </a:lnTo>
                  <a:close/>
                  <a:moveTo>
                    <a:pt x="31" y="171"/>
                  </a:moveTo>
                  <a:lnTo>
                    <a:pt x="7" y="159"/>
                  </a:lnTo>
                  <a:lnTo>
                    <a:pt x="7" y="211"/>
                  </a:lnTo>
                  <a:lnTo>
                    <a:pt x="31" y="223"/>
                  </a:lnTo>
                  <a:lnTo>
                    <a:pt x="31" y="171"/>
                  </a:lnTo>
                  <a:lnTo>
                    <a:pt x="31" y="171"/>
                  </a:lnTo>
                  <a:close/>
                  <a:moveTo>
                    <a:pt x="87" y="104"/>
                  </a:moveTo>
                  <a:lnTo>
                    <a:pt x="109" y="114"/>
                  </a:lnTo>
                  <a:lnTo>
                    <a:pt x="137" y="102"/>
                  </a:lnTo>
                  <a:lnTo>
                    <a:pt x="116" y="93"/>
                  </a:lnTo>
                  <a:lnTo>
                    <a:pt x="87" y="104"/>
                  </a:lnTo>
                  <a:lnTo>
                    <a:pt x="87" y="104"/>
                  </a:lnTo>
                  <a:close/>
                  <a:moveTo>
                    <a:pt x="68" y="102"/>
                  </a:moveTo>
                  <a:lnTo>
                    <a:pt x="76" y="100"/>
                  </a:lnTo>
                  <a:lnTo>
                    <a:pt x="116" y="83"/>
                  </a:lnTo>
                  <a:lnTo>
                    <a:pt x="116" y="83"/>
                  </a:lnTo>
                  <a:lnTo>
                    <a:pt x="118" y="83"/>
                  </a:lnTo>
                  <a:lnTo>
                    <a:pt x="132" y="90"/>
                  </a:lnTo>
                  <a:lnTo>
                    <a:pt x="132" y="24"/>
                  </a:lnTo>
                  <a:lnTo>
                    <a:pt x="132" y="19"/>
                  </a:lnTo>
                  <a:lnTo>
                    <a:pt x="139" y="14"/>
                  </a:lnTo>
                  <a:lnTo>
                    <a:pt x="180" y="0"/>
                  </a:lnTo>
                  <a:lnTo>
                    <a:pt x="182" y="0"/>
                  </a:lnTo>
                  <a:lnTo>
                    <a:pt x="182" y="0"/>
                  </a:lnTo>
                  <a:lnTo>
                    <a:pt x="215" y="14"/>
                  </a:lnTo>
                  <a:lnTo>
                    <a:pt x="222" y="19"/>
                  </a:lnTo>
                  <a:lnTo>
                    <a:pt x="222" y="168"/>
                  </a:lnTo>
                  <a:lnTo>
                    <a:pt x="173" y="187"/>
                  </a:lnTo>
                  <a:lnTo>
                    <a:pt x="168" y="185"/>
                  </a:lnTo>
                  <a:lnTo>
                    <a:pt x="158" y="180"/>
                  </a:lnTo>
                  <a:lnTo>
                    <a:pt x="158" y="192"/>
                  </a:lnTo>
                  <a:lnTo>
                    <a:pt x="106" y="211"/>
                  </a:lnTo>
                  <a:lnTo>
                    <a:pt x="102" y="209"/>
                  </a:lnTo>
                  <a:lnTo>
                    <a:pt x="90" y="201"/>
                  </a:lnTo>
                  <a:lnTo>
                    <a:pt x="90" y="216"/>
                  </a:lnTo>
                  <a:lnTo>
                    <a:pt x="38" y="235"/>
                  </a:lnTo>
                  <a:lnTo>
                    <a:pt x="33" y="232"/>
                  </a:lnTo>
                  <a:lnTo>
                    <a:pt x="2" y="218"/>
                  </a:lnTo>
                  <a:lnTo>
                    <a:pt x="0" y="216"/>
                  </a:lnTo>
                  <a:lnTo>
                    <a:pt x="0" y="213"/>
                  </a:lnTo>
                  <a:lnTo>
                    <a:pt x="0" y="154"/>
                  </a:lnTo>
                  <a:lnTo>
                    <a:pt x="0" y="147"/>
                  </a:lnTo>
                  <a:lnTo>
                    <a:pt x="7" y="145"/>
                  </a:lnTo>
                  <a:lnTo>
                    <a:pt x="47" y="128"/>
                  </a:lnTo>
                  <a:lnTo>
                    <a:pt x="47" y="128"/>
                  </a:lnTo>
                  <a:lnTo>
                    <a:pt x="50" y="128"/>
                  </a:lnTo>
                  <a:lnTo>
                    <a:pt x="80" y="145"/>
                  </a:lnTo>
                  <a:lnTo>
                    <a:pt x="90" y="147"/>
                  </a:lnTo>
                  <a:lnTo>
                    <a:pt x="90" y="194"/>
                  </a:lnTo>
                  <a:lnTo>
                    <a:pt x="99" y="199"/>
                  </a:lnTo>
                  <a:lnTo>
                    <a:pt x="99" y="126"/>
                  </a:lnTo>
                  <a:lnTo>
                    <a:pt x="76" y="114"/>
                  </a:lnTo>
                  <a:lnTo>
                    <a:pt x="76" y="142"/>
                  </a:lnTo>
                  <a:lnTo>
                    <a:pt x="68" y="138"/>
                  </a:lnTo>
                  <a:lnTo>
                    <a:pt x="68" y="109"/>
                  </a:lnTo>
                  <a:lnTo>
                    <a:pt x="68" y="102"/>
                  </a:lnTo>
                  <a:lnTo>
                    <a:pt x="68" y="102"/>
                  </a:lnTo>
                  <a:close/>
                  <a:moveTo>
                    <a:pt x="139" y="95"/>
                  </a:moveTo>
                  <a:lnTo>
                    <a:pt x="149" y="100"/>
                  </a:lnTo>
                  <a:lnTo>
                    <a:pt x="158" y="102"/>
                  </a:lnTo>
                  <a:lnTo>
                    <a:pt x="158" y="171"/>
                  </a:lnTo>
                  <a:lnTo>
                    <a:pt x="165" y="175"/>
                  </a:lnTo>
                  <a:lnTo>
                    <a:pt x="165" y="43"/>
                  </a:lnTo>
                  <a:lnTo>
                    <a:pt x="139" y="31"/>
                  </a:lnTo>
                  <a:lnTo>
                    <a:pt x="139" y="95"/>
                  </a:lnTo>
                  <a:lnTo>
                    <a:pt x="139" y="95"/>
                  </a:lnTo>
                  <a:close/>
                  <a:moveTo>
                    <a:pt x="19" y="149"/>
                  </a:moveTo>
                  <a:lnTo>
                    <a:pt x="38" y="159"/>
                  </a:lnTo>
                  <a:lnTo>
                    <a:pt x="71" y="147"/>
                  </a:lnTo>
                  <a:lnTo>
                    <a:pt x="47" y="138"/>
                  </a:lnTo>
                  <a:lnTo>
                    <a:pt x="19" y="149"/>
                  </a:lnTo>
                  <a:lnTo>
                    <a:pt x="19" y="149"/>
                  </a:lnTo>
                  <a:close/>
                  <a:moveTo>
                    <a:pt x="173" y="38"/>
                  </a:moveTo>
                  <a:lnTo>
                    <a:pt x="173" y="36"/>
                  </a:lnTo>
                  <a:lnTo>
                    <a:pt x="173" y="38"/>
                  </a:lnTo>
                  <a:lnTo>
                    <a:pt x="173" y="38"/>
                  </a:lnTo>
                  <a:lnTo>
                    <a:pt x="173" y="38"/>
                  </a:ln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dirty="0">
                <a:solidFill>
                  <a:prstClr val="black"/>
                </a:solidFill>
                <a:latin typeface="等线" panose="02010600030101010101" pitchFamily="2" charset="-122"/>
                <a:ea typeface="等线" panose="02010600030101010101" pitchFamily="2" charset="-122"/>
              </a:endParaRPr>
            </a:p>
          </p:txBody>
        </p:sp>
      </p:grpSp>
      <p:grpSp>
        <p:nvGrpSpPr>
          <p:cNvPr id="13" name="组合 12"/>
          <p:cNvGrpSpPr/>
          <p:nvPr/>
        </p:nvGrpSpPr>
        <p:grpSpPr bwMode="auto">
          <a:xfrm>
            <a:off x="5553075" y="4500563"/>
            <a:ext cx="1041400" cy="1041400"/>
            <a:chOff x="5553452" y="4500954"/>
            <a:chExt cx="1041578" cy="1041578"/>
          </a:xfrm>
        </p:grpSpPr>
        <p:sp>
          <p:nvSpPr>
            <p:cNvPr id="14" name="任意多边形 13"/>
            <p:cNvSpPr/>
            <p:nvPr/>
          </p:nvSpPr>
          <p:spPr>
            <a:xfrm>
              <a:off x="5553452" y="4500954"/>
              <a:ext cx="1041578" cy="1041578"/>
            </a:xfrm>
            <a:custGeom>
              <a:avLst/>
              <a:gdLst>
                <a:gd name="connsiteX0" fmla="*/ 0 w 1041578"/>
                <a:gd name="connsiteY0" fmla="*/ 520789 h 1041578"/>
                <a:gd name="connsiteX1" fmla="*/ 520789 w 1041578"/>
                <a:gd name="connsiteY1" fmla="*/ 0 h 1041578"/>
                <a:gd name="connsiteX2" fmla="*/ 1041578 w 1041578"/>
                <a:gd name="connsiteY2" fmla="*/ 520789 h 1041578"/>
                <a:gd name="connsiteX3" fmla="*/ 520789 w 1041578"/>
                <a:gd name="connsiteY3" fmla="*/ 1041578 h 1041578"/>
                <a:gd name="connsiteX4" fmla="*/ 0 w 1041578"/>
                <a:gd name="connsiteY4" fmla="*/ 520789 h 1041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578" h="1041578">
                  <a:moveTo>
                    <a:pt x="0" y="520789"/>
                  </a:moveTo>
                  <a:cubicBezTo>
                    <a:pt x="0" y="233165"/>
                    <a:pt x="233165" y="0"/>
                    <a:pt x="520789" y="0"/>
                  </a:cubicBezTo>
                  <a:cubicBezTo>
                    <a:pt x="808413" y="0"/>
                    <a:pt x="1041578" y="233165"/>
                    <a:pt x="1041578" y="520789"/>
                  </a:cubicBezTo>
                  <a:cubicBezTo>
                    <a:pt x="1041578" y="808413"/>
                    <a:pt x="808413" y="1041578"/>
                    <a:pt x="520789" y="1041578"/>
                  </a:cubicBezTo>
                  <a:cubicBezTo>
                    <a:pt x="233165" y="1041578"/>
                    <a:pt x="0" y="808413"/>
                    <a:pt x="0" y="520789"/>
                  </a:cubicBezTo>
                  <a:close/>
                </a:path>
              </a:pathLst>
            </a:custGeom>
            <a:noFill/>
            <a:ln w="38100">
              <a:solidFill>
                <a:srgbClr val="04487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1746" tIns="181746" rIns="181746" bIns="181746" spcCol="1270" anchor="ctr"/>
            <a:lstStyle/>
            <a:p>
              <a:pPr algn="ctr" defTabSz="1022350" eaLnBrk="1" fontAlgn="auto" hangingPunct="1">
                <a:lnSpc>
                  <a:spcPct val="90000"/>
                </a:lnSpc>
                <a:spcAft>
                  <a:spcPct val="35000"/>
                </a:spcAft>
                <a:defRPr/>
              </a:pPr>
              <a:endParaRPr lang="zh-CN" altLang="en-US" sz="2300" dirty="0">
                <a:latin typeface="等线" panose="02010600030101010101" pitchFamily="2" charset="-122"/>
                <a:ea typeface="等线" panose="02010600030101010101" pitchFamily="2" charset="-122"/>
              </a:endParaRPr>
            </a:p>
          </p:txBody>
        </p:sp>
        <p:sp>
          <p:nvSpPr>
            <p:cNvPr id="7242" name="Freeform 306"/>
            <p:cNvSpPr>
              <a:spLocks noEditPoints="1"/>
            </p:cNvSpPr>
            <p:nvPr/>
          </p:nvSpPr>
          <p:spPr bwMode="auto">
            <a:xfrm>
              <a:off x="5845528" y="4819420"/>
              <a:ext cx="457426" cy="455348"/>
            </a:xfrm>
            <a:custGeom>
              <a:avLst/>
              <a:gdLst>
                <a:gd name="T0" fmla="*/ 1280922173 w 99"/>
                <a:gd name="T1" fmla="*/ 190395257 h 99"/>
                <a:gd name="T2" fmla="*/ 1729245858 w 99"/>
                <a:gd name="T3" fmla="*/ 211552841 h 99"/>
                <a:gd name="T4" fmla="*/ 1686548144 w 99"/>
                <a:gd name="T5" fmla="*/ 423101083 h 99"/>
                <a:gd name="T6" fmla="*/ 2049476401 w 99"/>
                <a:gd name="T7" fmla="*/ 655811507 h 99"/>
                <a:gd name="T8" fmla="*/ 1921383260 w 99"/>
                <a:gd name="T9" fmla="*/ 803896196 h 99"/>
                <a:gd name="T10" fmla="*/ 2113520661 w 99"/>
                <a:gd name="T11" fmla="*/ 1205844295 h 99"/>
                <a:gd name="T12" fmla="*/ 1921383260 w 99"/>
                <a:gd name="T13" fmla="*/ 1269307847 h 99"/>
                <a:gd name="T14" fmla="*/ 1900032092 w 99"/>
                <a:gd name="T15" fmla="*/ 1713566513 h 99"/>
                <a:gd name="T16" fmla="*/ 1707894691 w 99"/>
                <a:gd name="T17" fmla="*/ 1671260545 h 99"/>
                <a:gd name="T18" fmla="*/ 1451713028 w 99"/>
                <a:gd name="T19" fmla="*/ 2052051059 h 99"/>
                <a:gd name="T20" fmla="*/ 1302268720 w 99"/>
                <a:gd name="T21" fmla="*/ 1903966370 h 99"/>
                <a:gd name="T22" fmla="*/ 896647369 w 99"/>
                <a:gd name="T23" fmla="*/ 2094361627 h 99"/>
                <a:gd name="T24" fmla="*/ 832598488 w 99"/>
                <a:gd name="T25" fmla="*/ 1925119355 h 99"/>
                <a:gd name="T26" fmla="*/ 384274804 w 99"/>
                <a:gd name="T27" fmla="*/ 1882808786 h 99"/>
                <a:gd name="T28" fmla="*/ 426972518 w 99"/>
                <a:gd name="T29" fmla="*/ 1692413529 h 99"/>
                <a:gd name="T30" fmla="*/ 64044260 w 99"/>
                <a:gd name="T31" fmla="*/ 1438550120 h 99"/>
                <a:gd name="T32" fmla="*/ 192137402 w 99"/>
                <a:gd name="T33" fmla="*/ 1290465431 h 99"/>
                <a:gd name="T34" fmla="*/ 0 w 99"/>
                <a:gd name="T35" fmla="*/ 888517333 h 99"/>
                <a:gd name="T36" fmla="*/ 192137402 w 99"/>
                <a:gd name="T37" fmla="*/ 825053780 h 99"/>
                <a:gd name="T38" fmla="*/ 213488569 w 99"/>
                <a:gd name="T39" fmla="*/ 380795114 h 99"/>
                <a:gd name="T40" fmla="*/ 405625971 w 99"/>
                <a:gd name="T41" fmla="*/ 423101083 h 99"/>
                <a:gd name="T42" fmla="*/ 661807633 w 99"/>
                <a:gd name="T43" fmla="*/ 63463553 h 99"/>
                <a:gd name="T44" fmla="*/ 811251942 w 99"/>
                <a:gd name="T45" fmla="*/ 190395257 h 99"/>
                <a:gd name="T46" fmla="*/ 1216873292 w 99"/>
                <a:gd name="T47" fmla="*/ 0 h 99"/>
                <a:gd name="T48" fmla="*/ 768554228 w 99"/>
                <a:gd name="T49" fmla="*/ 1227001878 h 99"/>
                <a:gd name="T50" fmla="*/ 960691630 w 99"/>
                <a:gd name="T51" fmla="*/ 994291454 h 99"/>
                <a:gd name="T52" fmla="*/ 1238224459 w 99"/>
                <a:gd name="T53" fmla="*/ 1163533726 h 99"/>
                <a:gd name="T54" fmla="*/ 1366317601 w 99"/>
                <a:gd name="T55" fmla="*/ 1184691310 h 99"/>
                <a:gd name="T56" fmla="*/ 1152829032 w 99"/>
                <a:gd name="T57" fmla="*/ 1142380742 h 99"/>
                <a:gd name="T58" fmla="*/ 1238224459 w 99"/>
                <a:gd name="T59" fmla="*/ 1459707704 h 99"/>
                <a:gd name="T60" fmla="*/ 1515757289 w 99"/>
                <a:gd name="T61" fmla="*/ 1502018272 h 99"/>
                <a:gd name="T62" fmla="*/ 1515757289 w 99"/>
                <a:gd name="T63" fmla="*/ 592343355 h 99"/>
                <a:gd name="T64" fmla="*/ 597763373 w 99"/>
                <a:gd name="T65" fmla="*/ 592343355 h 99"/>
                <a:gd name="T66" fmla="*/ 597763373 w 99"/>
                <a:gd name="T67" fmla="*/ 1502018272 h 99"/>
                <a:gd name="T68" fmla="*/ 1174180199 w 99"/>
                <a:gd name="T69" fmla="*/ 1671260545 h 99"/>
                <a:gd name="T70" fmla="*/ 1024735890 w 99"/>
                <a:gd name="T71" fmla="*/ 1396239552 h 99"/>
                <a:gd name="T72" fmla="*/ 747203061 w 99"/>
                <a:gd name="T73" fmla="*/ 1586639408 h 99"/>
                <a:gd name="T74" fmla="*/ 896647369 w 99"/>
                <a:gd name="T75" fmla="*/ 1502018272 h 99"/>
                <a:gd name="T76" fmla="*/ 960691630 w 99"/>
                <a:gd name="T77" fmla="*/ 1100070174 h 99"/>
                <a:gd name="T78" fmla="*/ 811251942 w 99"/>
                <a:gd name="T79" fmla="*/ 1248154863 h 99"/>
                <a:gd name="T80" fmla="*/ 1088784771 w 99"/>
                <a:gd name="T81" fmla="*/ 782743212 h 99"/>
                <a:gd name="T82" fmla="*/ 1088784771 w 99"/>
                <a:gd name="T83" fmla="*/ 973138469 h 99"/>
                <a:gd name="T84" fmla="*/ 1088784771 w 99"/>
                <a:gd name="T85" fmla="*/ 782743212 h 9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99" h="99">
                  <a:moveTo>
                    <a:pt x="59" y="8"/>
                  </a:moveTo>
                  <a:cubicBezTo>
                    <a:pt x="59" y="9"/>
                    <a:pt x="60" y="9"/>
                    <a:pt x="60" y="9"/>
                  </a:cubicBezTo>
                  <a:cubicBezTo>
                    <a:pt x="66" y="2"/>
                    <a:pt x="66" y="2"/>
                    <a:pt x="66" y="2"/>
                  </a:cubicBezTo>
                  <a:cubicBezTo>
                    <a:pt x="81" y="10"/>
                    <a:pt x="81" y="10"/>
                    <a:pt x="81" y="10"/>
                  </a:cubicBezTo>
                  <a:cubicBezTo>
                    <a:pt x="78" y="19"/>
                    <a:pt x="78" y="19"/>
                    <a:pt x="78" y="19"/>
                  </a:cubicBezTo>
                  <a:cubicBezTo>
                    <a:pt x="78" y="19"/>
                    <a:pt x="79" y="19"/>
                    <a:pt x="79" y="20"/>
                  </a:cubicBezTo>
                  <a:cubicBezTo>
                    <a:pt x="88" y="17"/>
                    <a:pt x="88" y="17"/>
                    <a:pt x="88" y="17"/>
                  </a:cubicBezTo>
                  <a:cubicBezTo>
                    <a:pt x="96" y="31"/>
                    <a:pt x="96" y="31"/>
                    <a:pt x="96" y="31"/>
                  </a:cubicBezTo>
                  <a:cubicBezTo>
                    <a:pt x="90" y="37"/>
                    <a:pt x="90" y="37"/>
                    <a:pt x="90" y="37"/>
                  </a:cubicBezTo>
                  <a:cubicBezTo>
                    <a:pt x="90" y="38"/>
                    <a:pt x="90" y="38"/>
                    <a:pt x="90" y="38"/>
                  </a:cubicBezTo>
                  <a:cubicBezTo>
                    <a:pt x="99" y="40"/>
                    <a:pt x="99" y="40"/>
                    <a:pt x="99" y="40"/>
                  </a:cubicBezTo>
                  <a:cubicBezTo>
                    <a:pt x="99" y="57"/>
                    <a:pt x="99" y="57"/>
                    <a:pt x="99" y="57"/>
                  </a:cubicBezTo>
                  <a:cubicBezTo>
                    <a:pt x="91" y="59"/>
                    <a:pt x="91" y="59"/>
                    <a:pt x="91" y="59"/>
                  </a:cubicBezTo>
                  <a:cubicBezTo>
                    <a:pt x="91" y="59"/>
                    <a:pt x="90" y="60"/>
                    <a:pt x="90" y="60"/>
                  </a:cubicBezTo>
                  <a:cubicBezTo>
                    <a:pt x="97" y="67"/>
                    <a:pt x="97" y="67"/>
                    <a:pt x="97" y="67"/>
                  </a:cubicBezTo>
                  <a:cubicBezTo>
                    <a:pt x="89" y="81"/>
                    <a:pt x="89" y="81"/>
                    <a:pt x="89" y="81"/>
                  </a:cubicBezTo>
                  <a:cubicBezTo>
                    <a:pt x="80" y="78"/>
                    <a:pt x="80" y="78"/>
                    <a:pt x="80" y="78"/>
                  </a:cubicBezTo>
                  <a:cubicBezTo>
                    <a:pt x="80" y="79"/>
                    <a:pt x="80" y="79"/>
                    <a:pt x="80" y="79"/>
                  </a:cubicBezTo>
                  <a:cubicBezTo>
                    <a:pt x="82" y="88"/>
                    <a:pt x="82" y="88"/>
                    <a:pt x="82" y="88"/>
                  </a:cubicBezTo>
                  <a:cubicBezTo>
                    <a:pt x="68" y="97"/>
                    <a:pt x="68" y="97"/>
                    <a:pt x="68" y="97"/>
                  </a:cubicBezTo>
                  <a:cubicBezTo>
                    <a:pt x="62" y="90"/>
                    <a:pt x="62" y="90"/>
                    <a:pt x="62" y="90"/>
                  </a:cubicBezTo>
                  <a:cubicBezTo>
                    <a:pt x="62" y="90"/>
                    <a:pt x="61" y="90"/>
                    <a:pt x="61" y="90"/>
                  </a:cubicBezTo>
                  <a:cubicBezTo>
                    <a:pt x="59" y="99"/>
                    <a:pt x="59" y="99"/>
                    <a:pt x="59" y="99"/>
                  </a:cubicBezTo>
                  <a:cubicBezTo>
                    <a:pt x="42" y="99"/>
                    <a:pt x="42" y="99"/>
                    <a:pt x="42" y="99"/>
                  </a:cubicBezTo>
                  <a:cubicBezTo>
                    <a:pt x="40" y="91"/>
                    <a:pt x="40" y="91"/>
                    <a:pt x="40" y="91"/>
                  </a:cubicBezTo>
                  <a:cubicBezTo>
                    <a:pt x="40" y="91"/>
                    <a:pt x="39" y="91"/>
                    <a:pt x="39" y="91"/>
                  </a:cubicBezTo>
                  <a:cubicBezTo>
                    <a:pt x="33" y="97"/>
                    <a:pt x="33" y="97"/>
                    <a:pt x="33" y="97"/>
                  </a:cubicBezTo>
                  <a:cubicBezTo>
                    <a:pt x="18" y="89"/>
                    <a:pt x="18" y="89"/>
                    <a:pt x="18" y="89"/>
                  </a:cubicBezTo>
                  <a:cubicBezTo>
                    <a:pt x="21" y="81"/>
                    <a:pt x="21" y="81"/>
                    <a:pt x="21" y="81"/>
                  </a:cubicBezTo>
                  <a:cubicBezTo>
                    <a:pt x="20" y="80"/>
                    <a:pt x="20" y="80"/>
                    <a:pt x="20" y="80"/>
                  </a:cubicBezTo>
                  <a:cubicBezTo>
                    <a:pt x="11" y="83"/>
                    <a:pt x="11" y="83"/>
                    <a:pt x="11" y="83"/>
                  </a:cubicBezTo>
                  <a:cubicBezTo>
                    <a:pt x="3" y="68"/>
                    <a:pt x="3" y="68"/>
                    <a:pt x="3" y="68"/>
                  </a:cubicBezTo>
                  <a:cubicBezTo>
                    <a:pt x="9" y="62"/>
                    <a:pt x="9" y="62"/>
                    <a:pt x="9" y="62"/>
                  </a:cubicBezTo>
                  <a:cubicBezTo>
                    <a:pt x="9" y="62"/>
                    <a:pt x="9" y="61"/>
                    <a:pt x="9" y="61"/>
                  </a:cubicBezTo>
                  <a:cubicBezTo>
                    <a:pt x="0" y="59"/>
                    <a:pt x="0" y="59"/>
                    <a:pt x="0" y="59"/>
                  </a:cubicBezTo>
                  <a:cubicBezTo>
                    <a:pt x="0" y="42"/>
                    <a:pt x="0" y="42"/>
                    <a:pt x="0" y="42"/>
                  </a:cubicBezTo>
                  <a:cubicBezTo>
                    <a:pt x="8" y="40"/>
                    <a:pt x="8" y="40"/>
                    <a:pt x="8" y="40"/>
                  </a:cubicBezTo>
                  <a:cubicBezTo>
                    <a:pt x="8" y="40"/>
                    <a:pt x="8" y="39"/>
                    <a:pt x="9" y="39"/>
                  </a:cubicBezTo>
                  <a:cubicBezTo>
                    <a:pt x="2" y="33"/>
                    <a:pt x="2" y="33"/>
                    <a:pt x="2" y="33"/>
                  </a:cubicBezTo>
                  <a:cubicBezTo>
                    <a:pt x="10" y="18"/>
                    <a:pt x="10" y="18"/>
                    <a:pt x="10" y="18"/>
                  </a:cubicBezTo>
                  <a:cubicBezTo>
                    <a:pt x="18" y="21"/>
                    <a:pt x="18" y="21"/>
                    <a:pt x="18" y="21"/>
                  </a:cubicBezTo>
                  <a:cubicBezTo>
                    <a:pt x="19" y="21"/>
                    <a:pt x="19" y="20"/>
                    <a:pt x="19" y="20"/>
                  </a:cubicBezTo>
                  <a:cubicBezTo>
                    <a:pt x="17" y="11"/>
                    <a:pt x="17" y="11"/>
                    <a:pt x="17" y="11"/>
                  </a:cubicBezTo>
                  <a:cubicBezTo>
                    <a:pt x="31" y="3"/>
                    <a:pt x="31" y="3"/>
                    <a:pt x="31" y="3"/>
                  </a:cubicBezTo>
                  <a:cubicBezTo>
                    <a:pt x="37" y="9"/>
                    <a:pt x="37" y="9"/>
                    <a:pt x="37" y="9"/>
                  </a:cubicBezTo>
                  <a:cubicBezTo>
                    <a:pt x="37" y="9"/>
                    <a:pt x="38" y="9"/>
                    <a:pt x="38" y="9"/>
                  </a:cubicBezTo>
                  <a:cubicBezTo>
                    <a:pt x="40" y="0"/>
                    <a:pt x="40" y="0"/>
                    <a:pt x="40" y="0"/>
                  </a:cubicBezTo>
                  <a:cubicBezTo>
                    <a:pt x="57" y="0"/>
                    <a:pt x="57" y="0"/>
                    <a:pt x="57" y="0"/>
                  </a:cubicBezTo>
                  <a:cubicBezTo>
                    <a:pt x="59" y="8"/>
                    <a:pt x="59" y="8"/>
                    <a:pt x="59" y="8"/>
                  </a:cubicBezTo>
                  <a:close/>
                  <a:moveTo>
                    <a:pt x="36" y="58"/>
                  </a:moveTo>
                  <a:cubicBezTo>
                    <a:pt x="37" y="52"/>
                    <a:pt x="37" y="52"/>
                    <a:pt x="37" y="52"/>
                  </a:cubicBezTo>
                  <a:cubicBezTo>
                    <a:pt x="45" y="47"/>
                    <a:pt x="45" y="47"/>
                    <a:pt x="45" y="47"/>
                  </a:cubicBezTo>
                  <a:cubicBezTo>
                    <a:pt x="56" y="47"/>
                    <a:pt x="56" y="47"/>
                    <a:pt x="56" y="47"/>
                  </a:cubicBezTo>
                  <a:cubicBezTo>
                    <a:pt x="58" y="55"/>
                    <a:pt x="58" y="55"/>
                    <a:pt x="58" y="55"/>
                  </a:cubicBezTo>
                  <a:cubicBezTo>
                    <a:pt x="64" y="55"/>
                    <a:pt x="64" y="55"/>
                    <a:pt x="64" y="55"/>
                  </a:cubicBezTo>
                  <a:cubicBezTo>
                    <a:pt x="64" y="56"/>
                    <a:pt x="64" y="56"/>
                    <a:pt x="64" y="56"/>
                  </a:cubicBezTo>
                  <a:cubicBezTo>
                    <a:pt x="56" y="58"/>
                    <a:pt x="56" y="58"/>
                    <a:pt x="56" y="58"/>
                  </a:cubicBezTo>
                  <a:cubicBezTo>
                    <a:pt x="54" y="54"/>
                    <a:pt x="54" y="54"/>
                    <a:pt x="54" y="54"/>
                  </a:cubicBezTo>
                  <a:cubicBezTo>
                    <a:pt x="52" y="62"/>
                    <a:pt x="52" y="62"/>
                    <a:pt x="52" y="62"/>
                  </a:cubicBezTo>
                  <a:cubicBezTo>
                    <a:pt x="58" y="69"/>
                    <a:pt x="58" y="69"/>
                    <a:pt x="58" y="69"/>
                  </a:cubicBezTo>
                  <a:cubicBezTo>
                    <a:pt x="58" y="79"/>
                    <a:pt x="58" y="79"/>
                    <a:pt x="58" y="79"/>
                  </a:cubicBezTo>
                  <a:cubicBezTo>
                    <a:pt x="63" y="77"/>
                    <a:pt x="67" y="74"/>
                    <a:pt x="71" y="71"/>
                  </a:cubicBezTo>
                  <a:cubicBezTo>
                    <a:pt x="76" y="66"/>
                    <a:pt x="80" y="58"/>
                    <a:pt x="80" y="50"/>
                  </a:cubicBezTo>
                  <a:cubicBezTo>
                    <a:pt x="80" y="41"/>
                    <a:pt x="76" y="34"/>
                    <a:pt x="71" y="28"/>
                  </a:cubicBezTo>
                  <a:cubicBezTo>
                    <a:pt x="65" y="23"/>
                    <a:pt x="58" y="19"/>
                    <a:pt x="49" y="19"/>
                  </a:cubicBezTo>
                  <a:cubicBezTo>
                    <a:pt x="41" y="19"/>
                    <a:pt x="34" y="23"/>
                    <a:pt x="28" y="28"/>
                  </a:cubicBezTo>
                  <a:cubicBezTo>
                    <a:pt x="23" y="34"/>
                    <a:pt x="19" y="41"/>
                    <a:pt x="19" y="50"/>
                  </a:cubicBezTo>
                  <a:cubicBezTo>
                    <a:pt x="19" y="58"/>
                    <a:pt x="23" y="66"/>
                    <a:pt x="28" y="71"/>
                  </a:cubicBezTo>
                  <a:cubicBezTo>
                    <a:pt x="34" y="76"/>
                    <a:pt x="41" y="80"/>
                    <a:pt x="49" y="80"/>
                  </a:cubicBezTo>
                  <a:cubicBezTo>
                    <a:pt x="52" y="80"/>
                    <a:pt x="54" y="80"/>
                    <a:pt x="55" y="79"/>
                  </a:cubicBezTo>
                  <a:cubicBezTo>
                    <a:pt x="53" y="70"/>
                    <a:pt x="53" y="70"/>
                    <a:pt x="53" y="70"/>
                  </a:cubicBezTo>
                  <a:cubicBezTo>
                    <a:pt x="48" y="66"/>
                    <a:pt x="48" y="66"/>
                    <a:pt x="48" y="66"/>
                  </a:cubicBezTo>
                  <a:cubicBezTo>
                    <a:pt x="47" y="69"/>
                    <a:pt x="45" y="73"/>
                    <a:pt x="45" y="73"/>
                  </a:cubicBezTo>
                  <a:cubicBezTo>
                    <a:pt x="35" y="75"/>
                    <a:pt x="35" y="75"/>
                    <a:pt x="35" y="75"/>
                  </a:cubicBezTo>
                  <a:cubicBezTo>
                    <a:pt x="35" y="73"/>
                    <a:pt x="35" y="73"/>
                    <a:pt x="35" y="73"/>
                  </a:cubicBezTo>
                  <a:cubicBezTo>
                    <a:pt x="42" y="71"/>
                    <a:pt x="42" y="71"/>
                    <a:pt x="42" y="71"/>
                  </a:cubicBezTo>
                  <a:cubicBezTo>
                    <a:pt x="44" y="61"/>
                    <a:pt x="44" y="61"/>
                    <a:pt x="44" y="61"/>
                  </a:cubicBezTo>
                  <a:cubicBezTo>
                    <a:pt x="45" y="52"/>
                    <a:pt x="45" y="52"/>
                    <a:pt x="45" y="52"/>
                  </a:cubicBezTo>
                  <a:cubicBezTo>
                    <a:pt x="41" y="54"/>
                    <a:pt x="41" y="54"/>
                    <a:pt x="41" y="54"/>
                  </a:cubicBezTo>
                  <a:cubicBezTo>
                    <a:pt x="38" y="59"/>
                    <a:pt x="38" y="59"/>
                    <a:pt x="38" y="59"/>
                  </a:cubicBezTo>
                  <a:cubicBezTo>
                    <a:pt x="36" y="58"/>
                    <a:pt x="36" y="58"/>
                    <a:pt x="36" y="58"/>
                  </a:cubicBezTo>
                  <a:close/>
                  <a:moveTo>
                    <a:pt x="51" y="37"/>
                  </a:moveTo>
                  <a:cubicBezTo>
                    <a:pt x="48" y="37"/>
                    <a:pt x="46" y="39"/>
                    <a:pt x="46" y="41"/>
                  </a:cubicBezTo>
                  <a:cubicBezTo>
                    <a:pt x="46" y="44"/>
                    <a:pt x="48" y="46"/>
                    <a:pt x="51" y="46"/>
                  </a:cubicBezTo>
                  <a:cubicBezTo>
                    <a:pt x="53" y="46"/>
                    <a:pt x="55" y="44"/>
                    <a:pt x="55" y="41"/>
                  </a:cubicBezTo>
                  <a:cubicBezTo>
                    <a:pt x="55" y="39"/>
                    <a:pt x="53" y="37"/>
                    <a:pt x="51" y="37"/>
                  </a:cubicBezTo>
                  <a:close/>
                </a:path>
              </a:pathLst>
            </a:custGeom>
            <a:solidFill>
              <a:srgbClr val="04487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latin typeface="等线" panose="02010600030101010101" pitchFamily="2" charset="-122"/>
                <a:ea typeface="等线" panose="02010600030101010101" pitchFamily="2" charset="-122"/>
              </a:endParaRPr>
            </a:p>
          </p:txBody>
        </p:sp>
      </p:grpSp>
      <p:grpSp>
        <p:nvGrpSpPr>
          <p:cNvPr id="23" name="组合 22"/>
          <p:cNvGrpSpPr/>
          <p:nvPr/>
        </p:nvGrpSpPr>
        <p:grpSpPr bwMode="auto">
          <a:xfrm>
            <a:off x="4610100" y="2152652"/>
            <a:ext cx="2914651" cy="2640013"/>
            <a:chOff x="4609333" y="2151997"/>
            <a:chExt cx="2915626" cy="2641183"/>
          </a:xfrm>
        </p:grpSpPr>
        <p:cxnSp>
          <p:nvCxnSpPr>
            <p:cNvPr id="26" name="直接箭头连接符 25"/>
            <p:cNvCxnSpPr/>
            <p:nvPr/>
          </p:nvCxnSpPr>
          <p:spPr>
            <a:xfrm rot="4020000" flipV="1">
              <a:off x="6591975" y="2200448"/>
              <a:ext cx="289053" cy="192151"/>
            </a:xfrm>
            <a:prstGeom prst="straightConnector1">
              <a:avLst/>
            </a:prstGeom>
            <a:ln w="38100">
              <a:solidFill>
                <a:schemeClr val="bg2">
                  <a:lumMod val="25000"/>
                </a:schemeClr>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rot="4020000" flipH="1">
              <a:off x="5275496" y="4552578"/>
              <a:ext cx="289053" cy="192152"/>
            </a:xfrm>
            <a:prstGeom prst="straightConnector1">
              <a:avLst/>
            </a:prstGeom>
            <a:ln w="38100">
              <a:solidFill>
                <a:srgbClr val="044875"/>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6619781" y="4531126"/>
              <a:ext cx="287434" cy="192173"/>
            </a:xfrm>
            <a:prstGeom prst="straightConnector1">
              <a:avLst/>
            </a:prstGeom>
            <a:ln w="38100">
              <a:solidFill>
                <a:schemeClr val="bg2">
                  <a:lumMod val="25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rot="7560000" flipH="1">
              <a:off x="4561676" y="3347925"/>
              <a:ext cx="289053" cy="193740"/>
            </a:xfrm>
            <a:prstGeom prst="straightConnector1">
              <a:avLst/>
            </a:prstGeom>
            <a:ln w="38100">
              <a:solidFill>
                <a:schemeClr val="bg2">
                  <a:lumMod val="25000"/>
                </a:schemeClr>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rot="14160000" flipH="1" flipV="1">
              <a:off x="7284357" y="3355071"/>
              <a:ext cx="287465" cy="193740"/>
            </a:xfrm>
            <a:prstGeom prst="straightConnector1">
              <a:avLst/>
            </a:prstGeom>
            <a:ln w="38100">
              <a:solidFill>
                <a:srgbClr val="044875"/>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V="1">
              <a:off x="5266778" y="2199643"/>
              <a:ext cx="289022" cy="193761"/>
            </a:xfrm>
            <a:prstGeom prst="straightConnector1">
              <a:avLst/>
            </a:prstGeom>
            <a:ln w="38100">
              <a:solidFill>
                <a:srgbClr val="044875"/>
              </a:solidFill>
              <a:headEnd type="stealth"/>
              <a:tailEnd type="none"/>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bwMode="auto">
          <a:xfrm>
            <a:off x="5553075" y="1373188"/>
            <a:ext cx="1041400" cy="1041400"/>
            <a:chOff x="5553452" y="1373500"/>
            <a:chExt cx="1041578" cy="1041578"/>
          </a:xfrm>
        </p:grpSpPr>
        <p:sp>
          <p:nvSpPr>
            <p:cNvPr id="8" name="任意多边形 7"/>
            <p:cNvSpPr/>
            <p:nvPr/>
          </p:nvSpPr>
          <p:spPr>
            <a:xfrm>
              <a:off x="5553452" y="1373500"/>
              <a:ext cx="1041578" cy="1041578"/>
            </a:xfrm>
            <a:custGeom>
              <a:avLst/>
              <a:gdLst>
                <a:gd name="connsiteX0" fmla="*/ 0 w 1041578"/>
                <a:gd name="connsiteY0" fmla="*/ 520789 h 1041578"/>
                <a:gd name="connsiteX1" fmla="*/ 520789 w 1041578"/>
                <a:gd name="connsiteY1" fmla="*/ 0 h 1041578"/>
                <a:gd name="connsiteX2" fmla="*/ 1041578 w 1041578"/>
                <a:gd name="connsiteY2" fmla="*/ 520789 h 1041578"/>
                <a:gd name="connsiteX3" fmla="*/ 520789 w 1041578"/>
                <a:gd name="connsiteY3" fmla="*/ 1041578 h 1041578"/>
                <a:gd name="connsiteX4" fmla="*/ 0 w 1041578"/>
                <a:gd name="connsiteY4" fmla="*/ 520789 h 1041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578" h="1041578">
                  <a:moveTo>
                    <a:pt x="0" y="520789"/>
                  </a:moveTo>
                  <a:cubicBezTo>
                    <a:pt x="0" y="233165"/>
                    <a:pt x="233165" y="0"/>
                    <a:pt x="520789" y="0"/>
                  </a:cubicBezTo>
                  <a:cubicBezTo>
                    <a:pt x="808413" y="0"/>
                    <a:pt x="1041578" y="233165"/>
                    <a:pt x="1041578" y="520789"/>
                  </a:cubicBezTo>
                  <a:cubicBezTo>
                    <a:pt x="1041578" y="808413"/>
                    <a:pt x="808413" y="1041578"/>
                    <a:pt x="520789" y="1041578"/>
                  </a:cubicBezTo>
                  <a:cubicBezTo>
                    <a:pt x="233165" y="1041578"/>
                    <a:pt x="0" y="808413"/>
                    <a:pt x="0" y="520789"/>
                  </a:cubicBezTo>
                  <a:close/>
                </a:path>
              </a:pathLst>
            </a:custGeom>
            <a:noFill/>
            <a:ln w="38100">
              <a:solidFill>
                <a:schemeClr val="bg2">
                  <a:lumMod val="2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1746" tIns="181746" rIns="181746" bIns="181746" spcCol="1270" anchor="ctr"/>
            <a:lstStyle/>
            <a:p>
              <a:pPr algn="ctr" defTabSz="1022350" eaLnBrk="1" fontAlgn="auto" hangingPunct="1">
                <a:lnSpc>
                  <a:spcPct val="90000"/>
                </a:lnSpc>
                <a:spcAft>
                  <a:spcPct val="35000"/>
                </a:spcAft>
                <a:defRPr/>
              </a:pPr>
              <a:endParaRPr lang="zh-CN" altLang="en-US" sz="2300" dirty="0">
                <a:latin typeface="等线" panose="02010600030101010101" pitchFamily="2" charset="-122"/>
                <a:ea typeface="等线" panose="02010600030101010101" pitchFamily="2" charset="-122"/>
              </a:endParaRPr>
            </a:p>
          </p:txBody>
        </p:sp>
        <p:sp>
          <p:nvSpPr>
            <p:cNvPr id="48" name="Freeform 48"/>
            <p:cNvSpPr>
              <a:spLocks noEditPoints="1"/>
            </p:cNvSpPr>
            <p:nvPr/>
          </p:nvSpPr>
          <p:spPr bwMode="auto">
            <a:xfrm>
              <a:off x="5913877" y="1649772"/>
              <a:ext cx="320730" cy="509674"/>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dirty="0">
                <a:solidFill>
                  <a:prstClr val="black"/>
                </a:solidFill>
                <a:latin typeface="等线" panose="02010600030101010101" pitchFamily="2" charset="-122"/>
                <a:ea typeface="等线" panose="02010600030101010101" pitchFamily="2" charset="-122"/>
              </a:endParaRPr>
            </a:p>
          </p:txBody>
        </p:sp>
      </p:grpSp>
      <p:grpSp>
        <p:nvGrpSpPr>
          <p:cNvPr id="24" name="组合 23"/>
          <p:cNvGrpSpPr/>
          <p:nvPr/>
        </p:nvGrpSpPr>
        <p:grpSpPr bwMode="auto">
          <a:xfrm>
            <a:off x="5224463" y="2457452"/>
            <a:ext cx="1687512" cy="1954213"/>
            <a:chOff x="5225107" y="2457523"/>
            <a:chExt cx="1687472" cy="1954095"/>
          </a:xfrm>
        </p:grpSpPr>
        <p:sp>
          <p:nvSpPr>
            <p:cNvPr id="50" name="等腰三角形 49"/>
            <p:cNvSpPr/>
            <p:nvPr/>
          </p:nvSpPr>
          <p:spPr>
            <a:xfrm>
              <a:off x="5266381" y="2457523"/>
              <a:ext cx="1614449" cy="406375"/>
            </a:xfrm>
            <a:prstGeom prst="triangle">
              <a:avLst/>
            </a:prstGeom>
            <a:no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53" name="任意多边形 52"/>
            <p:cNvSpPr/>
            <p:nvPr/>
          </p:nvSpPr>
          <p:spPr>
            <a:xfrm>
              <a:off x="5225107" y="2911521"/>
              <a:ext cx="765157" cy="1500097"/>
            </a:xfrm>
            <a:custGeom>
              <a:avLst/>
              <a:gdLst>
                <a:gd name="connsiteX0" fmla="*/ 0 w 850900"/>
                <a:gd name="connsiteY0" fmla="*/ 0 h 1536700"/>
                <a:gd name="connsiteX1" fmla="*/ 850900 w 850900"/>
                <a:gd name="connsiteY1" fmla="*/ 1536700 h 1536700"/>
                <a:gd name="connsiteX2" fmla="*/ 0 w 850900"/>
                <a:gd name="connsiteY2" fmla="*/ 1117600 h 1536700"/>
                <a:gd name="connsiteX3" fmla="*/ 0 w 850900"/>
                <a:gd name="connsiteY3" fmla="*/ 0 h 1536700"/>
              </a:gdLst>
              <a:ahLst/>
              <a:cxnLst>
                <a:cxn ang="0">
                  <a:pos x="connsiteX0" y="connsiteY0"/>
                </a:cxn>
                <a:cxn ang="0">
                  <a:pos x="connsiteX1" y="connsiteY1"/>
                </a:cxn>
                <a:cxn ang="0">
                  <a:pos x="connsiteX2" y="connsiteY2"/>
                </a:cxn>
                <a:cxn ang="0">
                  <a:pos x="connsiteX3" y="connsiteY3"/>
                </a:cxn>
              </a:cxnLst>
              <a:rect l="l" t="t" r="r" b="b"/>
              <a:pathLst>
                <a:path w="850900" h="1536700">
                  <a:moveTo>
                    <a:pt x="0" y="0"/>
                  </a:moveTo>
                  <a:lnTo>
                    <a:pt x="850900" y="1536700"/>
                  </a:lnTo>
                  <a:lnTo>
                    <a:pt x="0" y="1117600"/>
                  </a:lnTo>
                  <a:cubicBezTo>
                    <a:pt x="2117" y="745067"/>
                    <a:pt x="4233" y="372533"/>
                    <a:pt x="0" y="0"/>
                  </a:cubicBezTo>
                  <a:close/>
                </a:path>
              </a:pathLst>
            </a:custGeom>
            <a:noFill/>
            <a:ln w="381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54" name="任意多边形 53"/>
            <p:cNvSpPr/>
            <p:nvPr/>
          </p:nvSpPr>
          <p:spPr>
            <a:xfrm flipH="1">
              <a:off x="6074399" y="2903584"/>
              <a:ext cx="838180" cy="1508034"/>
            </a:xfrm>
            <a:custGeom>
              <a:avLst/>
              <a:gdLst>
                <a:gd name="connsiteX0" fmla="*/ 0 w 850900"/>
                <a:gd name="connsiteY0" fmla="*/ 0 h 1536700"/>
                <a:gd name="connsiteX1" fmla="*/ 850900 w 850900"/>
                <a:gd name="connsiteY1" fmla="*/ 1536700 h 1536700"/>
                <a:gd name="connsiteX2" fmla="*/ 0 w 850900"/>
                <a:gd name="connsiteY2" fmla="*/ 1117600 h 1536700"/>
                <a:gd name="connsiteX3" fmla="*/ 0 w 850900"/>
                <a:gd name="connsiteY3" fmla="*/ 0 h 1536700"/>
              </a:gdLst>
              <a:ahLst/>
              <a:cxnLst>
                <a:cxn ang="0">
                  <a:pos x="connsiteX0" y="connsiteY0"/>
                </a:cxn>
                <a:cxn ang="0">
                  <a:pos x="connsiteX1" y="connsiteY1"/>
                </a:cxn>
                <a:cxn ang="0">
                  <a:pos x="connsiteX2" y="connsiteY2"/>
                </a:cxn>
                <a:cxn ang="0">
                  <a:pos x="connsiteX3" y="connsiteY3"/>
                </a:cxn>
              </a:cxnLst>
              <a:rect l="l" t="t" r="r" b="b"/>
              <a:pathLst>
                <a:path w="850900" h="1536700">
                  <a:moveTo>
                    <a:pt x="0" y="0"/>
                  </a:moveTo>
                  <a:lnTo>
                    <a:pt x="850900" y="1536700"/>
                  </a:lnTo>
                  <a:lnTo>
                    <a:pt x="0" y="1117600"/>
                  </a:lnTo>
                  <a:cubicBezTo>
                    <a:pt x="2117" y="745067"/>
                    <a:pt x="4233" y="372533"/>
                    <a:pt x="0" y="0"/>
                  </a:cubicBezTo>
                  <a:close/>
                </a:path>
              </a:pathLst>
            </a:custGeom>
            <a:noFill/>
            <a:ln w="381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grpSp>
      <p:grpSp>
        <p:nvGrpSpPr>
          <p:cNvPr id="94" name="组合 93"/>
          <p:cNvGrpSpPr/>
          <p:nvPr/>
        </p:nvGrpSpPr>
        <p:grpSpPr bwMode="auto">
          <a:xfrm>
            <a:off x="7800975" y="1430340"/>
            <a:ext cx="4305300" cy="964912"/>
            <a:chOff x="7713778" y="1200595"/>
            <a:chExt cx="4304959" cy="964787"/>
          </a:xfrm>
        </p:grpSpPr>
        <p:grpSp>
          <p:nvGrpSpPr>
            <p:cNvPr id="7224" name="组合 56"/>
            <p:cNvGrpSpPr/>
            <p:nvPr/>
          </p:nvGrpSpPr>
          <p:grpSpPr bwMode="auto">
            <a:xfrm>
              <a:off x="8893198" y="1200595"/>
              <a:ext cx="3125539" cy="964787"/>
              <a:chOff x="6833481" y="934388"/>
              <a:chExt cx="3125539" cy="964787"/>
            </a:xfrm>
          </p:grpSpPr>
          <p:sp>
            <p:nvSpPr>
              <p:cNvPr id="59" name="文本框 58"/>
              <p:cNvSpPr txBox="1"/>
              <p:nvPr/>
            </p:nvSpPr>
            <p:spPr>
              <a:xfrm>
                <a:off x="6833481" y="934388"/>
                <a:ext cx="2425508" cy="461605"/>
              </a:xfrm>
              <a:prstGeom prst="rect">
                <a:avLst/>
              </a:prstGeom>
              <a:noFill/>
            </p:spPr>
            <p:txBody>
              <a:bodyPr>
                <a:spAutoFit/>
              </a:bodyPr>
              <a:lstStyle/>
              <a:p>
                <a:pPr eaLnBrk="1" fontAlgn="auto" hangingPunct="1">
                  <a:spcBef>
                    <a:spcPts val="0"/>
                  </a:spcBef>
                  <a:spcAft>
                    <a:spcPts val="0"/>
                  </a:spcAft>
                  <a:defRPr/>
                </a:pPr>
                <a:r>
                  <a:rPr lang="en-US" altLang="zh-CN" b="1" dirty="0">
                    <a:latin typeface="等线" panose="02010600030101010101" pitchFamily="2" charset="-122"/>
                    <a:ea typeface="等线" panose="02010600030101010101" pitchFamily="2" charset="-122"/>
                  </a:rPr>
                  <a:t>7*24</a:t>
                </a:r>
                <a:r>
                  <a:rPr lang="zh-CN" altLang="zh-CN" b="1" dirty="0">
                    <a:latin typeface="等线" panose="02010600030101010101" pitchFamily="2" charset="-122"/>
                    <a:ea typeface="等线" panose="02010600030101010101" pitchFamily="2" charset="-122"/>
                  </a:rPr>
                  <a:t>小时服务</a:t>
                </a:r>
                <a:endParaRPr lang="zh-CN" altLang="en-US" sz="2400" b="1" dirty="0">
                  <a:solidFill>
                    <a:schemeClr val="bg2">
                      <a:lumMod val="25000"/>
                    </a:schemeClr>
                  </a:solidFill>
                  <a:latin typeface="等线" panose="02010600030101010101" pitchFamily="2" charset="-122"/>
                  <a:ea typeface="等线" panose="02010600030101010101" pitchFamily="2" charset="-122"/>
                  <a:cs typeface="Arial" panose="020B0604020202090204" pitchFamily="34" charset="0"/>
                </a:endParaRPr>
              </a:p>
            </p:txBody>
          </p:sp>
          <p:sp>
            <p:nvSpPr>
              <p:cNvPr id="60" name="文本框 59"/>
              <p:cNvSpPr txBox="1"/>
              <p:nvPr/>
            </p:nvSpPr>
            <p:spPr bwMode="auto">
              <a:xfrm>
                <a:off x="6833481" y="1370893"/>
                <a:ext cx="3125539" cy="528282"/>
              </a:xfrm>
              <a:prstGeom prst="rect">
                <a:avLst/>
              </a:prstGeom>
              <a:noFill/>
            </p:spPr>
            <p:txBody>
              <a:bodyPr>
                <a:spAutoFit/>
              </a:bodyPr>
              <a:lstStyle/>
              <a:p>
                <a:pPr eaLnBrk="1" fontAlgn="auto" hangingPunct="1">
                  <a:lnSpc>
                    <a:spcPts val="1700"/>
                  </a:lnSpc>
                  <a:spcBef>
                    <a:spcPts val="0"/>
                  </a:spcBef>
                  <a:spcAft>
                    <a:spcPts val="0"/>
                  </a:spcAft>
                  <a:defRPr/>
                </a:pPr>
                <a:r>
                  <a:rPr lang="zh-CN" altLang="en-US" sz="1600" dirty="0">
                    <a:solidFill>
                      <a:schemeClr val="bg2">
                        <a:lumMod val="25000"/>
                      </a:schemeClr>
                    </a:solidFill>
                    <a:latin typeface="微软雅黑 Light" panose="020B0502040204020203" pitchFamily="34" charset="-122"/>
                    <a:ea typeface="等线" panose="02010600030101010101" pitchFamily="2" charset="-122"/>
                    <a:cs typeface="Arial" panose="020B0604020202090204" pitchFamily="34" charset="0"/>
                  </a:rPr>
                  <a:t>聊天机器人也可以全天无休地工作。</a:t>
                </a:r>
                <a:endParaRPr lang="en-US" altLang="zh-CN" sz="1600" dirty="0">
                  <a:solidFill>
                    <a:schemeClr val="bg2">
                      <a:lumMod val="25000"/>
                    </a:schemeClr>
                  </a:solidFill>
                  <a:latin typeface="微软雅黑 Light" panose="020B0502040204020203" pitchFamily="34" charset="-122"/>
                  <a:ea typeface="等线" panose="02010600030101010101" pitchFamily="2" charset="-122"/>
                  <a:cs typeface="Arial" panose="020B0604020202090204" pitchFamily="34" charset="0"/>
                </a:endParaRPr>
              </a:p>
            </p:txBody>
          </p:sp>
          <p:cxnSp>
            <p:nvCxnSpPr>
              <p:cNvPr id="61" name="直接连接符 60"/>
              <p:cNvCxnSpPr/>
              <p:nvPr/>
            </p:nvCxnSpPr>
            <p:spPr>
              <a:xfrm>
                <a:off x="6922374" y="1370894"/>
                <a:ext cx="1777859" cy="0"/>
              </a:xfrm>
              <a:prstGeom prst="line">
                <a:avLst/>
              </a:prstGeom>
              <a:ln>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58" name="文本框 57"/>
            <p:cNvSpPr txBox="1"/>
            <p:nvPr/>
          </p:nvSpPr>
          <p:spPr>
            <a:xfrm>
              <a:off x="7713778" y="1427578"/>
              <a:ext cx="1500069" cy="646030"/>
            </a:xfrm>
            <a:prstGeom prst="rect">
              <a:avLst/>
            </a:prstGeom>
            <a:noFill/>
          </p:spPr>
          <p:txBody>
            <a:bodyPr>
              <a:spAutoFit/>
            </a:bodyPr>
            <a:lstStyle/>
            <a:p>
              <a:pPr algn="ctr" eaLnBrk="1" fontAlgn="auto" hangingPunct="1">
                <a:spcBef>
                  <a:spcPts val="0"/>
                </a:spcBef>
                <a:spcAft>
                  <a:spcPts val="0"/>
                </a:spcAft>
                <a:defRPr/>
              </a:pPr>
              <a:r>
                <a:rPr lang="en-US" altLang="zh-CN" sz="3600" dirty="0">
                  <a:solidFill>
                    <a:schemeClr val="bg2">
                      <a:lumMod val="25000"/>
                    </a:schemeClr>
                  </a:solidFill>
                  <a:latin typeface="Impact" panose="020B0806030902050204" pitchFamily="34" charset="0"/>
                  <a:ea typeface="等线" panose="02010600030101010101" pitchFamily="2" charset="-122"/>
                </a:rPr>
                <a:t>04</a:t>
              </a:r>
              <a:endParaRPr lang="zh-CN" altLang="en-US" sz="3600" dirty="0">
                <a:solidFill>
                  <a:schemeClr val="bg2">
                    <a:lumMod val="25000"/>
                  </a:schemeClr>
                </a:solidFill>
                <a:latin typeface="Impact" panose="020B0806030902050204" pitchFamily="34" charset="0"/>
                <a:ea typeface="等线" panose="02010600030101010101" pitchFamily="2" charset="-122"/>
              </a:endParaRPr>
            </a:p>
          </p:txBody>
        </p:sp>
        <p:sp>
          <p:nvSpPr>
            <p:cNvPr id="92" name="椭圆 91"/>
            <p:cNvSpPr/>
            <p:nvPr/>
          </p:nvSpPr>
          <p:spPr>
            <a:xfrm>
              <a:off x="8050301" y="1316467"/>
              <a:ext cx="825435" cy="825393"/>
            </a:xfrm>
            <a:prstGeom prst="ellipse">
              <a:avLst/>
            </a:prstGeom>
            <a:noFill/>
            <a:ln w="254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grpSp>
      <p:grpSp>
        <p:nvGrpSpPr>
          <p:cNvPr id="95" name="组合 94"/>
          <p:cNvGrpSpPr/>
          <p:nvPr/>
        </p:nvGrpSpPr>
        <p:grpSpPr bwMode="auto">
          <a:xfrm>
            <a:off x="7800975" y="2959102"/>
            <a:ext cx="4305300" cy="964913"/>
            <a:chOff x="7713778" y="1200595"/>
            <a:chExt cx="4304959" cy="964787"/>
          </a:xfrm>
        </p:grpSpPr>
        <p:grpSp>
          <p:nvGrpSpPr>
            <p:cNvPr id="7218" name="组合 95"/>
            <p:cNvGrpSpPr/>
            <p:nvPr/>
          </p:nvGrpSpPr>
          <p:grpSpPr bwMode="auto">
            <a:xfrm>
              <a:off x="8893198" y="1200595"/>
              <a:ext cx="3125539" cy="964787"/>
              <a:chOff x="6833481" y="934388"/>
              <a:chExt cx="3125539" cy="964787"/>
            </a:xfrm>
          </p:grpSpPr>
          <p:sp>
            <p:nvSpPr>
              <p:cNvPr id="99" name="文本框 98"/>
              <p:cNvSpPr txBox="1"/>
              <p:nvPr/>
            </p:nvSpPr>
            <p:spPr>
              <a:xfrm>
                <a:off x="6833481" y="934388"/>
                <a:ext cx="2425508" cy="369284"/>
              </a:xfrm>
              <a:prstGeom prst="rect">
                <a:avLst/>
              </a:prstGeom>
              <a:noFill/>
            </p:spPr>
            <p:txBody>
              <a:bodyPr>
                <a:spAutoFit/>
              </a:bodyPr>
              <a:lstStyle/>
              <a:p>
                <a:pPr eaLnBrk="1" fontAlgn="auto" hangingPunct="1">
                  <a:spcBef>
                    <a:spcPts val="0"/>
                  </a:spcBef>
                  <a:spcAft>
                    <a:spcPts val="0"/>
                  </a:spcAft>
                  <a:defRPr/>
                </a:pPr>
                <a:r>
                  <a:rPr lang="zh-CN" altLang="en-US" b="1" dirty="0">
                    <a:solidFill>
                      <a:srgbClr val="044875"/>
                    </a:solidFill>
                    <a:latin typeface="等线" panose="02010600030101010101" pitchFamily="2" charset="-122"/>
                    <a:ea typeface="等线" panose="02010600030101010101" pitchFamily="2" charset="-122"/>
                    <a:cs typeface="Arial" panose="020B0604020202090204" pitchFamily="34" charset="0"/>
                  </a:rPr>
                  <a:t>智能筛选</a:t>
                </a:r>
                <a:endParaRPr lang="zh-CN" altLang="en-US" b="1" dirty="0">
                  <a:solidFill>
                    <a:srgbClr val="044875"/>
                  </a:solidFill>
                  <a:latin typeface="等线" panose="02010600030101010101" pitchFamily="2" charset="-122"/>
                  <a:ea typeface="等线" panose="02010600030101010101" pitchFamily="2" charset="-122"/>
                  <a:cs typeface="Arial" panose="020B0604020202090204" pitchFamily="34" charset="0"/>
                </a:endParaRPr>
              </a:p>
            </p:txBody>
          </p:sp>
          <p:sp>
            <p:nvSpPr>
              <p:cNvPr id="100" name="文本框 99"/>
              <p:cNvSpPr txBox="1"/>
              <p:nvPr/>
            </p:nvSpPr>
            <p:spPr bwMode="auto">
              <a:xfrm>
                <a:off x="6833481" y="1370894"/>
                <a:ext cx="3125539" cy="528281"/>
              </a:xfrm>
              <a:prstGeom prst="rect">
                <a:avLst/>
              </a:prstGeom>
              <a:noFill/>
            </p:spPr>
            <p:txBody>
              <a:bodyPr>
                <a:spAutoFit/>
              </a:bodyPr>
              <a:lstStyle/>
              <a:p>
                <a:pPr eaLnBrk="1" fontAlgn="auto" hangingPunct="1">
                  <a:lnSpc>
                    <a:spcPts val="1700"/>
                  </a:lnSpc>
                  <a:spcBef>
                    <a:spcPts val="0"/>
                  </a:spcBef>
                  <a:spcAft>
                    <a:spcPts val="0"/>
                  </a:spcAft>
                  <a:defRPr/>
                </a:pPr>
                <a:r>
                  <a:rPr lang="zh-CN" altLang="en-US" sz="1600" dirty="0">
                    <a:solidFill>
                      <a:schemeClr val="bg2">
                        <a:lumMod val="25000"/>
                      </a:schemeClr>
                    </a:solidFill>
                    <a:latin typeface="微软雅黑 Light" panose="020B0502040204020203" pitchFamily="34" charset="-122"/>
                    <a:ea typeface="等线" panose="02010600030101010101" pitchFamily="2" charset="-122"/>
                    <a:cs typeface="Arial" panose="020B0604020202090204" pitchFamily="34" charset="0"/>
                  </a:rPr>
                  <a:t>帮助企业员工筛选掉无意义的对话服务。</a:t>
                </a:r>
                <a:endParaRPr lang="en-US" altLang="zh-CN" sz="1600" dirty="0">
                  <a:solidFill>
                    <a:schemeClr val="bg2">
                      <a:lumMod val="25000"/>
                    </a:schemeClr>
                  </a:solidFill>
                  <a:latin typeface="微软雅黑 Light" panose="020B0502040204020203" pitchFamily="34" charset="-122"/>
                  <a:ea typeface="等线" panose="02010600030101010101" pitchFamily="2" charset="-122"/>
                  <a:cs typeface="Arial" panose="020B0604020202090204" pitchFamily="34" charset="0"/>
                </a:endParaRPr>
              </a:p>
            </p:txBody>
          </p:sp>
          <p:cxnSp>
            <p:nvCxnSpPr>
              <p:cNvPr id="101" name="直接连接符 100"/>
              <p:cNvCxnSpPr/>
              <p:nvPr/>
            </p:nvCxnSpPr>
            <p:spPr>
              <a:xfrm>
                <a:off x="6922374" y="1370894"/>
                <a:ext cx="1777859" cy="0"/>
              </a:xfrm>
              <a:prstGeom prst="line">
                <a:avLst/>
              </a:prstGeom>
              <a:ln>
                <a:solidFill>
                  <a:srgbClr val="044875"/>
                </a:solidFill>
                <a:prstDash val="dash"/>
              </a:ln>
            </p:spPr>
            <p:style>
              <a:lnRef idx="1">
                <a:schemeClr val="accent1"/>
              </a:lnRef>
              <a:fillRef idx="0">
                <a:schemeClr val="accent1"/>
              </a:fillRef>
              <a:effectRef idx="0">
                <a:schemeClr val="accent1"/>
              </a:effectRef>
              <a:fontRef idx="minor">
                <a:schemeClr val="tx1"/>
              </a:fontRef>
            </p:style>
          </p:cxnSp>
        </p:grpSp>
        <p:sp>
          <p:nvSpPr>
            <p:cNvPr id="7219" name="文本框 96"/>
            <p:cNvSpPr txBox="1">
              <a:spLocks noChangeArrowheads="1"/>
            </p:cNvSpPr>
            <p:nvPr/>
          </p:nvSpPr>
          <p:spPr bwMode="auto">
            <a:xfrm>
              <a:off x="7713778" y="1427098"/>
              <a:ext cx="149942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itchFamily="2" charset="-122"/>
                </a:defRPr>
              </a:lvl1pPr>
              <a:lvl2pPr marL="742950" indent="-285750">
                <a:defRPr sz="2400">
                  <a:solidFill>
                    <a:schemeClr val="tx1"/>
                  </a:solidFill>
                  <a:latin typeface="Calibri" panose="020F0502020204030204" pitchFamily="34" charset="0"/>
                  <a:ea typeface="宋体" pitchFamily="2" charset="-122"/>
                </a:defRPr>
              </a:lvl2pPr>
              <a:lvl3pPr>
                <a:defRPr sz="2000">
                  <a:solidFill>
                    <a:schemeClr val="tx1"/>
                  </a:solidFill>
                  <a:latin typeface="Calibri" panose="020F0502020204030204" pitchFamily="34" charset="0"/>
                  <a:ea typeface="宋体" pitchFamily="2" charset="-122"/>
                </a:defRPr>
              </a:lvl3pPr>
              <a:lvl4pPr>
                <a:defRPr>
                  <a:solidFill>
                    <a:schemeClr val="tx1"/>
                  </a:solidFill>
                  <a:latin typeface="Calibri" panose="020F0502020204030204" pitchFamily="34" charset="0"/>
                  <a:ea typeface="宋体" pitchFamily="2" charset="-122"/>
                </a:defRPr>
              </a:lvl4pPr>
              <a:lvl5pPr>
                <a:defRPr>
                  <a:solidFill>
                    <a:schemeClr val="tx1"/>
                  </a:solidFill>
                  <a:latin typeface="Calibri" panose="020F0502020204030204" pitchFamily="34" charset="0"/>
                  <a:ea typeface="宋体" pitchFamily="2" charset="-122"/>
                </a:defRPr>
              </a:lvl5pPr>
              <a:lvl6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6pPr>
              <a:lvl7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7pPr>
              <a:lvl8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8pPr>
              <a:lvl9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9pPr>
            </a:lstStyle>
            <a:p>
              <a:pPr algn="ctr" eaLnBrk="1" hangingPunct="1"/>
              <a:r>
                <a:rPr lang="en-US" altLang="zh-CN" sz="3600" dirty="0">
                  <a:solidFill>
                    <a:srgbClr val="044875"/>
                  </a:solidFill>
                  <a:latin typeface="Impact" panose="020B0806030902050204" pitchFamily="34" charset="0"/>
                  <a:ea typeface="等线" panose="02010600030101010101" pitchFamily="2" charset="-122"/>
                </a:rPr>
                <a:t>05</a:t>
              </a:r>
              <a:endParaRPr lang="zh-CN" altLang="en-US" sz="3600" dirty="0">
                <a:solidFill>
                  <a:srgbClr val="044875"/>
                </a:solidFill>
                <a:latin typeface="Impact" panose="020B0806030902050204" pitchFamily="34" charset="0"/>
                <a:ea typeface="等线" panose="02010600030101010101" pitchFamily="2" charset="-122"/>
              </a:endParaRPr>
            </a:p>
          </p:txBody>
        </p:sp>
        <p:sp>
          <p:nvSpPr>
            <p:cNvPr id="98" name="椭圆 97"/>
            <p:cNvSpPr/>
            <p:nvPr/>
          </p:nvSpPr>
          <p:spPr>
            <a:xfrm>
              <a:off x="8050301" y="1316468"/>
              <a:ext cx="825435" cy="825393"/>
            </a:xfrm>
            <a:prstGeom prst="ellipse">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grpSp>
      <p:grpSp>
        <p:nvGrpSpPr>
          <p:cNvPr id="112" name="组合 111"/>
          <p:cNvGrpSpPr/>
          <p:nvPr/>
        </p:nvGrpSpPr>
        <p:grpSpPr bwMode="auto">
          <a:xfrm>
            <a:off x="85724" y="1522674"/>
            <a:ext cx="4260851" cy="871726"/>
            <a:chOff x="307975" y="1509555"/>
            <a:chExt cx="4261440" cy="871694"/>
          </a:xfrm>
        </p:grpSpPr>
        <p:grpSp>
          <p:nvGrpSpPr>
            <p:cNvPr id="7205" name="组合 86"/>
            <p:cNvGrpSpPr/>
            <p:nvPr/>
          </p:nvGrpSpPr>
          <p:grpSpPr bwMode="auto">
            <a:xfrm>
              <a:off x="307975" y="1509555"/>
              <a:ext cx="3615239" cy="867783"/>
              <a:chOff x="399947" y="2200457"/>
              <a:chExt cx="3615239" cy="867783"/>
            </a:xfrm>
          </p:grpSpPr>
          <p:sp>
            <p:nvSpPr>
              <p:cNvPr id="89" name="文本框 88"/>
              <p:cNvSpPr txBox="1"/>
              <p:nvPr/>
            </p:nvSpPr>
            <p:spPr>
              <a:xfrm>
                <a:off x="1589150" y="2200457"/>
                <a:ext cx="2426036" cy="369319"/>
              </a:xfrm>
              <a:prstGeom prst="rect">
                <a:avLst/>
              </a:prstGeom>
              <a:noFill/>
            </p:spPr>
            <p:txBody>
              <a:bodyPr>
                <a:spAutoFit/>
              </a:bodyPr>
              <a:lstStyle/>
              <a:p>
                <a:pPr eaLnBrk="1" fontAlgn="auto" hangingPunct="1">
                  <a:spcBef>
                    <a:spcPts val="0"/>
                  </a:spcBef>
                  <a:spcAft>
                    <a:spcPts val="0"/>
                  </a:spcAft>
                  <a:defRPr/>
                </a:pPr>
                <a:r>
                  <a:rPr lang="zh-CN" altLang="zh-CN" b="1" dirty="0">
                    <a:solidFill>
                      <a:srgbClr val="044875"/>
                    </a:solidFill>
                    <a:latin typeface="等线" panose="02010600030101010101" pitchFamily="2" charset="-122"/>
                    <a:ea typeface="等线" panose="02010600030101010101" pitchFamily="2" charset="-122"/>
                    <a:cs typeface="Arial" panose="020B0604020202090204" pitchFamily="34" charset="0"/>
                  </a:rPr>
                  <a:t>良好的用户体验</a:t>
                </a:r>
                <a:endParaRPr lang="zh-CN" altLang="en-US" b="1" dirty="0">
                  <a:solidFill>
                    <a:srgbClr val="044875"/>
                  </a:solidFill>
                  <a:latin typeface="等线" panose="02010600030101010101" pitchFamily="2" charset="-122"/>
                  <a:ea typeface="等线" panose="02010600030101010101" pitchFamily="2" charset="-122"/>
                  <a:cs typeface="Arial" panose="020B0604020202090204" pitchFamily="34" charset="0"/>
                </a:endParaRPr>
              </a:p>
            </p:txBody>
          </p:sp>
          <p:sp>
            <p:nvSpPr>
              <p:cNvPr id="90" name="文本框 89"/>
              <p:cNvSpPr txBox="1"/>
              <p:nvPr/>
            </p:nvSpPr>
            <p:spPr bwMode="auto">
              <a:xfrm>
                <a:off x="399947" y="2539909"/>
                <a:ext cx="3126221" cy="528331"/>
              </a:xfrm>
              <a:prstGeom prst="rect">
                <a:avLst/>
              </a:prstGeom>
              <a:noFill/>
            </p:spPr>
            <p:txBody>
              <a:bodyPr>
                <a:spAutoFit/>
              </a:bodyPr>
              <a:lstStyle/>
              <a:p>
                <a:pPr algn="r" eaLnBrk="1" fontAlgn="auto" hangingPunct="1">
                  <a:lnSpc>
                    <a:spcPts val="1700"/>
                  </a:lnSpc>
                  <a:spcBef>
                    <a:spcPts val="0"/>
                  </a:spcBef>
                  <a:spcAft>
                    <a:spcPts val="0"/>
                  </a:spcAft>
                  <a:defRPr/>
                </a:pPr>
                <a:r>
                  <a:rPr lang="zh-CN" altLang="en-US" sz="1600" dirty="0">
                    <a:solidFill>
                      <a:schemeClr val="bg2">
                        <a:lumMod val="25000"/>
                      </a:schemeClr>
                    </a:solidFill>
                    <a:latin typeface="微软雅黑 Light" panose="020B0502040204020203" pitchFamily="34" charset="-122"/>
                    <a:ea typeface="等线" panose="02010600030101010101" pitchFamily="2" charset="-122"/>
                    <a:cs typeface="Arial" panose="020B0604020202090204" pitchFamily="34" charset="0"/>
                  </a:rPr>
                  <a:t>通过聊天机器人，在几秒内搜索到需要人为几个小时查找的数据。</a:t>
                </a:r>
                <a:endParaRPr lang="en-US" altLang="zh-CN" sz="1600" dirty="0">
                  <a:solidFill>
                    <a:schemeClr val="bg2">
                      <a:lumMod val="25000"/>
                    </a:schemeClr>
                  </a:solidFill>
                  <a:latin typeface="微软雅黑 Light" panose="020B0502040204020203" pitchFamily="34" charset="-122"/>
                  <a:ea typeface="等线" panose="02010600030101010101" pitchFamily="2" charset="-122"/>
                  <a:cs typeface="Arial" panose="020B0604020202090204" pitchFamily="34" charset="0"/>
                </a:endParaRPr>
              </a:p>
            </p:txBody>
          </p:sp>
          <p:cxnSp>
            <p:nvCxnSpPr>
              <p:cNvPr id="91" name="直接连接符 90"/>
              <p:cNvCxnSpPr/>
              <p:nvPr/>
            </p:nvCxnSpPr>
            <p:spPr>
              <a:xfrm>
                <a:off x="1605027" y="2546259"/>
                <a:ext cx="1778246" cy="0"/>
              </a:xfrm>
              <a:prstGeom prst="line">
                <a:avLst/>
              </a:prstGeom>
              <a:ln>
                <a:solidFill>
                  <a:srgbClr val="044875"/>
                </a:solidFill>
                <a:prstDash val="dash"/>
              </a:ln>
            </p:spPr>
            <p:style>
              <a:lnRef idx="1">
                <a:schemeClr val="accent1"/>
              </a:lnRef>
              <a:fillRef idx="0">
                <a:schemeClr val="accent1"/>
              </a:fillRef>
              <a:effectRef idx="0">
                <a:schemeClr val="accent1"/>
              </a:effectRef>
              <a:fontRef idx="minor">
                <a:schemeClr val="tx1"/>
              </a:fontRef>
            </p:style>
          </p:cxnSp>
        </p:grpSp>
        <p:grpSp>
          <p:nvGrpSpPr>
            <p:cNvPr id="7206" name="组合 110"/>
            <p:cNvGrpSpPr/>
            <p:nvPr/>
          </p:nvGrpSpPr>
          <p:grpSpPr bwMode="auto">
            <a:xfrm>
              <a:off x="3069992" y="1556048"/>
              <a:ext cx="1499423" cy="825201"/>
              <a:chOff x="3011936" y="1294791"/>
              <a:chExt cx="1499423" cy="825201"/>
            </a:xfrm>
          </p:grpSpPr>
          <p:sp>
            <p:nvSpPr>
              <p:cNvPr id="7207" name="文本框 87"/>
              <p:cNvSpPr txBox="1">
                <a:spLocks noChangeArrowheads="1"/>
              </p:cNvSpPr>
              <p:nvPr/>
            </p:nvSpPr>
            <p:spPr bwMode="auto">
              <a:xfrm>
                <a:off x="3011936" y="1398070"/>
                <a:ext cx="149942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itchFamily="2" charset="-122"/>
                  </a:defRPr>
                </a:lvl1pPr>
                <a:lvl2pPr marL="742950" indent="-285750">
                  <a:defRPr sz="2400">
                    <a:solidFill>
                      <a:schemeClr val="tx1"/>
                    </a:solidFill>
                    <a:latin typeface="Calibri" panose="020F0502020204030204" pitchFamily="34" charset="0"/>
                    <a:ea typeface="宋体" pitchFamily="2" charset="-122"/>
                  </a:defRPr>
                </a:lvl2pPr>
                <a:lvl3pPr>
                  <a:defRPr sz="2000">
                    <a:solidFill>
                      <a:schemeClr val="tx1"/>
                    </a:solidFill>
                    <a:latin typeface="Calibri" panose="020F0502020204030204" pitchFamily="34" charset="0"/>
                    <a:ea typeface="宋体" pitchFamily="2" charset="-122"/>
                  </a:defRPr>
                </a:lvl3pPr>
                <a:lvl4pPr>
                  <a:defRPr>
                    <a:solidFill>
                      <a:schemeClr val="tx1"/>
                    </a:solidFill>
                    <a:latin typeface="Calibri" panose="020F0502020204030204" pitchFamily="34" charset="0"/>
                    <a:ea typeface="宋体" pitchFamily="2" charset="-122"/>
                  </a:defRPr>
                </a:lvl4pPr>
                <a:lvl5pPr>
                  <a:defRPr>
                    <a:solidFill>
                      <a:schemeClr val="tx1"/>
                    </a:solidFill>
                    <a:latin typeface="Calibri" panose="020F0502020204030204" pitchFamily="34" charset="0"/>
                    <a:ea typeface="宋体" pitchFamily="2" charset="-122"/>
                  </a:defRPr>
                </a:lvl5pPr>
                <a:lvl6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6pPr>
                <a:lvl7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7pPr>
                <a:lvl8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8pPr>
                <a:lvl9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9pPr>
              </a:lstStyle>
              <a:p>
                <a:pPr algn="ctr" eaLnBrk="1" hangingPunct="1"/>
                <a:r>
                  <a:rPr lang="en-US" altLang="zh-CN" sz="3600" dirty="0">
                    <a:solidFill>
                      <a:srgbClr val="044875"/>
                    </a:solidFill>
                    <a:latin typeface="Impact" panose="020B0806030902050204" pitchFamily="34" charset="0"/>
                    <a:ea typeface="等线" panose="02010600030101010101" pitchFamily="2" charset="-122"/>
                  </a:rPr>
                  <a:t>01</a:t>
                </a:r>
                <a:endParaRPr lang="zh-CN" altLang="en-US" sz="3600" dirty="0">
                  <a:solidFill>
                    <a:srgbClr val="044875"/>
                  </a:solidFill>
                  <a:latin typeface="Impact" panose="020B0806030902050204" pitchFamily="34" charset="0"/>
                  <a:ea typeface="等线" panose="02010600030101010101" pitchFamily="2" charset="-122"/>
                </a:endParaRPr>
              </a:p>
            </p:txBody>
          </p:sp>
          <p:sp>
            <p:nvSpPr>
              <p:cNvPr id="110" name="椭圆 109"/>
              <p:cNvSpPr/>
              <p:nvPr/>
            </p:nvSpPr>
            <p:spPr>
              <a:xfrm>
                <a:off x="3349148" y="1294073"/>
                <a:ext cx="825615" cy="825470"/>
              </a:xfrm>
              <a:prstGeom prst="ellipse">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grpSp>
      </p:grpSp>
      <p:grpSp>
        <p:nvGrpSpPr>
          <p:cNvPr id="113" name="组合 112"/>
          <p:cNvGrpSpPr/>
          <p:nvPr/>
        </p:nvGrpSpPr>
        <p:grpSpPr bwMode="auto">
          <a:xfrm>
            <a:off x="85724" y="4589457"/>
            <a:ext cx="4260851" cy="1070215"/>
            <a:chOff x="307975" y="1525162"/>
            <a:chExt cx="4261440" cy="1070176"/>
          </a:xfrm>
        </p:grpSpPr>
        <p:grpSp>
          <p:nvGrpSpPr>
            <p:cNvPr id="7198" name="组合 113"/>
            <p:cNvGrpSpPr/>
            <p:nvPr/>
          </p:nvGrpSpPr>
          <p:grpSpPr bwMode="auto">
            <a:xfrm>
              <a:off x="307975" y="1525162"/>
              <a:ext cx="3478694" cy="1070176"/>
              <a:chOff x="399947" y="2216064"/>
              <a:chExt cx="3478694" cy="1070176"/>
            </a:xfrm>
          </p:grpSpPr>
          <p:sp>
            <p:nvSpPr>
              <p:cNvPr id="118" name="文本框 117"/>
              <p:cNvSpPr txBox="1"/>
              <p:nvPr/>
            </p:nvSpPr>
            <p:spPr>
              <a:xfrm>
                <a:off x="1452605" y="2216064"/>
                <a:ext cx="2426036" cy="369319"/>
              </a:xfrm>
              <a:prstGeom prst="rect">
                <a:avLst/>
              </a:prstGeom>
              <a:noFill/>
            </p:spPr>
            <p:txBody>
              <a:bodyPr>
                <a:spAutoFit/>
              </a:bodyPr>
              <a:lstStyle/>
              <a:p>
                <a:pPr eaLnBrk="1" fontAlgn="auto" hangingPunct="1">
                  <a:spcBef>
                    <a:spcPts val="0"/>
                  </a:spcBef>
                  <a:spcAft>
                    <a:spcPts val="0"/>
                  </a:spcAft>
                  <a:defRPr/>
                </a:pPr>
                <a:r>
                  <a:rPr lang="zh-CN" altLang="zh-CN" b="1" dirty="0">
                    <a:solidFill>
                      <a:srgbClr val="044875"/>
                    </a:solidFill>
                    <a:latin typeface="等线" panose="02010600030101010101" pitchFamily="2" charset="-122"/>
                    <a:ea typeface="等线" panose="02010600030101010101" pitchFamily="2" charset="-122"/>
                    <a:cs typeface="Arial" panose="020B0604020202090204" pitchFamily="34" charset="0"/>
                  </a:rPr>
                  <a:t>创造个人客户体验</a:t>
                </a:r>
                <a:endParaRPr lang="zh-CN" altLang="en-US" b="1" dirty="0">
                  <a:solidFill>
                    <a:srgbClr val="044875"/>
                  </a:solidFill>
                  <a:latin typeface="等线" panose="02010600030101010101" pitchFamily="2" charset="-122"/>
                  <a:ea typeface="等线" panose="02010600030101010101" pitchFamily="2" charset="-122"/>
                  <a:cs typeface="Arial" panose="020B0604020202090204" pitchFamily="34" charset="0"/>
                </a:endParaRPr>
              </a:p>
            </p:txBody>
          </p:sp>
          <p:sp>
            <p:nvSpPr>
              <p:cNvPr id="119" name="文本框 118"/>
              <p:cNvSpPr txBox="1"/>
              <p:nvPr/>
            </p:nvSpPr>
            <p:spPr bwMode="auto">
              <a:xfrm>
                <a:off x="399947" y="2539909"/>
                <a:ext cx="3126221" cy="746331"/>
              </a:xfrm>
              <a:prstGeom prst="rect">
                <a:avLst/>
              </a:prstGeom>
              <a:noFill/>
            </p:spPr>
            <p:txBody>
              <a:bodyPr>
                <a:spAutoFit/>
              </a:bodyPr>
              <a:lstStyle/>
              <a:p>
                <a:pPr algn="r" eaLnBrk="1" fontAlgn="auto" hangingPunct="1">
                  <a:lnSpc>
                    <a:spcPts val="1700"/>
                  </a:lnSpc>
                  <a:spcBef>
                    <a:spcPts val="0"/>
                  </a:spcBef>
                  <a:spcAft>
                    <a:spcPts val="0"/>
                  </a:spcAft>
                  <a:defRPr/>
                </a:pPr>
                <a:r>
                  <a:rPr lang="zh-CN" altLang="en-US" sz="1600" dirty="0">
                    <a:solidFill>
                      <a:schemeClr val="bg2">
                        <a:lumMod val="25000"/>
                      </a:schemeClr>
                    </a:solidFill>
                    <a:latin typeface="微软雅黑 Light" panose="020B0502040204020203" pitchFamily="34" charset="-122"/>
                    <a:ea typeface="等线" panose="02010600030101010101" pitchFamily="2" charset="-122"/>
                    <a:cs typeface="Arial" panose="020B0604020202090204" pitchFamily="34" charset="0"/>
                  </a:rPr>
                  <a:t>机器人是创造良好用户体验的专家，有些机器人可以为用户个人提出的每个问题提供不同的答案。</a:t>
                </a:r>
                <a:endParaRPr lang="en-US" altLang="zh-CN" sz="1600" dirty="0">
                  <a:solidFill>
                    <a:schemeClr val="bg2">
                      <a:lumMod val="25000"/>
                    </a:schemeClr>
                  </a:solidFill>
                  <a:latin typeface="微软雅黑 Light" panose="020B0502040204020203" pitchFamily="34" charset="-122"/>
                  <a:ea typeface="等线" panose="02010600030101010101" pitchFamily="2" charset="-122"/>
                  <a:cs typeface="Arial" panose="020B0604020202090204" pitchFamily="34" charset="0"/>
                </a:endParaRPr>
              </a:p>
            </p:txBody>
          </p:sp>
          <p:cxnSp>
            <p:nvCxnSpPr>
              <p:cNvPr id="120" name="直接连接符 119"/>
              <p:cNvCxnSpPr/>
              <p:nvPr/>
            </p:nvCxnSpPr>
            <p:spPr>
              <a:xfrm>
                <a:off x="1605027" y="2546259"/>
                <a:ext cx="1778246" cy="0"/>
              </a:xfrm>
              <a:prstGeom prst="line">
                <a:avLst/>
              </a:prstGeom>
              <a:ln>
                <a:solidFill>
                  <a:srgbClr val="044875"/>
                </a:solidFill>
                <a:prstDash val="dash"/>
              </a:ln>
            </p:spPr>
            <p:style>
              <a:lnRef idx="1">
                <a:schemeClr val="accent1"/>
              </a:lnRef>
              <a:fillRef idx="0">
                <a:schemeClr val="accent1"/>
              </a:fillRef>
              <a:effectRef idx="0">
                <a:schemeClr val="accent1"/>
              </a:effectRef>
              <a:fontRef idx="minor">
                <a:schemeClr val="tx1"/>
              </a:fontRef>
            </p:style>
          </p:cxnSp>
        </p:grpSp>
        <p:grpSp>
          <p:nvGrpSpPr>
            <p:cNvPr id="7199" name="组合 114"/>
            <p:cNvGrpSpPr/>
            <p:nvPr/>
          </p:nvGrpSpPr>
          <p:grpSpPr bwMode="auto">
            <a:xfrm>
              <a:off x="3069992" y="1556048"/>
              <a:ext cx="1499423" cy="825201"/>
              <a:chOff x="3011936" y="1294791"/>
              <a:chExt cx="1499423" cy="825201"/>
            </a:xfrm>
          </p:grpSpPr>
          <p:sp>
            <p:nvSpPr>
              <p:cNvPr id="7200" name="文本框 115"/>
              <p:cNvSpPr txBox="1">
                <a:spLocks noChangeArrowheads="1"/>
              </p:cNvSpPr>
              <p:nvPr/>
            </p:nvSpPr>
            <p:spPr bwMode="auto">
              <a:xfrm>
                <a:off x="3011936" y="1398070"/>
                <a:ext cx="149942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itchFamily="2" charset="-122"/>
                  </a:defRPr>
                </a:lvl1pPr>
                <a:lvl2pPr marL="742950" indent="-285750">
                  <a:defRPr sz="2400">
                    <a:solidFill>
                      <a:schemeClr val="tx1"/>
                    </a:solidFill>
                    <a:latin typeface="Calibri" panose="020F0502020204030204" pitchFamily="34" charset="0"/>
                    <a:ea typeface="宋体" pitchFamily="2" charset="-122"/>
                  </a:defRPr>
                </a:lvl2pPr>
                <a:lvl3pPr>
                  <a:defRPr sz="2000">
                    <a:solidFill>
                      <a:schemeClr val="tx1"/>
                    </a:solidFill>
                    <a:latin typeface="Calibri" panose="020F0502020204030204" pitchFamily="34" charset="0"/>
                    <a:ea typeface="宋体" pitchFamily="2" charset="-122"/>
                  </a:defRPr>
                </a:lvl3pPr>
                <a:lvl4pPr>
                  <a:defRPr>
                    <a:solidFill>
                      <a:schemeClr val="tx1"/>
                    </a:solidFill>
                    <a:latin typeface="Calibri" panose="020F0502020204030204" pitchFamily="34" charset="0"/>
                    <a:ea typeface="宋体" pitchFamily="2" charset="-122"/>
                  </a:defRPr>
                </a:lvl4pPr>
                <a:lvl5pPr>
                  <a:defRPr>
                    <a:solidFill>
                      <a:schemeClr val="tx1"/>
                    </a:solidFill>
                    <a:latin typeface="Calibri" panose="020F0502020204030204" pitchFamily="34" charset="0"/>
                    <a:ea typeface="宋体" pitchFamily="2" charset="-122"/>
                  </a:defRPr>
                </a:lvl5pPr>
                <a:lvl6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6pPr>
                <a:lvl7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7pPr>
                <a:lvl8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8pPr>
                <a:lvl9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9pPr>
              </a:lstStyle>
              <a:p>
                <a:pPr algn="ctr" eaLnBrk="1" hangingPunct="1"/>
                <a:r>
                  <a:rPr lang="en-US" altLang="zh-CN" sz="3600" dirty="0">
                    <a:solidFill>
                      <a:srgbClr val="044875"/>
                    </a:solidFill>
                    <a:latin typeface="Impact" panose="020B0806030902050204" pitchFamily="34" charset="0"/>
                    <a:ea typeface="等线" panose="02010600030101010101" pitchFamily="2" charset="-122"/>
                  </a:rPr>
                  <a:t>03</a:t>
                </a:r>
                <a:endParaRPr lang="zh-CN" altLang="en-US" sz="3600" dirty="0">
                  <a:solidFill>
                    <a:srgbClr val="044875"/>
                  </a:solidFill>
                  <a:latin typeface="Impact" panose="020B0806030902050204" pitchFamily="34" charset="0"/>
                  <a:ea typeface="等线" panose="02010600030101010101" pitchFamily="2" charset="-122"/>
                </a:endParaRPr>
              </a:p>
            </p:txBody>
          </p:sp>
          <p:sp>
            <p:nvSpPr>
              <p:cNvPr id="117" name="椭圆 116"/>
              <p:cNvSpPr/>
              <p:nvPr/>
            </p:nvSpPr>
            <p:spPr>
              <a:xfrm>
                <a:off x="3349148" y="1294073"/>
                <a:ext cx="825615" cy="825470"/>
              </a:xfrm>
              <a:prstGeom prst="ellipse">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grpSp>
      </p:grpSp>
      <p:grpSp>
        <p:nvGrpSpPr>
          <p:cNvPr id="121" name="组合 120"/>
          <p:cNvGrpSpPr/>
          <p:nvPr/>
        </p:nvGrpSpPr>
        <p:grpSpPr bwMode="auto">
          <a:xfrm>
            <a:off x="85724" y="2955926"/>
            <a:ext cx="4260851" cy="1178158"/>
            <a:chOff x="307975" y="1417223"/>
            <a:chExt cx="4261440" cy="1178114"/>
          </a:xfrm>
        </p:grpSpPr>
        <p:grpSp>
          <p:nvGrpSpPr>
            <p:cNvPr id="7191" name="组合 121"/>
            <p:cNvGrpSpPr/>
            <p:nvPr/>
          </p:nvGrpSpPr>
          <p:grpSpPr bwMode="auto">
            <a:xfrm>
              <a:off x="307975" y="1417223"/>
              <a:ext cx="3235774" cy="1178114"/>
              <a:chOff x="399947" y="2108125"/>
              <a:chExt cx="3235774" cy="1178114"/>
            </a:xfrm>
          </p:grpSpPr>
          <p:sp>
            <p:nvSpPr>
              <p:cNvPr id="126" name="文本框 125"/>
              <p:cNvSpPr txBox="1"/>
              <p:nvPr/>
            </p:nvSpPr>
            <p:spPr>
              <a:xfrm>
                <a:off x="1089017" y="2108125"/>
                <a:ext cx="2426036" cy="461648"/>
              </a:xfrm>
              <a:prstGeom prst="rect">
                <a:avLst/>
              </a:prstGeom>
              <a:noFill/>
            </p:spPr>
            <p:txBody>
              <a:bodyPr>
                <a:spAutoFit/>
              </a:bodyPr>
              <a:lstStyle/>
              <a:p>
                <a:pPr algn="r" eaLnBrk="1" fontAlgn="auto" hangingPunct="1">
                  <a:spcBef>
                    <a:spcPts val="0"/>
                  </a:spcBef>
                  <a:spcAft>
                    <a:spcPts val="0"/>
                  </a:spcAft>
                  <a:defRPr/>
                </a:pPr>
                <a:r>
                  <a:rPr lang="zh-CN" altLang="zh-CN" b="1" dirty="0">
                    <a:latin typeface="等线" panose="02010600030101010101" pitchFamily="2" charset="-122"/>
                    <a:ea typeface="等线" panose="02010600030101010101" pitchFamily="2" charset="-122"/>
                  </a:rPr>
                  <a:t>等待周期的缩短</a:t>
                </a:r>
                <a:endParaRPr lang="zh-CN" altLang="en-US" sz="2400" b="1" dirty="0">
                  <a:solidFill>
                    <a:srgbClr val="044875"/>
                  </a:solidFill>
                  <a:latin typeface="等线" panose="02010600030101010101" pitchFamily="2" charset="-122"/>
                  <a:ea typeface="等线" panose="02010600030101010101" pitchFamily="2" charset="-122"/>
                  <a:cs typeface="Arial" panose="020B0604020202090204" pitchFamily="34" charset="0"/>
                </a:endParaRPr>
              </a:p>
            </p:txBody>
          </p:sp>
          <p:sp>
            <p:nvSpPr>
              <p:cNvPr id="127" name="文本框 126"/>
              <p:cNvSpPr txBox="1"/>
              <p:nvPr/>
            </p:nvSpPr>
            <p:spPr bwMode="auto">
              <a:xfrm>
                <a:off x="399947" y="2539909"/>
                <a:ext cx="3235774" cy="746330"/>
              </a:xfrm>
              <a:prstGeom prst="rect">
                <a:avLst/>
              </a:prstGeom>
              <a:noFill/>
            </p:spPr>
            <p:txBody>
              <a:bodyPr wrap="square">
                <a:spAutoFit/>
              </a:bodyPr>
              <a:lstStyle/>
              <a:p>
                <a:pPr algn="r" eaLnBrk="1" fontAlgn="auto" hangingPunct="1">
                  <a:lnSpc>
                    <a:spcPts val="1700"/>
                  </a:lnSpc>
                  <a:spcBef>
                    <a:spcPts val="0"/>
                  </a:spcBef>
                  <a:spcAft>
                    <a:spcPts val="0"/>
                  </a:spcAft>
                  <a:defRPr/>
                </a:pPr>
                <a:r>
                  <a:rPr lang="zh-CN" altLang="en-US" sz="1600" dirty="0">
                    <a:solidFill>
                      <a:schemeClr val="bg2">
                        <a:lumMod val="25000"/>
                      </a:schemeClr>
                    </a:solidFill>
                    <a:latin typeface="微软雅黑 Light" panose="020B0502040204020203" pitchFamily="34" charset="-122"/>
                    <a:ea typeface="等线" panose="02010600030101010101" pitchFamily="2" charset="-122"/>
                    <a:cs typeface="Arial" panose="020B0604020202090204" pitchFamily="34" charset="0"/>
                  </a:rPr>
                  <a:t>通过</a:t>
                </a:r>
                <a:r>
                  <a:rPr lang="en-US" altLang="zh-CN" sz="1600" dirty="0">
                    <a:solidFill>
                      <a:schemeClr val="bg2">
                        <a:lumMod val="25000"/>
                      </a:schemeClr>
                    </a:solidFill>
                    <a:latin typeface="微软雅黑 Light" panose="020B0502040204020203" pitchFamily="34" charset="-122"/>
                    <a:ea typeface="等线" panose="02010600030101010101" pitchFamily="2" charset="-122"/>
                    <a:cs typeface="Arial" panose="020B0604020202090204" pitchFamily="34" charset="0"/>
                  </a:rPr>
                  <a:t>AI</a:t>
                </a:r>
                <a:r>
                  <a:rPr lang="zh-CN" altLang="en-US" sz="1600" dirty="0">
                    <a:solidFill>
                      <a:schemeClr val="bg2">
                        <a:lumMod val="25000"/>
                      </a:schemeClr>
                    </a:solidFill>
                    <a:latin typeface="微软雅黑 Light" panose="020B0502040204020203" pitchFamily="34" charset="-122"/>
                    <a:ea typeface="等线" panose="02010600030101010101" pitchFamily="2" charset="-122"/>
                    <a:cs typeface="Arial" panose="020B0604020202090204" pitchFamily="34" charset="0"/>
                  </a:rPr>
                  <a:t>客服避免人工客服不必要的等待时间，且聊天机器人反应迅速，在较短时间内处理客户需求。</a:t>
                </a:r>
                <a:endParaRPr lang="en-US" altLang="zh-CN" sz="1600" dirty="0">
                  <a:solidFill>
                    <a:schemeClr val="bg2">
                      <a:lumMod val="25000"/>
                    </a:schemeClr>
                  </a:solidFill>
                  <a:latin typeface="微软雅黑 Light" panose="020B0502040204020203" pitchFamily="34" charset="-122"/>
                  <a:ea typeface="等线" panose="02010600030101010101" pitchFamily="2" charset="-122"/>
                  <a:cs typeface="Arial" panose="020B0604020202090204" pitchFamily="34" charset="0"/>
                </a:endParaRPr>
              </a:p>
            </p:txBody>
          </p:sp>
          <p:cxnSp>
            <p:nvCxnSpPr>
              <p:cNvPr id="128" name="直接连接符 127"/>
              <p:cNvCxnSpPr/>
              <p:nvPr/>
            </p:nvCxnSpPr>
            <p:spPr>
              <a:xfrm>
                <a:off x="1605027" y="2546259"/>
                <a:ext cx="1778246" cy="0"/>
              </a:xfrm>
              <a:prstGeom prst="line">
                <a:avLst/>
              </a:prstGeom>
              <a:ln>
                <a:solidFill>
                  <a:srgbClr val="044875"/>
                </a:solidFill>
                <a:prstDash val="dash"/>
              </a:ln>
            </p:spPr>
            <p:style>
              <a:lnRef idx="1">
                <a:schemeClr val="accent1"/>
              </a:lnRef>
              <a:fillRef idx="0">
                <a:schemeClr val="accent1"/>
              </a:fillRef>
              <a:effectRef idx="0">
                <a:schemeClr val="accent1"/>
              </a:effectRef>
              <a:fontRef idx="minor">
                <a:schemeClr val="tx1"/>
              </a:fontRef>
            </p:style>
          </p:cxnSp>
        </p:grpSp>
        <p:grpSp>
          <p:nvGrpSpPr>
            <p:cNvPr id="7192" name="组合 122"/>
            <p:cNvGrpSpPr/>
            <p:nvPr/>
          </p:nvGrpSpPr>
          <p:grpSpPr bwMode="auto">
            <a:xfrm>
              <a:off x="3069992" y="1556048"/>
              <a:ext cx="1499423" cy="825201"/>
              <a:chOff x="3011936" y="1294791"/>
              <a:chExt cx="1499423" cy="825201"/>
            </a:xfrm>
          </p:grpSpPr>
          <p:sp>
            <p:nvSpPr>
              <p:cNvPr id="124" name="文本框 123"/>
              <p:cNvSpPr txBox="1"/>
              <p:nvPr/>
            </p:nvSpPr>
            <p:spPr>
              <a:xfrm>
                <a:off x="3012551" y="1397257"/>
                <a:ext cx="1498808" cy="646089"/>
              </a:xfrm>
              <a:prstGeom prst="rect">
                <a:avLst/>
              </a:prstGeom>
              <a:noFill/>
            </p:spPr>
            <p:txBody>
              <a:bodyPr>
                <a:spAutoFit/>
              </a:bodyPr>
              <a:lstStyle/>
              <a:p>
                <a:pPr algn="ctr" eaLnBrk="1" fontAlgn="auto" hangingPunct="1">
                  <a:spcBef>
                    <a:spcPts val="0"/>
                  </a:spcBef>
                  <a:spcAft>
                    <a:spcPts val="0"/>
                  </a:spcAft>
                  <a:defRPr/>
                </a:pPr>
                <a:r>
                  <a:rPr lang="en-US" altLang="zh-CN" sz="3600" dirty="0">
                    <a:solidFill>
                      <a:schemeClr val="bg2">
                        <a:lumMod val="25000"/>
                      </a:schemeClr>
                    </a:solidFill>
                    <a:latin typeface="Impact" panose="020B0806030902050204" pitchFamily="34" charset="0"/>
                    <a:ea typeface="等线" panose="02010600030101010101" pitchFamily="2" charset="-122"/>
                  </a:rPr>
                  <a:t>02</a:t>
                </a:r>
                <a:endParaRPr lang="zh-CN" altLang="en-US" sz="3600" dirty="0">
                  <a:solidFill>
                    <a:schemeClr val="bg2">
                      <a:lumMod val="25000"/>
                    </a:schemeClr>
                  </a:solidFill>
                  <a:latin typeface="Impact" panose="020B0806030902050204" pitchFamily="34" charset="0"/>
                  <a:ea typeface="等线" panose="02010600030101010101" pitchFamily="2" charset="-122"/>
                </a:endParaRPr>
              </a:p>
            </p:txBody>
          </p:sp>
          <p:sp>
            <p:nvSpPr>
              <p:cNvPr id="125" name="椭圆 124"/>
              <p:cNvSpPr/>
              <p:nvPr/>
            </p:nvSpPr>
            <p:spPr>
              <a:xfrm>
                <a:off x="3349148" y="1294074"/>
                <a:ext cx="825615" cy="825469"/>
              </a:xfrm>
              <a:prstGeom prst="ellipse">
                <a:avLst/>
              </a:prstGeom>
              <a:noFill/>
              <a:ln w="254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gr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19"/>
                                        </p:tgtEl>
                                        <p:attrNameLst>
                                          <p:attrName>style.visibility</p:attrName>
                                        </p:attrNameLst>
                                      </p:cBhvr>
                                      <p:to>
                                        <p:strVal val="visible"/>
                                      </p:to>
                                    </p:set>
                                    <p:anim calcmode="lin" valueType="num">
                                      <p:cBhvr>
                                        <p:cTn id="26" dur="500" fill="hold"/>
                                        <p:tgtEl>
                                          <p:spTgt spid="19"/>
                                        </p:tgtEl>
                                        <p:attrNameLst>
                                          <p:attrName>ppt_w</p:attrName>
                                        </p:attrNameLst>
                                      </p:cBhvr>
                                      <p:tavLst>
                                        <p:tav tm="0">
                                          <p:val>
                                            <p:fltVal val="0"/>
                                          </p:val>
                                        </p:tav>
                                        <p:tav tm="100000">
                                          <p:val>
                                            <p:strVal val="#ppt_w"/>
                                          </p:val>
                                        </p:tav>
                                      </p:tavLst>
                                    </p:anim>
                                    <p:anim calcmode="lin" valueType="num">
                                      <p:cBhvr>
                                        <p:cTn id="27" dur="500" fill="hold"/>
                                        <p:tgtEl>
                                          <p:spTgt spid="19"/>
                                        </p:tgtEl>
                                        <p:attrNameLst>
                                          <p:attrName>ppt_h</p:attrName>
                                        </p:attrNameLst>
                                      </p:cBhvr>
                                      <p:tavLst>
                                        <p:tav tm="0">
                                          <p:val>
                                            <p:fltVal val="0"/>
                                          </p:val>
                                        </p:tav>
                                        <p:tav tm="100000">
                                          <p:val>
                                            <p:strVal val="#ppt_h"/>
                                          </p:val>
                                        </p:tav>
                                      </p:tavLst>
                                    </p:anim>
                                    <p:animEffect transition="in" filter="fade">
                                      <p:cBhvr>
                                        <p:cTn id="28" dur="500"/>
                                        <p:tgtEl>
                                          <p:spTgt spid="19"/>
                                        </p:tgtEl>
                                      </p:cBhvr>
                                    </p:animEffect>
                                  </p:childTnLst>
                                </p:cTn>
                              </p:par>
                              <p:par>
                                <p:cTn id="29" presetID="53" presetClass="entr" presetSubtype="16"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par>
                                <p:cTn id="34" presetID="53" presetClass="entr" presetSubtype="16" fill="hold" nodeType="with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500" fill="hold"/>
                                        <p:tgtEl>
                                          <p:spTgt spid="11"/>
                                        </p:tgtEl>
                                        <p:attrNameLst>
                                          <p:attrName>ppt_w</p:attrName>
                                        </p:attrNameLst>
                                      </p:cBhvr>
                                      <p:tavLst>
                                        <p:tav tm="0">
                                          <p:val>
                                            <p:fltVal val="0"/>
                                          </p:val>
                                        </p:tav>
                                        <p:tav tm="100000">
                                          <p:val>
                                            <p:strVal val="#ppt_w"/>
                                          </p:val>
                                        </p:tav>
                                      </p:tavLst>
                                    </p:anim>
                                    <p:anim calcmode="lin" valueType="num">
                                      <p:cBhvr>
                                        <p:cTn id="37" dur="500" fill="hold"/>
                                        <p:tgtEl>
                                          <p:spTgt spid="11"/>
                                        </p:tgtEl>
                                        <p:attrNameLst>
                                          <p:attrName>ppt_h</p:attrName>
                                        </p:attrNameLst>
                                      </p:cBhvr>
                                      <p:tavLst>
                                        <p:tav tm="0">
                                          <p:val>
                                            <p:fltVal val="0"/>
                                          </p:val>
                                        </p:tav>
                                        <p:tav tm="100000">
                                          <p:val>
                                            <p:strVal val="#ppt_h"/>
                                          </p:val>
                                        </p:tav>
                                      </p:tavLst>
                                    </p:anim>
                                    <p:animEffect transition="in" filter="fade">
                                      <p:cBhvr>
                                        <p:cTn id="38" dur="500"/>
                                        <p:tgtEl>
                                          <p:spTgt spid="11"/>
                                        </p:tgtEl>
                                      </p:cBhvr>
                                    </p:animEffect>
                                  </p:childTnLst>
                                </p:cTn>
                              </p:par>
                              <p:par>
                                <p:cTn id="39" presetID="53" presetClass="entr" presetSubtype="16"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p:cTn id="41" dur="500" fill="hold"/>
                                        <p:tgtEl>
                                          <p:spTgt spid="13"/>
                                        </p:tgtEl>
                                        <p:attrNameLst>
                                          <p:attrName>ppt_w</p:attrName>
                                        </p:attrNameLst>
                                      </p:cBhvr>
                                      <p:tavLst>
                                        <p:tav tm="0">
                                          <p:val>
                                            <p:fltVal val="0"/>
                                          </p:val>
                                        </p:tav>
                                        <p:tav tm="100000">
                                          <p:val>
                                            <p:strVal val="#ppt_w"/>
                                          </p:val>
                                        </p:tav>
                                      </p:tavLst>
                                    </p:anim>
                                    <p:anim calcmode="lin" valueType="num">
                                      <p:cBhvr>
                                        <p:cTn id="42" dur="500" fill="hold"/>
                                        <p:tgtEl>
                                          <p:spTgt spid="13"/>
                                        </p:tgtEl>
                                        <p:attrNameLst>
                                          <p:attrName>ppt_h</p:attrName>
                                        </p:attrNameLst>
                                      </p:cBhvr>
                                      <p:tavLst>
                                        <p:tav tm="0">
                                          <p:val>
                                            <p:fltVal val="0"/>
                                          </p:val>
                                        </p:tav>
                                        <p:tav tm="100000">
                                          <p:val>
                                            <p:strVal val="#ppt_h"/>
                                          </p:val>
                                        </p:tav>
                                      </p:tavLst>
                                    </p:anim>
                                    <p:animEffect transition="in" filter="fade">
                                      <p:cBhvr>
                                        <p:cTn id="43" dur="500"/>
                                        <p:tgtEl>
                                          <p:spTgt spid="13"/>
                                        </p:tgtEl>
                                      </p:cBhvr>
                                    </p:animEffect>
                                  </p:childTnLst>
                                </p:cTn>
                              </p:par>
                              <p:par>
                                <p:cTn id="44" presetID="53" presetClass="entr" presetSubtype="16" fill="hold" nodeType="with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p:cTn id="46" dur="500" fill="hold"/>
                                        <p:tgtEl>
                                          <p:spTgt spid="17"/>
                                        </p:tgtEl>
                                        <p:attrNameLst>
                                          <p:attrName>ppt_w</p:attrName>
                                        </p:attrNameLst>
                                      </p:cBhvr>
                                      <p:tavLst>
                                        <p:tav tm="0">
                                          <p:val>
                                            <p:fltVal val="0"/>
                                          </p:val>
                                        </p:tav>
                                        <p:tav tm="100000">
                                          <p:val>
                                            <p:strVal val="#ppt_w"/>
                                          </p:val>
                                        </p:tav>
                                      </p:tavLst>
                                    </p:anim>
                                    <p:anim calcmode="lin" valueType="num">
                                      <p:cBhvr>
                                        <p:cTn id="47" dur="500" fill="hold"/>
                                        <p:tgtEl>
                                          <p:spTgt spid="17"/>
                                        </p:tgtEl>
                                        <p:attrNameLst>
                                          <p:attrName>ppt_h</p:attrName>
                                        </p:attrNameLst>
                                      </p:cBhvr>
                                      <p:tavLst>
                                        <p:tav tm="0">
                                          <p:val>
                                            <p:fltVal val="0"/>
                                          </p:val>
                                        </p:tav>
                                        <p:tav tm="100000">
                                          <p:val>
                                            <p:strVal val="#ppt_h"/>
                                          </p:val>
                                        </p:tav>
                                      </p:tavLst>
                                    </p:anim>
                                    <p:animEffect transition="in" filter="fade">
                                      <p:cBhvr>
                                        <p:cTn id="48" dur="500"/>
                                        <p:tgtEl>
                                          <p:spTgt spid="17"/>
                                        </p:tgtEl>
                                      </p:cBhvr>
                                    </p:animEffect>
                                  </p:childTnLst>
                                </p:cTn>
                              </p:par>
                              <p:par>
                                <p:cTn id="49" presetID="53" presetClass="entr" presetSubtype="16" fill="hold" nodeType="withEffect">
                                  <p:stCondLst>
                                    <p:cond delay="0"/>
                                  </p:stCondLst>
                                  <p:childTnLst>
                                    <p:set>
                                      <p:cBhvr>
                                        <p:cTn id="50" dur="1" fill="hold">
                                          <p:stCondLst>
                                            <p:cond delay="0"/>
                                          </p:stCondLst>
                                        </p:cTn>
                                        <p:tgtEl>
                                          <p:spTgt spid="5"/>
                                        </p:tgtEl>
                                        <p:attrNameLst>
                                          <p:attrName>style.visibility</p:attrName>
                                        </p:attrNameLst>
                                      </p:cBhvr>
                                      <p:to>
                                        <p:strVal val="visible"/>
                                      </p:to>
                                    </p:set>
                                    <p:anim calcmode="lin" valueType="num">
                                      <p:cBhvr>
                                        <p:cTn id="51" dur="500" fill="hold"/>
                                        <p:tgtEl>
                                          <p:spTgt spid="5"/>
                                        </p:tgtEl>
                                        <p:attrNameLst>
                                          <p:attrName>ppt_w</p:attrName>
                                        </p:attrNameLst>
                                      </p:cBhvr>
                                      <p:tavLst>
                                        <p:tav tm="0">
                                          <p:val>
                                            <p:fltVal val="0"/>
                                          </p:val>
                                        </p:tav>
                                        <p:tav tm="100000">
                                          <p:val>
                                            <p:strVal val="#ppt_w"/>
                                          </p:val>
                                        </p:tav>
                                      </p:tavLst>
                                    </p:anim>
                                    <p:anim calcmode="lin" valueType="num">
                                      <p:cBhvr>
                                        <p:cTn id="52" dur="500" fill="hold"/>
                                        <p:tgtEl>
                                          <p:spTgt spid="5"/>
                                        </p:tgtEl>
                                        <p:attrNameLst>
                                          <p:attrName>ppt_h</p:attrName>
                                        </p:attrNameLst>
                                      </p:cBhvr>
                                      <p:tavLst>
                                        <p:tav tm="0">
                                          <p:val>
                                            <p:fltVal val="0"/>
                                          </p:val>
                                        </p:tav>
                                        <p:tav tm="100000">
                                          <p:val>
                                            <p:strVal val="#ppt_h"/>
                                          </p:val>
                                        </p:tav>
                                      </p:tavLst>
                                    </p:anim>
                                    <p:animEffect transition="in" filter="fade">
                                      <p:cBhvr>
                                        <p:cTn id="53" dur="500"/>
                                        <p:tgtEl>
                                          <p:spTgt spid="5"/>
                                        </p:tgtEl>
                                      </p:cBhvr>
                                    </p:animEffect>
                                  </p:childTnLst>
                                </p:cTn>
                              </p:par>
                            </p:childTnLst>
                          </p:cTn>
                        </p:par>
                      </p:childTnLst>
                    </p:cTn>
                  </p:par>
                  <p:par>
                    <p:cTn id="54" fill="hold">
                      <p:stCondLst>
                        <p:cond delay="indefinite"/>
                      </p:stCondLst>
                      <p:childTnLst>
                        <p:par>
                          <p:cTn id="55" fill="hold">
                            <p:stCondLst>
                              <p:cond delay="0"/>
                            </p:stCondLst>
                            <p:childTnLst>
                              <p:par>
                                <p:cTn id="56" presetID="49" presetClass="entr" presetSubtype="0" decel="100000" fill="hold" nodeType="clickEffect">
                                  <p:stCondLst>
                                    <p:cond delay="0"/>
                                  </p:stCondLst>
                                  <p:childTnLst>
                                    <p:set>
                                      <p:cBhvr>
                                        <p:cTn id="57" dur="1" fill="hold">
                                          <p:stCondLst>
                                            <p:cond delay="0"/>
                                          </p:stCondLst>
                                        </p:cTn>
                                        <p:tgtEl>
                                          <p:spTgt spid="23"/>
                                        </p:tgtEl>
                                        <p:attrNameLst>
                                          <p:attrName>style.visibility</p:attrName>
                                        </p:attrNameLst>
                                      </p:cBhvr>
                                      <p:to>
                                        <p:strVal val="visible"/>
                                      </p:to>
                                    </p:set>
                                    <p:anim calcmode="lin" valueType="num">
                                      <p:cBhvr>
                                        <p:cTn id="58" dur="500" fill="hold"/>
                                        <p:tgtEl>
                                          <p:spTgt spid="23"/>
                                        </p:tgtEl>
                                        <p:attrNameLst>
                                          <p:attrName>ppt_w</p:attrName>
                                        </p:attrNameLst>
                                      </p:cBhvr>
                                      <p:tavLst>
                                        <p:tav tm="0">
                                          <p:val>
                                            <p:fltVal val="0"/>
                                          </p:val>
                                        </p:tav>
                                        <p:tav tm="100000">
                                          <p:val>
                                            <p:strVal val="#ppt_w"/>
                                          </p:val>
                                        </p:tav>
                                      </p:tavLst>
                                    </p:anim>
                                    <p:anim calcmode="lin" valueType="num">
                                      <p:cBhvr>
                                        <p:cTn id="59" dur="500" fill="hold"/>
                                        <p:tgtEl>
                                          <p:spTgt spid="23"/>
                                        </p:tgtEl>
                                        <p:attrNameLst>
                                          <p:attrName>ppt_h</p:attrName>
                                        </p:attrNameLst>
                                      </p:cBhvr>
                                      <p:tavLst>
                                        <p:tav tm="0">
                                          <p:val>
                                            <p:fltVal val="0"/>
                                          </p:val>
                                        </p:tav>
                                        <p:tav tm="100000">
                                          <p:val>
                                            <p:strVal val="#ppt_h"/>
                                          </p:val>
                                        </p:tav>
                                      </p:tavLst>
                                    </p:anim>
                                    <p:anim calcmode="lin" valueType="num">
                                      <p:cBhvr>
                                        <p:cTn id="60" dur="500" fill="hold"/>
                                        <p:tgtEl>
                                          <p:spTgt spid="23"/>
                                        </p:tgtEl>
                                        <p:attrNameLst>
                                          <p:attrName>style.rotation</p:attrName>
                                        </p:attrNameLst>
                                      </p:cBhvr>
                                      <p:tavLst>
                                        <p:tav tm="0">
                                          <p:val>
                                            <p:fltVal val="360"/>
                                          </p:val>
                                        </p:tav>
                                        <p:tav tm="100000">
                                          <p:val>
                                            <p:fltVal val="0"/>
                                          </p:val>
                                        </p:tav>
                                      </p:tavLst>
                                    </p:anim>
                                    <p:animEffect transition="in" filter="fade">
                                      <p:cBhvr>
                                        <p:cTn id="61" dur="500"/>
                                        <p:tgtEl>
                                          <p:spTgt spid="23"/>
                                        </p:tgtEl>
                                      </p:cBhvr>
                                    </p:animEffect>
                                  </p:childTnLst>
                                </p:cTn>
                              </p:par>
                            </p:childTnLst>
                          </p:cTn>
                        </p:par>
                      </p:childTnLst>
                    </p:cTn>
                  </p:par>
                  <p:par>
                    <p:cTn id="62" fill="hold">
                      <p:stCondLst>
                        <p:cond delay="indefinite"/>
                      </p:stCondLst>
                      <p:childTnLst>
                        <p:par>
                          <p:cTn id="63" fill="hold">
                            <p:stCondLst>
                              <p:cond delay="0"/>
                            </p:stCondLst>
                            <p:childTnLst>
                              <p:par>
                                <p:cTn id="64" presetID="53" presetClass="entr" presetSubtype="16" fill="hold" nodeType="clickEffect">
                                  <p:stCondLst>
                                    <p:cond delay="0"/>
                                  </p:stCondLst>
                                  <p:childTnLst>
                                    <p:set>
                                      <p:cBhvr>
                                        <p:cTn id="65" dur="1" fill="hold">
                                          <p:stCondLst>
                                            <p:cond delay="0"/>
                                          </p:stCondLst>
                                        </p:cTn>
                                        <p:tgtEl>
                                          <p:spTgt spid="24"/>
                                        </p:tgtEl>
                                        <p:attrNameLst>
                                          <p:attrName>style.visibility</p:attrName>
                                        </p:attrNameLst>
                                      </p:cBhvr>
                                      <p:to>
                                        <p:strVal val="visible"/>
                                      </p:to>
                                    </p:set>
                                    <p:anim calcmode="lin" valueType="num">
                                      <p:cBhvr>
                                        <p:cTn id="66" dur="500" fill="hold"/>
                                        <p:tgtEl>
                                          <p:spTgt spid="24"/>
                                        </p:tgtEl>
                                        <p:attrNameLst>
                                          <p:attrName>ppt_w</p:attrName>
                                        </p:attrNameLst>
                                      </p:cBhvr>
                                      <p:tavLst>
                                        <p:tav tm="0">
                                          <p:val>
                                            <p:fltVal val="0"/>
                                          </p:val>
                                        </p:tav>
                                        <p:tav tm="100000">
                                          <p:val>
                                            <p:strVal val="#ppt_w"/>
                                          </p:val>
                                        </p:tav>
                                      </p:tavLst>
                                    </p:anim>
                                    <p:anim calcmode="lin" valueType="num">
                                      <p:cBhvr>
                                        <p:cTn id="67" dur="500" fill="hold"/>
                                        <p:tgtEl>
                                          <p:spTgt spid="24"/>
                                        </p:tgtEl>
                                        <p:attrNameLst>
                                          <p:attrName>ppt_h</p:attrName>
                                        </p:attrNameLst>
                                      </p:cBhvr>
                                      <p:tavLst>
                                        <p:tav tm="0">
                                          <p:val>
                                            <p:fltVal val="0"/>
                                          </p:val>
                                        </p:tav>
                                        <p:tav tm="100000">
                                          <p:val>
                                            <p:strVal val="#ppt_h"/>
                                          </p:val>
                                        </p:tav>
                                      </p:tavLst>
                                    </p:anim>
                                    <p:animEffect transition="in" filter="fade">
                                      <p:cBhvr>
                                        <p:cTn id="68" dur="500"/>
                                        <p:tgtEl>
                                          <p:spTgt spid="24"/>
                                        </p:tgtEl>
                                      </p:cBhvr>
                                    </p:animEffect>
                                  </p:childTnLst>
                                </p:cTn>
                              </p:par>
                            </p:childTnLst>
                          </p:cTn>
                        </p:par>
                        <p:par>
                          <p:cTn id="69" fill="hold">
                            <p:stCondLst>
                              <p:cond delay="500"/>
                            </p:stCondLst>
                            <p:childTnLst>
                              <p:par>
                                <p:cTn id="70" presetID="12" presetClass="entr" presetSubtype="8" fill="hold" nodeType="afterEffect">
                                  <p:stCondLst>
                                    <p:cond delay="0"/>
                                  </p:stCondLst>
                                  <p:childTnLst>
                                    <p:set>
                                      <p:cBhvr>
                                        <p:cTn id="71" dur="1" fill="hold">
                                          <p:stCondLst>
                                            <p:cond delay="0"/>
                                          </p:stCondLst>
                                        </p:cTn>
                                        <p:tgtEl>
                                          <p:spTgt spid="112"/>
                                        </p:tgtEl>
                                        <p:attrNameLst>
                                          <p:attrName>style.visibility</p:attrName>
                                        </p:attrNameLst>
                                      </p:cBhvr>
                                      <p:to>
                                        <p:strVal val="visible"/>
                                      </p:to>
                                    </p:set>
                                    <p:anim calcmode="lin" valueType="num">
                                      <p:cBhvr additive="base">
                                        <p:cTn id="72" dur="500"/>
                                        <p:tgtEl>
                                          <p:spTgt spid="112"/>
                                        </p:tgtEl>
                                        <p:attrNameLst>
                                          <p:attrName>ppt_x</p:attrName>
                                        </p:attrNameLst>
                                      </p:cBhvr>
                                      <p:tavLst>
                                        <p:tav tm="0">
                                          <p:val>
                                            <p:strVal val="#ppt_x-#ppt_w*1.125000"/>
                                          </p:val>
                                        </p:tav>
                                        <p:tav tm="100000">
                                          <p:val>
                                            <p:strVal val="#ppt_x"/>
                                          </p:val>
                                        </p:tav>
                                      </p:tavLst>
                                    </p:anim>
                                    <p:animEffect transition="in" filter="wipe(right)">
                                      <p:cBhvr>
                                        <p:cTn id="73" dur="500"/>
                                        <p:tgtEl>
                                          <p:spTgt spid="112"/>
                                        </p:tgtEl>
                                      </p:cBhvr>
                                    </p:animEffect>
                                  </p:childTnLst>
                                </p:cTn>
                              </p:par>
                              <p:par>
                                <p:cTn id="74" presetID="12" presetClass="entr" presetSubtype="8" fill="hold" nodeType="withEffect">
                                  <p:stCondLst>
                                    <p:cond delay="250"/>
                                  </p:stCondLst>
                                  <p:childTnLst>
                                    <p:set>
                                      <p:cBhvr>
                                        <p:cTn id="75" dur="1" fill="hold">
                                          <p:stCondLst>
                                            <p:cond delay="0"/>
                                          </p:stCondLst>
                                        </p:cTn>
                                        <p:tgtEl>
                                          <p:spTgt spid="121"/>
                                        </p:tgtEl>
                                        <p:attrNameLst>
                                          <p:attrName>style.visibility</p:attrName>
                                        </p:attrNameLst>
                                      </p:cBhvr>
                                      <p:to>
                                        <p:strVal val="visible"/>
                                      </p:to>
                                    </p:set>
                                    <p:anim calcmode="lin" valueType="num">
                                      <p:cBhvr additive="base">
                                        <p:cTn id="76" dur="500"/>
                                        <p:tgtEl>
                                          <p:spTgt spid="121"/>
                                        </p:tgtEl>
                                        <p:attrNameLst>
                                          <p:attrName>ppt_x</p:attrName>
                                        </p:attrNameLst>
                                      </p:cBhvr>
                                      <p:tavLst>
                                        <p:tav tm="0">
                                          <p:val>
                                            <p:strVal val="#ppt_x-#ppt_w*1.125000"/>
                                          </p:val>
                                        </p:tav>
                                        <p:tav tm="100000">
                                          <p:val>
                                            <p:strVal val="#ppt_x"/>
                                          </p:val>
                                        </p:tav>
                                      </p:tavLst>
                                    </p:anim>
                                    <p:animEffect transition="in" filter="wipe(right)">
                                      <p:cBhvr>
                                        <p:cTn id="77" dur="500"/>
                                        <p:tgtEl>
                                          <p:spTgt spid="121"/>
                                        </p:tgtEl>
                                      </p:cBhvr>
                                    </p:animEffect>
                                  </p:childTnLst>
                                </p:cTn>
                              </p:par>
                              <p:par>
                                <p:cTn id="78" presetID="12" presetClass="entr" presetSubtype="8" fill="hold" nodeType="withEffect">
                                  <p:stCondLst>
                                    <p:cond delay="500"/>
                                  </p:stCondLst>
                                  <p:childTnLst>
                                    <p:set>
                                      <p:cBhvr>
                                        <p:cTn id="79" dur="1" fill="hold">
                                          <p:stCondLst>
                                            <p:cond delay="0"/>
                                          </p:stCondLst>
                                        </p:cTn>
                                        <p:tgtEl>
                                          <p:spTgt spid="113"/>
                                        </p:tgtEl>
                                        <p:attrNameLst>
                                          <p:attrName>style.visibility</p:attrName>
                                        </p:attrNameLst>
                                      </p:cBhvr>
                                      <p:to>
                                        <p:strVal val="visible"/>
                                      </p:to>
                                    </p:set>
                                    <p:anim calcmode="lin" valueType="num">
                                      <p:cBhvr additive="base">
                                        <p:cTn id="80" dur="500"/>
                                        <p:tgtEl>
                                          <p:spTgt spid="113"/>
                                        </p:tgtEl>
                                        <p:attrNameLst>
                                          <p:attrName>ppt_x</p:attrName>
                                        </p:attrNameLst>
                                      </p:cBhvr>
                                      <p:tavLst>
                                        <p:tav tm="0">
                                          <p:val>
                                            <p:strVal val="#ppt_x-#ppt_w*1.125000"/>
                                          </p:val>
                                        </p:tav>
                                        <p:tav tm="100000">
                                          <p:val>
                                            <p:strVal val="#ppt_x"/>
                                          </p:val>
                                        </p:tav>
                                      </p:tavLst>
                                    </p:anim>
                                    <p:animEffect transition="in" filter="wipe(right)">
                                      <p:cBhvr>
                                        <p:cTn id="81" dur="500"/>
                                        <p:tgtEl>
                                          <p:spTgt spid="113"/>
                                        </p:tgtEl>
                                      </p:cBhvr>
                                    </p:animEffect>
                                  </p:childTnLst>
                                </p:cTn>
                              </p:par>
                            </p:childTnLst>
                          </p:cTn>
                        </p:par>
                        <p:par>
                          <p:cTn id="82" fill="hold">
                            <p:stCondLst>
                              <p:cond delay="1000"/>
                            </p:stCondLst>
                            <p:childTnLst>
                              <p:par>
                                <p:cTn id="83" presetID="12" presetClass="entr" presetSubtype="2" fill="hold" nodeType="afterEffect">
                                  <p:stCondLst>
                                    <p:cond delay="0"/>
                                  </p:stCondLst>
                                  <p:childTnLst>
                                    <p:set>
                                      <p:cBhvr>
                                        <p:cTn id="84" dur="1" fill="hold">
                                          <p:stCondLst>
                                            <p:cond delay="0"/>
                                          </p:stCondLst>
                                        </p:cTn>
                                        <p:tgtEl>
                                          <p:spTgt spid="94"/>
                                        </p:tgtEl>
                                        <p:attrNameLst>
                                          <p:attrName>style.visibility</p:attrName>
                                        </p:attrNameLst>
                                      </p:cBhvr>
                                      <p:to>
                                        <p:strVal val="visible"/>
                                      </p:to>
                                    </p:set>
                                    <p:anim calcmode="lin" valueType="num">
                                      <p:cBhvr additive="base">
                                        <p:cTn id="85" dur="500"/>
                                        <p:tgtEl>
                                          <p:spTgt spid="94"/>
                                        </p:tgtEl>
                                        <p:attrNameLst>
                                          <p:attrName>ppt_x</p:attrName>
                                        </p:attrNameLst>
                                      </p:cBhvr>
                                      <p:tavLst>
                                        <p:tav tm="0">
                                          <p:val>
                                            <p:strVal val="#ppt_x+#ppt_w*1.125000"/>
                                          </p:val>
                                        </p:tav>
                                        <p:tav tm="100000">
                                          <p:val>
                                            <p:strVal val="#ppt_x"/>
                                          </p:val>
                                        </p:tav>
                                      </p:tavLst>
                                    </p:anim>
                                    <p:animEffect transition="in" filter="wipe(left)">
                                      <p:cBhvr>
                                        <p:cTn id="86" dur="500"/>
                                        <p:tgtEl>
                                          <p:spTgt spid="94"/>
                                        </p:tgtEl>
                                      </p:cBhvr>
                                    </p:animEffect>
                                  </p:childTnLst>
                                </p:cTn>
                              </p:par>
                              <p:par>
                                <p:cTn id="87" presetID="12" presetClass="entr" presetSubtype="2" fill="hold" nodeType="withEffect">
                                  <p:stCondLst>
                                    <p:cond delay="250"/>
                                  </p:stCondLst>
                                  <p:childTnLst>
                                    <p:set>
                                      <p:cBhvr>
                                        <p:cTn id="88" dur="1" fill="hold">
                                          <p:stCondLst>
                                            <p:cond delay="0"/>
                                          </p:stCondLst>
                                        </p:cTn>
                                        <p:tgtEl>
                                          <p:spTgt spid="95"/>
                                        </p:tgtEl>
                                        <p:attrNameLst>
                                          <p:attrName>style.visibility</p:attrName>
                                        </p:attrNameLst>
                                      </p:cBhvr>
                                      <p:to>
                                        <p:strVal val="visible"/>
                                      </p:to>
                                    </p:set>
                                    <p:anim calcmode="lin" valueType="num">
                                      <p:cBhvr additive="base">
                                        <p:cTn id="89" dur="500"/>
                                        <p:tgtEl>
                                          <p:spTgt spid="95"/>
                                        </p:tgtEl>
                                        <p:attrNameLst>
                                          <p:attrName>ppt_x</p:attrName>
                                        </p:attrNameLst>
                                      </p:cBhvr>
                                      <p:tavLst>
                                        <p:tav tm="0">
                                          <p:val>
                                            <p:strVal val="#ppt_x+#ppt_w*1.125000"/>
                                          </p:val>
                                        </p:tav>
                                        <p:tav tm="100000">
                                          <p:val>
                                            <p:strVal val="#ppt_x"/>
                                          </p:val>
                                        </p:tav>
                                      </p:tavLst>
                                    </p:anim>
                                    <p:animEffect transition="in" filter="wipe(left)">
                                      <p:cBhvr>
                                        <p:cTn id="90"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15" grpId="0"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3" name="矩形 2"/>
          <p:cNvSpPr/>
          <p:nvPr/>
        </p:nvSpPr>
        <p:spPr>
          <a:xfrm>
            <a:off x="1"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4" name="文本框 3"/>
          <p:cNvSpPr txBox="1">
            <a:spLocks noChangeArrowheads="1"/>
          </p:cNvSpPr>
          <p:nvPr/>
        </p:nvSpPr>
        <p:spPr bwMode="auto">
          <a:xfrm>
            <a:off x="946151"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itchFamily="2" charset="-122"/>
              </a:defRPr>
            </a:lvl1pPr>
            <a:lvl2pPr marL="742950" indent="-285750">
              <a:defRPr sz="2400">
                <a:solidFill>
                  <a:schemeClr val="tx1"/>
                </a:solidFill>
                <a:latin typeface="Calibri" panose="020F0502020204030204" pitchFamily="34" charset="0"/>
                <a:ea typeface="宋体" pitchFamily="2" charset="-122"/>
              </a:defRPr>
            </a:lvl2pPr>
            <a:lvl3pPr>
              <a:defRPr sz="2000">
                <a:solidFill>
                  <a:schemeClr val="tx1"/>
                </a:solidFill>
                <a:latin typeface="Calibri" panose="020F0502020204030204" pitchFamily="34" charset="0"/>
                <a:ea typeface="宋体" pitchFamily="2" charset="-122"/>
              </a:defRPr>
            </a:lvl3pPr>
            <a:lvl4pPr>
              <a:defRPr>
                <a:solidFill>
                  <a:schemeClr val="tx1"/>
                </a:solidFill>
                <a:latin typeface="Calibri" panose="020F0502020204030204" pitchFamily="34" charset="0"/>
                <a:ea typeface="宋体" pitchFamily="2" charset="-122"/>
              </a:defRPr>
            </a:lvl4pPr>
            <a:lvl5pPr>
              <a:defRPr>
                <a:solidFill>
                  <a:schemeClr val="tx1"/>
                </a:solidFill>
                <a:latin typeface="Calibri" panose="020F0502020204030204" pitchFamily="34" charset="0"/>
                <a:ea typeface="宋体" pitchFamily="2" charset="-122"/>
              </a:defRPr>
            </a:lvl5pPr>
            <a:lvl6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6pPr>
            <a:lvl7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7pPr>
            <a:lvl8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8pPr>
            <a:lvl9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9pPr>
          </a:lstStyle>
          <a:p>
            <a:pPr algn="ctr" eaLnBrk="1" hangingPunct="1"/>
            <a:r>
              <a:rPr lang="en-US" altLang="zh-CN" sz="11500" dirty="0">
                <a:solidFill>
                  <a:schemeClr val="bg1"/>
                </a:solidFill>
                <a:latin typeface="Impact" panose="020B0806030902050204" pitchFamily="34" charset="0"/>
                <a:ea typeface="等线" panose="02010600030101010101" pitchFamily="2" charset="-122"/>
              </a:rPr>
              <a:t>2</a:t>
            </a:r>
            <a:endParaRPr lang="zh-CN" altLang="en-US" sz="11500" dirty="0">
              <a:solidFill>
                <a:schemeClr val="bg1"/>
              </a:solidFill>
              <a:latin typeface="Impact" panose="020B0806030902050204" pitchFamily="34" charset="0"/>
              <a:ea typeface="等线" panose="02010600030101010101" pitchFamily="2" charset="-122"/>
            </a:endParaRPr>
          </a:p>
        </p:txBody>
      </p:sp>
      <p:sp>
        <p:nvSpPr>
          <p:cNvPr id="5" name="文本框 4"/>
          <p:cNvSpPr txBox="1">
            <a:spLocks noChangeArrowheads="1"/>
          </p:cNvSpPr>
          <p:nvPr/>
        </p:nvSpPr>
        <p:spPr bwMode="auto">
          <a:xfrm>
            <a:off x="419101"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itchFamily="2" charset="-122"/>
              </a:defRPr>
            </a:lvl1pPr>
            <a:lvl2pPr marL="742950" indent="-285750">
              <a:defRPr sz="2400">
                <a:solidFill>
                  <a:schemeClr val="tx1"/>
                </a:solidFill>
                <a:latin typeface="Calibri" panose="020F0502020204030204" pitchFamily="34" charset="0"/>
                <a:ea typeface="宋体" pitchFamily="2" charset="-122"/>
              </a:defRPr>
            </a:lvl2pPr>
            <a:lvl3pPr>
              <a:defRPr sz="2000">
                <a:solidFill>
                  <a:schemeClr val="tx1"/>
                </a:solidFill>
                <a:latin typeface="Calibri" panose="020F0502020204030204" pitchFamily="34" charset="0"/>
                <a:ea typeface="宋体" pitchFamily="2" charset="-122"/>
              </a:defRPr>
            </a:lvl3pPr>
            <a:lvl4pPr>
              <a:defRPr>
                <a:solidFill>
                  <a:schemeClr val="tx1"/>
                </a:solidFill>
                <a:latin typeface="Calibri" panose="020F0502020204030204" pitchFamily="34" charset="0"/>
                <a:ea typeface="宋体" pitchFamily="2" charset="-122"/>
              </a:defRPr>
            </a:lvl4pPr>
            <a:lvl5pPr>
              <a:defRPr>
                <a:solidFill>
                  <a:schemeClr val="tx1"/>
                </a:solidFill>
                <a:latin typeface="Calibri" panose="020F0502020204030204" pitchFamily="34" charset="0"/>
                <a:ea typeface="宋体" pitchFamily="2" charset="-122"/>
              </a:defRPr>
            </a:lvl5pPr>
            <a:lvl6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6pPr>
            <a:lvl7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7pPr>
            <a:lvl8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8pPr>
            <a:lvl9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9pPr>
          </a:lstStyle>
          <a:p>
            <a:pPr eaLnBrk="1" hangingPunct="1"/>
            <a:r>
              <a:rPr lang="zh-CN" altLang="en-US" sz="3200" b="1">
                <a:solidFill>
                  <a:srgbClr val="044875"/>
                </a:solidFill>
                <a:latin typeface="微软雅黑" panose="020B0503020204020204" pitchFamily="34" charset="-122"/>
                <a:ea typeface="微软雅黑" panose="020B0503020204020204" pitchFamily="34" charset="-122"/>
              </a:rPr>
              <a:t>第</a:t>
            </a:r>
            <a:endParaRPr lang="zh-CN" altLang="en-US" sz="3200" b="1">
              <a:solidFill>
                <a:srgbClr val="044875"/>
              </a:solidFill>
              <a:latin typeface="微软雅黑" panose="020B0503020204020204" pitchFamily="34" charset="-122"/>
              <a:ea typeface="微软雅黑" panose="020B0503020204020204" pitchFamily="34" charset="-122"/>
            </a:endParaRP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7" name="文本框 6"/>
          <p:cNvSpPr txBox="1">
            <a:spLocks noChangeArrowheads="1"/>
          </p:cNvSpPr>
          <p:nvPr/>
        </p:nvSpPr>
        <p:spPr bwMode="auto">
          <a:xfrm>
            <a:off x="2525714"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itchFamily="2" charset="-122"/>
              </a:defRPr>
            </a:lvl1pPr>
            <a:lvl2pPr marL="742950" indent="-285750">
              <a:defRPr sz="2400">
                <a:solidFill>
                  <a:schemeClr val="tx1"/>
                </a:solidFill>
                <a:latin typeface="Calibri" panose="020F0502020204030204" pitchFamily="34" charset="0"/>
                <a:ea typeface="宋体" pitchFamily="2" charset="-122"/>
              </a:defRPr>
            </a:lvl2pPr>
            <a:lvl3pPr>
              <a:defRPr sz="2000">
                <a:solidFill>
                  <a:schemeClr val="tx1"/>
                </a:solidFill>
                <a:latin typeface="Calibri" panose="020F0502020204030204" pitchFamily="34" charset="0"/>
                <a:ea typeface="宋体" pitchFamily="2" charset="-122"/>
              </a:defRPr>
            </a:lvl3pPr>
            <a:lvl4pPr>
              <a:defRPr>
                <a:solidFill>
                  <a:schemeClr val="tx1"/>
                </a:solidFill>
                <a:latin typeface="Calibri" panose="020F0502020204030204" pitchFamily="34" charset="0"/>
                <a:ea typeface="宋体" pitchFamily="2" charset="-122"/>
              </a:defRPr>
            </a:lvl4pPr>
            <a:lvl5pPr>
              <a:defRPr>
                <a:solidFill>
                  <a:schemeClr val="tx1"/>
                </a:solidFill>
                <a:latin typeface="Calibri" panose="020F0502020204030204" pitchFamily="34" charset="0"/>
                <a:ea typeface="宋体" pitchFamily="2" charset="-122"/>
              </a:defRPr>
            </a:lvl5pPr>
            <a:lvl6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6pPr>
            <a:lvl7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7pPr>
            <a:lvl8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8pPr>
            <a:lvl9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9pPr>
          </a:lstStyle>
          <a:p>
            <a:pPr eaLnBrk="1" hangingPunct="1"/>
            <a:r>
              <a:rPr lang="zh-CN" altLang="en-US" sz="3200" b="1">
                <a:solidFill>
                  <a:srgbClr val="044875"/>
                </a:solidFill>
                <a:latin typeface="微软雅黑" panose="020B0503020204020204" pitchFamily="34" charset="-122"/>
                <a:ea typeface="微软雅黑" panose="020B0503020204020204" pitchFamily="34" charset="-122"/>
              </a:rPr>
              <a:t>部分</a:t>
            </a:r>
            <a:endParaRPr lang="zh-CN" altLang="en-US" sz="3200" b="1">
              <a:solidFill>
                <a:srgbClr val="044875"/>
              </a:solidFill>
              <a:latin typeface="微软雅黑" panose="020B0503020204020204" pitchFamily="34" charset="-122"/>
              <a:ea typeface="微软雅黑" panose="020B0503020204020204" pitchFamily="34" charset="-122"/>
            </a:endParaRPr>
          </a:p>
        </p:txBody>
      </p:sp>
      <p:sp>
        <p:nvSpPr>
          <p:cNvPr id="8" name="文本框 7"/>
          <p:cNvSpPr txBox="1">
            <a:spLocks noChangeArrowheads="1"/>
          </p:cNvSpPr>
          <p:nvPr/>
        </p:nvSpPr>
        <p:spPr bwMode="auto">
          <a:xfrm>
            <a:off x="6791326" y="3632200"/>
            <a:ext cx="57277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itchFamily="2" charset="-122"/>
              </a:defRPr>
            </a:lvl1pPr>
            <a:lvl2pPr marL="742950" indent="-285750">
              <a:defRPr sz="2400">
                <a:solidFill>
                  <a:schemeClr val="tx1"/>
                </a:solidFill>
                <a:latin typeface="Calibri" panose="020F0502020204030204" pitchFamily="34" charset="0"/>
                <a:ea typeface="宋体" pitchFamily="2" charset="-122"/>
              </a:defRPr>
            </a:lvl2pPr>
            <a:lvl3pPr>
              <a:defRPr sz="2000">
                <a:solidFill>
                  <a:schemeClr val="tx1"/>
                </a:solidFill>
                <a:latin typeface="Calibri" panose="020F0502020204030204" pitchFamily="34" charset="0"/>
                <a:ea typeface="宋体" pitchFamily="2" charset="-122"/>
              </a:defRPr>
            </a:lvl3pPr>
            <a:lvl4pPr>
              <a:defRPr>
                <a:solidFill>
                  <a:schemeClr val="tx1"/>
                </a:solidFill>
                <a:latin typeface="Calibri" panose="020F0502020204030204" pitchFamily="34" charset="0"/>
                <a:ea typeface="宋体" pitchFamily="2" charset="-122"/>
              </a:defRPr>
            </a:lvl4pPr>
            <a:lvl5pPr>
              <a:defRPr>
                <a:solidFill>
                  <a:schemeClr val="tx1"/>
                </a:solidFill>
                <a:latin typeface="Calibri" panose="020F0502020204030204" pitchFamily="34" charset="0"/>
                <a:ea typeface="宋体" pitchFamily="2" charset="-122"/>
              </a:defRPr>
            </a:lvl5pPr>
            <a:lvl6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6pPr>
            <a:lvl7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7pPr>
            <a:lvl8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8pPr>
            <a:lvl9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9pPr>
          </a:lstStyle>
          <a:p>
            <a:pPr algn="ctr" eaLnBrk="1" hangingPunct="1"/>
            <a:r>
              <a:rPr lang="zh-CN" altLang="en-US" sz="4800" b="1" dirty="0">
                <a:solidFill>
                  <a:schemeClr val="bg1"/>
                </a:solidFill>
                <a:latin typeface="微软雅黑" panose="020B0503020204020204" pitchFamily="34" charset="-122"/>
                <a:ea typeface="微软雅黑" panose="020B0503020204020204" pitchFamily="34" charset="-122"/>
              </a:rPr>
              <a:t>方法预研</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2"/>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11" name="矩形 10"/>
          <p:cNvSpPr/>
          <p:nvPr/>
        </p:nvSpPr>
        <p:spPr>
          <a:xfrm>
            <a:off x="3513138" y="254002"/>
            <a:ext cx="8678863"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grpSp>
        <p:nvGrpSpPr>
          <p:cNvPr id="12" name="组合 11"/>
          <p:cNvGrpSpPr/>
          <p:nvPr/>
        </p:nvGrpSpPr>
        <p:grpSpPr bwMode="auto">
          <a:xfrm>
            <a:off x="550863" y="82550"/>
            <a:ext cx="3395663" cy="584775"/>
            <a:chOff x="551544" y="82976"/>
            <a:chExt cx="3395256" cy="583764"/>
          </a:xfrm>
        </p:grpSpPr>
        <p:sp>
          <p:nvSpPr>
            <p:cNvPr id="9293" name="文本框 12"/>
            <p:cNvSpPr txBox="1">
              <a:spLocks noChangeArrowheads="1"/>
            </p:cNvSpPr>
            <p:nvPr/>
          </p:nvSpPr>
          <p:spPr bwMode="auto">
            <a:xfrm>
              <a:off x="654960" y="111278"/>
              <a:ext cx="3291840"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itchFamily="2" charset="-122"/>
                </a:defRPr>
              </a:lvl1pPr>
              <a:lvl2pPr marL="742950" indent="-285750">
                <a:defRPr sz="2400">
                  <a:solidFill>
                    <a:schemeClr val="tx1"/>
                  </a:solidFill>
                  <a:latin typeface="Calibri" panose="020F0502020204030204" pitchFamily="34" charset="0"/>
                  <a:ea typeface="宋体" pitchFamily="2" charset="-122"/>
                </a:defRPr>
              </a:lvl2pPr>
              <a:lvl3pPr>
                <a:defRPr sz="2000">
                  <a:solidFill>
                    <a:schemeClr val="tx1"/>
                  </a:solidFill>
                  <a:latin typeface="Calibri" panose="020F0502020204030204" pitchFamily="34" charset="0"/>
                  <a:ea typeface="宋体" pitchFamily="2" charset="-122"/>
                </a:defRPr>
              </a:lvl3pPr>
              <a:lvl4pPr>
                <a:defRPr>
                  <a:solidFill>
                    <a:schemeClr val="tx1"/>
                  </a:solidFill>
                  <a:latin typeface="Calibri" panose="020F0502020204030204" pitchFamily="34" charset="0"/>
                  <a:ea typeface="宋体" pitchFamily="2" charset="-122"/>
                </a:defRPr>
              </a:lvl4pPr>
              <a:lvl5pPr>
                <a:defRPr>
                  <a:solidFill>
                    <a:schemeClr val="tx1"/>
                  </a:solidFill>
                  <a:latin typeface="Calibri" panose="020F0502020204030204" pitchFamily="34" charset="0"/>
                  <a:ea typeface="宋体" pitchFamily="2" charset="-122"/>
                </a:defRPr>
              </a:lvl5pPr>
              <a:lvl6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6pPr>
              <a:lvl7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7pPr>
              <a:lvl8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8pPr>
              <a:lvl9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9pPr>
            </a:lstStyle>
            <a:p>
              <a:pPr algn="ctr" eaLnBrk="1" hangingPunct="1"/>
              <a:r>
                <a:rPr lang="zh-CN" altLang="en-US" dirty="0">
                  <a:solidFill>
                    <a:srgbClr val="044875"/>
                  </a:solidFill>
                  <a:latin typeface="微软雅黑" panose="020B0503020204020204" pitchFamily="34" charset="-122"/>
                  <a:ea typeface="微软雅黑" panose="020B0503020204020204" pitchFamily="34" charset="-122"/>
                </a:rPr>
                <a:t>方法预研</a:t>
              </a:r>
              <a:endParaRPr lang="zh-CN" altLang="en-US" dirty="0">
                <a:solidFill>
                  <a:srgbClr val="044875"/>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551544" y="82976"/>
              <a:ext cx="723813" cy="583764"/>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等线" panose="02010600030101010101" pitchFamily="2" charset="-122"/>
                </a:rPr>
                <a:t>02</a:t>
              </a:r>
              <a:endParaRPr lang="zh-CN" altLang="en-US" sz="3200" dirty="0">
                <a:solidFill>
                  <a:schemeClr val="bg2">
                    <a:lumMod val="25000"/>
                  </a:schemeClr>
                </a:solidFill>
                <a:latin typeface="Impact" panose="020B0806030902050204" pitchFamily="34" charset="0"/>
                <a:ea typeface="等线" panose="02010600030101010101" pitchFamily="2" charset="-122"/>
              </a:endParaRPr>
            </a:p>
          </p:txBody>
        </p:sp>
      </p:grpSp>
      <p:sp>
        <p:nvSpPr>
          <p:cNvPr id="15" name="矩形 14"/>
          <p:cNvSpPr/>
          <p:nvPr/>
        </p:nvSpPr>
        <p:spPr>
          <a:xfrm>
            <a:off x="11566525" y="6621465"/>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16" name="矩形 15"/>
          <p:cNvSpPr/>
          <p:nvPr/>
        </p:nvSpPr>
        <p:spPr>
          <a:xfrm>
            <a:off x="-1" y="6621465"/>
            <a:ext cx="11566525" cy="23653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19" name="内容占位符 18"/>
          <p:cNvSpPr>
            <a:spLocks noGrp="1"/>
          </p:cNvSpPr>
          <p:nvPr>
            <p:ph sz="half" idx="1"/>
          </p:nvPr>
        </p:nvSpPr>
        <p:spPr>
          <a:xfrm>
            <a:off x="838200" y="777222"/>
            <a:ext cx="5181600" cy="5399741"/>
          </a:xfrm>
        </p:spPr>
        <p:txBody>
          <a:bodyPr/>
          <a:lstStyle/>
          <a:p>
            <a:r>
              <a:rPr lang="zh-CN" altLang="en-US" b="1" dirty="0"/>
              <a:t>检索式（</a:t>
            </a:r>
            <a:r>
              <a:rPr lang="en-US" altLang="zh-CN" b="1" dirty="0"/>
              <a:t>Retrieval-based</a:t>
            </a:r>
            <a:r>
              <a:rPr lang="zh-CN" altLang="en-US" b="1" dirty="0"/>
              <a:t>）</a:t>
            </a:r>
            <a:endParaRPr lang="en-US" altLang="zh-CN" b="1"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检索模型所使用的回复数据通常是预先存储且事先定义的数据，而不像生成式模型那样可以创造出未知的回复内容。</a:t>
            </a:r>
            <a:endParaRPr lang="zh-CN" altLang="en-US" dirty="0"/>
          </a:p>
        </p:txBody>
      </p:sp>
      <p:sp>
        <p:nvSpPr>
          <p:cNvPr id="20" name="内容占位符 19"/>
          <p:cNvSpPr>
            <a:spLocks noGrp="1"/>
          </p:cNvSpPr>
          <p:nvPr>
            <p:ph sz="half" idx="2"/>
          </p:nvPr>
        </p:nvSpPr>
        <p:spPr>
          <a:xfrm>
            <a:off x="6172200" y="777222"/>
            <a:ext cx="5181600" cy="5399741"/>
          </a:xfrm>
        </p:spPr>
        <p:txBody>
          <a:bodyPr/>
          <a:lstStyle/>
          <a:p>
            <a:r>
              <a:rPr lang="zh-CN" altLang="en-US" b="1" dirty="0"/>
              <a:t>生成式（</a:t>
            </a:r>
            <a:r>
              <a:rPr lang="en-US" altLang="zh-CN" b="1" dirty="0"/>
              <a:t>Generative</a:t>
            </a:r>
            <a:r>
              <a:rPr lang="zh-CN" altLang="en-US" b="1" dirty="0"/>
              <a:t>）</a:t>
            </a:r>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r>
              <a:rPr lang="zh-CN" altLang="en-US" dirty="0"/>
              <a:t>通过神经网络模型学习后，</a:t>
            </a:r>
            <a:r>
              <a:rPr lang="zh-CN" altLang="zh-CN" dirty="0"/>
              <a:t>可以</a:t>
            </a:r>
            <a:r>
              <a:rPr lang="zh-CN" altLang="en-US" dirty="0"/>
              <a:t>根据用户的输入</a:t>
            </a:r>
            <a:r>
              <a:rPr lang="zh-CN" altLang="zh-CN" dirty="0"/>
              <a:t>自己生</a:t>
            </a:r>
            <a:r>
              <a:rPr lang="zh-CN" altLang="en-US" dirty="0"/>
              <a:t>成相应的</a:t>
            </a:r>
            <a:r>
              <a:rPr lang="zh-CN" altLang="zh-CN" dirty="0"/>
              <a:t>应答语句</a:t>
            </a:r>
            <a:r>
              <a:rPr lang="zh-CN" altLang="en-US" dirty="0"/>
              <a:t>。</a:t>
            </a:r>
            <a:endParaRPr lang="en-US" altLang="zh-CN" b="1" dirty="0"/>
          </a:p>
          <a:p>
            <a:endParaRPr lang="en-US" altLang="zh-CN" dirty="0"/>
          </a:p>
          <a:p>
            <a:endParaRPr lang="zh-CN" altLang="en-US" dirty="0"/>
          </a:p>
        </p:txBody>
      </p:sp>
      <p:pic>
        <p:nvPicPr>
          <p:cNvPr id="21" name="图片 20"/>
          <p:cNvPicPr>
            <a:picLocks noChangeAspect="1"/>
          </p:cNvPicPr>
          <p:nvPr/>
        </p:nvPicPr>
        <p:blipFill>
          <a:blip r:embed="rId1"/>
          <a:stretch>
            <a:fillRect/>
          </a:stretch>
        </p:blipFill>
        <p:spPr>
          <a:xfrm>
            <a:off x="912813" y="1270389"/>
            <a:ext cx="5181600" cy="2831805"/>
          </a:xfrm>
          <a:prstGeom prst="rect">
            <a:avLst/>
          </a:prstGeom>
        </p:spPr>
      </p:pic>
      <p:pic>
        <p:nvPicPr>
          <p:cNvPr id="24" name="图片 23"/>
          <p:cNvPicPr>
            <a:picLocks noChangeAspect="1"/>
          </p:cNvPicPr>
          <p:nvPr/>
        </p:nvPicPr>
        <p:blipFill>
          <a:blip r:embed="rId2"/>
          <a:stretch>
            <a:fillRect/>
          </a:stretch>
        </p:blipFill>
        <p:spPr>
          <a:xfrm>
            <a:off x="6510007" y="1542488"/>
            <a:ext cx="5254956" cy="2287605"/>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2"/>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11" name="矩形 10"/>
          <p:cNvSpPr/>
          <p:nvPr/>
        </p:nvSpPr>
        <p:spPr>
          <a:xfrm>
            <a:off x="3513138" y="254002"/>
            <a:ext cx="8678863"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grpSp>
        <p:nvGrpSpPr>
          <p:cNvPr id="12" name="组合 11"/>
          <p:cNvGrpSpPr/>
          <p:nvPr/>
        </p:nvGrpSpPr>
        <p:grpSpPr bwMode="auto">
          <a:xfrm>
            <a:off x="550863" y="82550"/>
            <a:ext cx="3395663" cy="584775"/>
            <a:chOff x="551544" y="82976"/>
            <a:chExt cx="3395256" cy="583764"/>
          </a:xfrm>
        </p:grpSpPr>
        <p:sp>
          <p:nvSpPr>
            <p:cNvPr id="9293" name="文本框 12"/>
            <p:cNvSpPr txBox="1">
              <a:spLocks noChangeArrowheads="1"/>
            </p:cNvSpPr>
            <p:nvPr/>
          </p:nvSpPr>
          <p:spPr bwMode="auto">
            <a:xfrm>
              <a:off x="654960" y="111278"/>
              <a:ext cx="3291840"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itchFamily="2" charset="-122"/>
                </a:defRPr>
              </a:lvl1pPr>
              <a:lvl2pPr marL="742950" indent="-285750">
                <a:defRPr sz="2400">
                  <a:solidFill>
                    <a:schemeClr val="tx1"/>
                  </a:solidFill>
                  <a:latin typeface="Calibri" panose="020F0502020204030204" pitchFamily="34" charset="0"/>
                  <a:ea typeface="宋体" pitchFamily="2" charset="-122"/>
                </a:defRPr>
              </a:lvl2pPr>
              <a:lvl3pPr>
                <a:defRPr sz="2000">
                  <a:solidFill>
                    <a:schemeClr val="tx1"/>
                  </a:solidFill>
                  <a:latin typeface="Calibri" panose="020F0502020204030204" pitchFamily="34" charset="0"/>
                  <a:ea typeface="宋体" pitchFamily="2" charset="-122"/>
                </a:defRPr>
              </a:lvl3pPr>
              <a:lvl4pPr>
                <a:defRPr>
                  <a:solidFill>
                    <a:schemeClr val="tx1"/>
                  </a:solidFill>
                  <a:latin typeface="Calibri" panose="020F0502020204030204" pitchFamily="34" charset="0"/>
                  <a:ea typeface="宋体" pitchFamily="2" charset="-122"/>
                </a:defRPr>
              </a:lvl4pPr>
              <a:lvl5pPr>
                <a:defRPr>
                  <a:solidFill>
                    <a:schemeClr val="tx1"/>
                  </a:solidFill>
                  <a:latin typeface="Calibri" panose="020F0502020204030204" pitchFamily="34" charset="0"/>
                  <a:ea typeface="宋体" pitchFamily="2" charset="-122"/>
                </a:defRPr>
              </a:lvl5pPr>
              <a:lvl6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6pPr>
              <a:lvl7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7pPr>
              <a:lvl8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8pPr>
              <a:lvl9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9pPr>
            </a:lstStyle>
            <a:p>
              <a:pPr algn="ctr" eaLnBrk="1" hangingPunct="1"/>
              <a:r>
                <a:rPr lang="zh-CN" altLang="en-US" dirty="0">
                  <a:solidFill>
                    <a:srgbClr val="044875"/>
                  </a:solidFill>
                  <a:latin typeface="微软雅黑" panose="020B0503020204020204" pitchFamily="34" charset="-122"/>
                  <a:ea typeface="微软雅黑" panose="020B0503020204020204" pitchFamily="34" charset="-122"/>
                </a:rPr>
                <a:t>方法预研</a:t>
              </a:r>
              <a:endParaRPr lang="zh-CN" altLang="en-US" dirty="0">
                <a:solidFill>
                  <a:srgbClr val="044875"/>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551544" y="82976"/>
              <a:ext cx="723813" cy="583764"/>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等线" panose="02010600030101010101" pitchFamily="2" charset="-122"/>
                </a:rPr>
                <a:t>02</a:t>
              </a:r>
              <a:endParaRPr lang="zh-CN" altLang="en-US" sz="3200" dirty="0">
                <a:solidFill>
                  <a:schemeClr val="bg2">
                    <a:lumMod val="25000"/>
                  </a:schemeClr>
                </a:solidFill>
                <a:latin typeface="Impact" panose="020B0806030902050204" pitchFamily="34" charset="0"/>
                <a:ea typeface="等线" panose="02010600030101010101" pitchFamily="2" charset="-122"/>
              </a:endParaRPr>
            </a:p>
          </p:txBody>
        </p:sp>
      </p:grpSp>
      <p:sp>
        <p:nvSpPr>
          <p:cNvPr id="15" name="矩形 14"/>
          <p:cNvSpPr/>
          <p:nvPr/>
        </p:nvSpPr>
        <p:spPr>
          <a:xfrm>
            <a:off x="10439401" y="6621465"/>
            <a:ext cx="1752600" cy="23653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16" name="矩形 15"/>
          <p:cNvSpPr/>
          <p:nvPr/>
        </p:nvSpPr>
        <p:spPr>
          <a:xfrm>
            <a:off x="0" y="6621465"/>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6" name="标题 5"/>
          <p:cNvSpPr>
            <a:spLocks noGrp="1"/>
          </p:cNvSpPr>
          <p:nvPr>
            <p:ph type="title"/>
          </p:nvPr>
        </p:nvSpPr>
        <p:spPr>
          <a:xfrm>
            <a:off x="838200" y="777222"/>
            <a:ext cx="10515600" cy="746701"/>
          </a:xfrm>
        </p:spPr>
        <p:txBody>
          <a:bodyPr/>
          <a:lstStyle/>
          <a:p>
            <a:r>
              <a:rPr lang="zh-CN" altLang="en-US" dirty="0"/>
              <a:t>检索式</a:t>
            </a:r>
            <a:endParaRPr lang="zh-CN" altLang="en-US" dirty="0"/>
          </a:p>
        </p:txBody>
      </p:sp>
      <p:sp>
        <p:nvSpPr>
          <p:cNvPr id="7" name="内容占位符 6"/>
          <p:cNvSpPr>
            <a:spLocks noGrp="1"/>
          </p:cNvSpPr>
          <p:nvPr>
            <p:ph idx="1"/>
          </p:nvPr>
        </p:nvSpPr>
        <p:spPr>
          <a:xfrm>
            <a:off x="838200" y="1503338"/>
            <a:ext cx="10515600" cy="3525861"/>
          </a:xfrm>
        </p:spPr>
        <p:txBody>
          <a:bodyPr/>
          <a:lstStyle/>
          <a:p>
            <a:pPr>
              <a:lnSpc>
                <a:spcPts val="5000"/>
              </a:lnSpc>
              <a:spcBef>
                <a:spcPts val="0"/>
              </a:spcBef>
            </a:pPr>
            <a:r>
              <a:rPr lang="en-US" altLang="zh-CN" sz="3200" dirty="0"/>
              <a:t>Early studies of retrieval-based chatbots focus on response selection for single-turn conversation[1].</a:t>
            </a:r>
            <a:endParaRPr lang="en-US" altLang="zh-CN" sz="3200" dirty="0"/>
          </a:p>
          <a:p>
            <a:pPr>
              <a:lnSpc>
                <a:spcPts val="5000"/>
              </a:lnSpc>
              <a:spcBef>
                <a:spcPts val="0"/>
              </a:spcBef>
            </a:pPr>
            <a:r>
              <a:rPr lang="en-US" altLang="zh-CN" sz="3200" dirty="0"/>
              <a:t>Recently,  researchers have begun to pay attention to multi-turn conversation.  For example, Lowe[2]</a:t>
            </a:r>
            <a:r>
              <a:rPr lang="en-US" altLang="zh-CN" sz="3200" b="1" dirty="0"/>
              <a:t> </a:t>
            </a:r>
            <a:r>
              <a:rPr lang="en-US" altLang="zh-CN" sz="3200" dirty="0"/>
              <a:t>match a response with the literal concatenation of context utterances.</a:t>
            </a:r>
            <a:endParaRPr lang="en-US" altLang="zh-CN" sz="3200" dirty="0"/>
          </a:p>
        </p:txBody>
      </p:sp>
      <p:sp>
        <p:nvSpPr>
          <p:cNvPr id="8" name="文本框 7"/>
          <p:cNvSpPr txBox="1"/>
          <p:nvPr/>
        </p:nvSpPr>
        <p:spPr>
          <a:xfrm>
            <a:off x="838200" y="5380672"/>
            <a:ext cx="10115939" cy="1754326"/>
          </a:xfrm>
          <a:prstGeom prst="rect">
            <a:avLst/>
          </a:prstGeom>
          <a:noFill/>
        </p:spPr>
        <p:txBody>
          <a:bodyPr wrap="square" rtlCol="0">
            <a:spAutoFit/>
          </a:bodyPr>
          <a:lstStyle/>
          <a:p>
            <a:r>
              <a:rPr lang="en-US" altLang="zh-CN" dirty="0">
                <a:latin typeface="等线" panose="02010600030101010101" pitchFamily="2" charset="-122"/>
                <a:ea typeface="等线" panose="02010600030101010101" pitchFamily="2" charset="-122"/>
              </a:rPr>
              <a:t>[1]Hao  Wang,  </a:t>
            </a:r>
            <a:r>
              <a:rPr lang="en-US" altLang="zh-CN" dirty="0" err="1">
                <a:latin typeface="等线" panose="02010600030101010101" pitchFamily="2" charset="-122"/>
                <a:ea typeface="等线" panose="02010600030101010101" pitchFamily="2" charset="-122"/>
              </a:rPr>
              <a:t>Zhengdong</a:t>
            </a:r>
            <a:r>
              <a:rPr lang="en-US" altLang="zh-CN" dirty="0">
                <a:latin typeface="等线" panose="02010600030101010101" pitchFamily="2" charset="-122"/>
                <a:ea typeface="等线" panose="02010600030101010101" pitchFamily="2" charset="-122"/>
              </a:rPr>
              <a:t>  Lu,  Hang  Li,  and  </a:t>
            </a:r>
            <a:r>
              <a:rPr lang="en-US" altLang="zh-CN" dirty="0" err="1">
                <a:latin typeface="等线" panose="02010600030101010101" pitchFamily="2" charset="-122"/>
                <a:ea typeface="等线" panose="02010600030101010101" pitchFamily="2" charset="-122"/>
              </a:rPr>
              <a:t>EnhongChen</a:t>
            </a:r>
            <a:r>
              <a:rPr lang="en-US" altLang="zh-CN" dirty="0">
                <a:latin typeface="等线" panose="02010600030101010101" pitchFamily="2" charset="-122"/>
                <a:ea typeface="等线" panose="02010600030101010101" pitchFamily="2" charset="-122"/>
              </a:rPr>
              <a:t>.  2013.    A  dataset  for  research  on  short-</a:t>
            </a:r>
            <a:r>
              <a:rPr lang="en-US" altLang="zh-CN" dirty="0" err="1">
                <a:latin typeface="等线" panose="02010600030101010101" pitchFamily="2" charset="-122"/>
                <a:ea typeface="等线" panose="02010600030101010101" pitchFamily="2" charset="-122"/>
              </a:rPr>
              <a:t>textconversations</a:t>
            </a:r>
            <a:r>
              <a:rPr lang="en-US" altLang="zh-CN" dirty="0">
                <a:latin typeface="等线" panose="02010600030101010101" pitchFamily="2" charset="-122"/>
                <a:ea typeface="等线" panose="02010600030101010101" pitchFamily="2" charset="-122"/>
              </a:rPr>
              <a:t>. </a:t>
            </a:r>
            <a:r>
              <a:rPr lang="en-US" altLang="zh-CN" dirty="0" err="1">
                <a:latin typeface="等线" panose="02010600030101010101" pitchFamily="2" charset="-122"/>
                <a:ea typeface="等线" panose="02010600030101010101" pitchFamily="2" charset="-122"/>
              </a:rPr>
              <a:t>InEMNLP</a:t>
            </a:r>
            <a:r>
              <a:rPr lang="en-US" altLang="zh-CN" dirty="0">
                <a:latin typeface="等线" panose="02010600030101010101" pitchFamily="2" charset="-122"/>
                <a:ea typeface="等线" panose="02010600030101010101" pitchFamily="2" charset="-122"/>
              </a:rPr>
              <a:t>. pages 935–945.</a:t>
            </a:r>
            <a:endParaRPr lang="en-US" altLang="zh-CN" dirty="0">
              <a:latin typeface="等线" panose="02010600030101010101" pitchFamily="2" charset="-122"/>
              <a:ea typeface="等线" panose="02010600030101010101" pitchFamily="2" charset="-122"/>
            </a:endParaRPr>
          </a:p>
          <a:p>
            <a:r>
              <a:rPr lang="en-US" altLang="zh-CN" dirty="0">
                <a:latin typeface="等线" panose="02010600030101010101" pitchFamily="2" charset="-122"/>
                <a:ea typeface="等线" panose="02010600030101010101" pitchFamily="2" charset="-122"/>
              </a:rPr>
              <a:t>[2]Ryan  Lowe,  Nissan  Pow,  Iulian  </a:t>
            </a:r>
            <a:r>
              <a:rPr lang="en-US" altLang="zh-CN" dirty="0" err="1">
                <a:latin typeface="等线" panose="02010600030101010101" pitchFamily="2" charset="-122"/>
                <a:ea typeface="等线" panose="02010600030101010101" pitchFamily="2" charset="-122"/>
              </a:rPr>
              <a:t>Serban</a:t>
            </a:r>
            <a:r>
              <a:rPr lang="en-US" altLang="zh-CN" dirty="0">
                <a:latin typeface="等线" panose="02010600030101010101" pitchFamily="2" charset="-122"/>
                <a:ea typeface="等线" panose="02010600030101010101" pitchFamily="2" charset="-122"/>
              </a:rPr>
              <a:t>,  and  </a:t>
            </a:r>
            <a:r>
              <a:rPr lang="en-US" altLang="zh-CN" dirty="0" err="1">
                <a:latin typeface="等线" panose="02010600030101010101" pitchFamily="2" charset="-122"/>
                <a:ea typeface="等线" panose="02010600030101010101" pitchFamily="2" charset="-122"/>
              </a:rPr>
              <a:t>JoellePineau</a:t>
            </a:r>
            <a:r>
              <a:rPr lang="en-US" altLang="zh-CN" dirty="0">
                <a:latin typeface="等线" panose="02010600030101010101" pitchFamily="2" charset="-122"/>
                <a:ea typeface="等线" panose="02010600030101010101" pitchFamily="2" charset="-122"/>
              </a:rPr>
              <a:t>. 2015.  The ubuntu dialogue corpus: A </a:t>
            </a:r>
            <a:r>
              <a:rPr lang="en-US" altLang="zh-CN" dirty="0" err="1">
                <a:latin typeface="等线" panose="02010600030101010101" pitchFamily="2" charset="-122"/>
                <a:ea typeface="等线" panose="02010600030101010101" pitchFamily="2" charset="-122"/>
              </a:rPr>
              <a:t>largedataset</a:t>
            </a:r>
            <a:r>
              <a:rPr lang="en-US" altLang="zh-CN" dirty="0">
                <a:latin typeface="等线" panose="02010600030101010101" pitchFamily="2" charset="-122"/>
                <a:ea typeface="等线" panose="02010600030101010101" pitchFamily="2" charset="-122"/>
              </a:rPr>
              <a:t> for research in unstructured multi-turn </a:t>
            </a:r>
            <a:r>
              <a:rPr lang="en-US" altLang="zh-CN" dirty="0" err="1">
                <a:latin typeface="等线" panose="02010600030101010101" pitchFamily="2" charset="-122"/>
                <a:ea typeface="等线" panose="02010600030101010101" pitchFamily="2" charset="-122"/>
              </a:rPr>
              <a:t>dia-logue</a:t>
            </a:r>
            <a:r>
              <a:rPr lang="en-US" altLang="zh-CN" dirty="0">
                <a:latin typeface="等线" panose="02010600030101010101" pitchFamily="2" charset="-122"/>
                <a:ea typeface="等线" panose="02010600030101010101" pitchFamily="2" charset="-122"/>
              </a:rPr>
              <a:t> </a:t>
            </a:r>
            <a:r>
              <a:rPr lang="en-US" altLang="zh-CN" dirty="0" err="1">
                <a:latin typeface="等线" panose="02010600030101010101" pitchFamily="2" charset="-122"/>
                <a:ea typeface="等线" panose="02010600030101010101" pitchFamily="2" charset="-122"/>
              </a:rPr>
              <a:t>systems.arXiv</a:t>
            </a:r>
            <a:r>
              <a:rPr lang="en-US" altLang="zh-CN" dirty="0">
                <a:latin typeface="等线" panose="02010600030101010101" pitchFamily="2" charset="-122"/>
                <a:ea typeface="等线" panose="02010600030101010101" pitchFamily="2" charset="-122"/>
              </a:rPr>
              <a:t> preprint arXiv:1506.08909.</a:t>
            </a:r>
            <a:endParaRPr lang="zh-CN" altLang="en-US" dirty="0">
              <a:latin typeface="等线" panose="02010600030101010101" pitchFamily="2" charset="-122"/>
              <a:ea typeface="等线" panose="02010600030101010101" pitchFamily="2" charset="-122"/>
            </a:endParaRPr>
          </a:p>
          <a:p>
            <a:endParaRPr lang="zh-CN" altLang="en-US" dirty="0">
              <a:latin typeface="等线" panose="02010600030101010101" pitchFamily="2" charset="-122"/>
              <a:ea typeface="等线" panose="02010600030101010101" pitchFamily="2"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2"/>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11" name="矩形 10"/>
          <p:cNvSpPr/>
          <p:nvPr/>
        </p:nvSpPr>
        <p:spPr>
          <a:xfrm>
            <a:off x="3513138" y="254002"/>
            <a:ext cx="8678863"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grpSp>
        <p:nvGrpSpPr>
          <p:cNvPr id="12" name="组合 11"/>
          <p:cNvGrpSpPr/>
          <p:nvPr/>
        </p:nvGrpSpPr>
        <p:grpSpPr bwMode="auto">
          <a:xfrm>
            <a:off x="550863" y="82550"/>
            <a:ext cx="3395663" cy="584775"/>
            <a:chOff x="551544" y="82976"/>
            <a:chExt cx="3395256" cy="583764"/>
          </a:xfrm>
        </p:grpSpPr>
        <p:sp>
          <p:nvSpPr>
            <p:cNvPr id="9293" name="文本框 12"/>
            <p:cNvSpPr txBox="1">
              <a:spLocks noChangeArrowheads="1"/>
            </p:cNvSpPr>
            <p:nvPr/>
          </p:nvSpPr>
          <p:spPr bwMode="auto">
            <a:xfrm>
              <a:off x="654960" y="111278"/>
              <a:ext cx="3291840"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itchFamily="2" charset="-122"/>
                </a:defRPr>
              </a:lvl1pPr>
              <a:lvl2pPr marL="742950" indent="-285750">
                <a:defRPr sz="2400">
                  <a:solidFill>
                    <a:schemeClr val="tx1"/>
                  </a:solidFill>
                  <a:latin typeface="Calibri" panose="020F0502020204030204" pitchFamily="34" charset="0"/>
                  <a:ea typeface="宋体" pitchFamily="2" charset="-122"/>
                </a:defRPr>
              </a:lvl2pPr>
              <a:lvl3pPr>
                <a:defRPr sz="2000">
                  <a:solidFill>
                    <a:schemeClr val="tx1"/>
                  </a:solidFill>
                  <a:latin typeface="Calibri" panose="020F0502020204030204" pitchFamily="34" charset="0"/>
                  <a:ea typeface="宋体" pitchFamily="2" charset="-122"/>
                </a:defRPr>
              </a:lvl3pPr>
              <a:lvl4pPr>
                <a:defRPr>
                  <a:solidFill>
                    <a:schemeClr val="tx1"/>
                  </a:solidFill>
                  <a:latin typeface="Calibri" panose="020F0502020204030204" pitchFamily="34" charset="0"/>
                  <a:ea typeface="宋体" pitchFamily="2" charset="-122"/>
                </a:defRPr>
              </a:lvl4pPr>
              <a:lvl5pPr>
                <a:defRPr>
                  <a:solidFill>
                    <a:schemeClr val="tx1"/>
                  </a:solidFill>
                  <a:latin typeface="Calibri" panose="020F0502020204030204" pitchFamily="34" charset="0"/>
                  <a:ea typeface="宋体" pitchFamily="2" charset="-122"/>
                </a:defRPr>
              </a:lvl5pPr>
              <a:lvl6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6pPr>
              <a:lvl7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7pPr>
              <a:lvl8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8pPr>
              <a:lvl9pPr eaLnBrk="0" fontAlgn="base" hangingPunct="0">
                <a:spcAft>
                  <a:spcPct val="0"/>
                </a:spcAft>
                <a:buFont typeface="Arial" panose="020B0604020202090204" pitchFamily="34" charset="0"/>
                <a:defRPr>
                  <a:solidFill>
                    <a:schemeClr val="tx1"/>
                  </a:solidFill>
                  <a:latin typeface="Calibri" panose="020F0502020204030204" pitchFamily="34" charset="0"/>
                  <a:ea typeface="宋体" pitchFamily="2" charset="-122"/>
                </a:defRPr>
              </a:lvl9pPr>
            </a:lstStyle>
            <a:p>
              <a:pPr algn="ctr" eaLnBrk="1" hangingPunct="1"/>
              <a:r>
                <a:rPr lang="zh-CN" altLang="en-US" dirty="0">
                  <a:solidFill>
                    <a:srgbClr val="044875"/>
                  </a:solidFill>
                  <a:latin typeface="微软雅黑" panose="020B0503020204020204" pitchFamily="34" charset="-122"/>
                  <a:ea typeface="微软雅黑" panose="020B0503020204020204" pitchFamily="34" charset="-122"/>
                </a:rPr>
                <a:t>方法预研</a:t>
              </a:r>
              <a:endParaRPr lang="zh-CN" altLang="en-US" dirty="0">
                <a:solidFill>
                  <a:srgbClr val="044875"/>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551544" y="82976"/>
              <a:ext cx="723813" cy="583764"/>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等线" panose="02010600030101010101" pitchFamily="2" charset="-122"/>
                </a:rPr>
                <a:t>02</a:t>
              </a:r>
              <a:endParaRPr lang="zh-CN" altLang="en-US" sz="3200" dirty="0">
                <a:solidFill>
                  <a:schemeClr val="bg2">
                    <a:lumMod val="25000"/>
                  </a:schemeClr>
                </a:solidFill>
                <a:latin typeface="Impact" panose="020B0806030902050204" pitchFamily="34" charset="0"/>
                <a:ea typeface="等线" panose="02010600030101010101" pitchFamily="2" charset="-122"/>
              </a:endParaRPr>
            </a:p>
          </p:txBody>
        </p:sp>
      </p:grpSp>
      <p:sp>
        <p:nvSpPr>
          <p:cNvPr id="15" name="矩形 14"/>
          <p:cNvSpPr/>
          <p:nvPr/>
        </p:nvSpPr>
        <p:spPr>
          <a:xfrm>
            <a:off x="11566525" y="6621465"/>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16" name="矩形 15"/>
          <p:cNvSpPr/>
          <p:nvPr/>
        </p:nvSpPr>
        <p:spPr>
          <a:xfrm>
            <a:off x="-1" y="6621465"/>
            <a:ext cx="11566525" cy="23653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等线" panose="02010600030101010101" pitchFamily="2" charset="-122"/>
              <a:ea typeface="等线" panose="02010600030101010101" pitchFamily="2" charset="-122"/>
            </a:endParaRPr>
          </a:p>
        </p:txBody>
      </p:sp>
      <p:sp>
        <p:nvSpPr>
          <p:cNvPr id="6" name="标题 5"/>
          <p:cNvSpPr>
            <a:spLocks noGrp="1"/>
          </p:cNvSpPr>
          <p:nvPr>
            <p:ph type="title"/>
          </p:nvPr>
        </p:nvSpPr>
        <p:spPr>
          <a:xfrm>
            <a:off x="838200" y="777222"/>
            <a:ext cx="10515600" cy="746701"/>
          </a:xfrm>
        </p:spPr>
        <p:txBody>
          <a:bodyPr/>
          <a:lstStyle/>
          <a:p>
            <a:r>
              <a:rPr lang="zh-CN" altLang="en-US" dirty="0"/>
              <a:t>生成式</a:t>
            </a:r>
            <a:endParaRPr lang="zh-CN" altLang="en-US" dirty="0"/>
          </a:p>
        </p:txBody>
      </p:sp>
      <p:sp>
        <p:nvSpPr>
          <p:cNvPr id="7" name="内容占位符 6"/>
          <p:cNvSpPr>
            <a:spLocks noGrp="1"/>
          </p:cNvSpPr>
          <p:nvPr>
            <p:ph idx="1"/>
          </p:nvPr>
        </p:nvSpPr>
        <p:spPr>
          <a:xfrm>
            <a:off x="838200" y="1503339"/>
            <a:ext cx="10515600" cy="4261528"/>
          </a:xfrm>
        </p:spPr>
        <p:txBody>
          <a:bodyPr/>
          <a:lstStyle/>
          <a:p>
            <a:pPr>
              <a:lnSpc>
                <a:spcPts val="5000"/>
              </a:lnSpc>
              <a:spcBef>
                <a:spcPts val="0"/>
              </a:spcBef>
            </a:pPr>
            <a:r>
              <a:rPr lang="zh-CN" altLang="en-US" sz="3200" dirty="0"/>
              <a:t>朱小燕、黄民烈老师团队</a:t>
            </a:r>
            <a:r>
              <a:rPr lang="en-US" altLang="zh-CN" sz="3200" dirty="0"/>
              <a:t>[1]</a:t>
            </a:r>
            <a:r>
              <a:rPr lang="zh-CN" altLang="en-US" sz="3200" dirty="0"/>
              <a:t>首次将情感因素引入了基于深度学习的生成式对话系统，提出了基于记忆网络的情感对话系统 </a:t>
            </a:r>
            <a:r>
              <a:rPr lang="en-US" altLang="zh-CN" sz="3200" dirty="0"/>
              <a:t>Emotional Chatting Machine (ECM) </a:t>
            </a:r>
            <a:r>
              <a:rPr lang="zh-CN" altLang="en-US" sz="3200" dirty="0"/>
              <a:t>，在传统的 </a:t>
            </a:r>
            <a:r>
              <a:rPr lang="en-US" altLang="zh-CN" sz="3200" dirty="0"/>
              <a:t>Sequence to Sequence </a:t>
            </a:r>
            <a:r>
              <a:rPr lang="zh-CN" altLang="en-US" sz="3200" dirty="0"/>
              <a:t>模型的基础上，</a:t>
            </a:r>
            <a:r>
              <a:rPr lang="en-US" altLang="zh-CN" sz="3200" dirty="0"/>
              <a:t>ECM </a:t>
            </a:r>
            <a:r>
              <a:rPr lang="zh-CN" altLang="en-US" sz="3200" dirty="0"/>
              <a:t>使用了静态的情感向量嵌入表示，动态的情感状态记忆网络和情感词外部记忆的机制，使得 </a:t>
            </a:r>
            <a:r>
              <a:rPr lang="en-US" altLang="zh-CN" sz="3200" dirty="0"/>
              <a:t>ECM </a:t>
            </a:r>
            <a:r>
              <a:rPr lang="zh-CN" altLang="en-US" sz="3200" dirty="0"/>
              <a:t>可以根据用户的输入以及指定情感分类输出相应情感的回复语句。</a:t>
            </a:r>
            <a:endParaRPr lang="zh-CN" altLang="en-US" sz="3200" dirty="0"/>
          </a:p>
        </p:txBody>
      </p:sp>
      <p:sp>
        <p:nvSpPr>
          <p:cNvPr id="13" name="文本框 12"/>
          <p:cNvSpPr txBox="1"/>
          <p:nvPr/>
        </p:nvSpPr>
        <p:spPr>
          <a:xfrm>
            <a:off x="1146110" y="5892582"/>
            <a:ext cx="10115939" cy="646331"/>
          </a:xfrm>
          <a:prstGeom prst="rect">
            <a:avLst/>
          </a:prstGeom>
          <a:noFill/>
        </p:spPr>
        <p:txBody>
          <a:bodyPr wrap="square" rtlCol="0">
            <a:spAutoFit/>
          </a:bodyPr>
          <a:lstStyle/>
          <a:p>
            <a:r>
              <a:rPr lang="en-US" altLang="zh-CN" dirty="0">
                <a:latin typeface="等线" panose="02010600030101010101" pitchFamily="2" charset="-122"/>
                <a:ea typeface="等线" panose="02010600030101010101" pitchFamily="2" charset="-122"/>
              </a:rPr>
              <a:t>[1]Zhou, Hao , et al. "Emotional Chatting Machine: Emotional Conversation Generation with Internal and External Memory." (2017).</a:t>
            </a:r>
            <a:endParaRPr lang="en-US" altLang="zh-CN" dirty="0">
              <a:latin typeface="等线" panose="02010600030101010101" pitchFamily="2" charset="-122"/>
              <a:ea typeface="等线" panose="02010600030101010101" pitchFamily="2"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4416</Words>
  <Application>WPS 文字</Application>
  <PresentationFormat>宽屏</PresentationFormat>
  <Paragraphs>385</Paragraphs>
  <Slides>30</Slides>
  <Notes>2</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30</vt:i4>
      </vt:variant>
    </vt:vector>
  </HeadingPairs>
  <TitlesOfParts>
    <vt:vector size="47" baseType="lpstr">
      <vt:lpstr>Arial</vt:lpstr>
      <vt:lpstr>方正书宋_GBK</vt:lpstr>
      <vt:lpstr>Wingdings</vt:lpstr>
      <vt:lpstr>Calibri</vt:lpstr>
      <vt:lpstr>宋体</vt:lpstr>
      <vt:lpstr>汉仪书宋二KW</vt:lpstr>
      <vt:lpstr>等线</vt:lpstr>
      <vt:lpstr>Calibri Light</vt:lpstr>
      <vt:lpstr>Helvetica Neue</vt:lpstr>
      <vt:lpstr>微软雅黑</vt:lpstr>
      <vt:lpstr>汉仪旗黑KW</vt:lpstr>
      <vt:lpstr>Impact</vt:lpstr>
      <vt:lpstr>微软雅黑 Light</vt:lpstr>
      <vt:lpstr>宋体</vt:lpstr>
      <vt:lpstr>Arial Unicode MS</vt:lpstr>
      <vt:lpstr>苹方-简</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检索式</vt:lpstr>
      <vt:lpstr>生成式</vt:lpstr>
      <vt:lpstr>PowerPoint 演示文稿</vt:lpstr>
      <vt:lpstr>神经元模型</vt:lpstr>
      <vt:lpstr>激活函数</vt:lpstr>
      <vt:lpstr>神经网络结构</vt:lpstr>
      <vt:lpstr>正向、反向传播算法</vt:lpstr>
      <vt:lpstr>梯度下降法</vt:lpstr>
      <vt:lpstr>梯度下降法</vt:lpstr>
      <vt:lpstr>PowerPoint 演示文稿</vt:lpstr>
      <vt:lpstr>PowerPoint 演示文稿</vt:lpstr>
      <vt:lpstr>循环神经网络</vt:lpstr>
      <vt:lpstr>Seq2Seq</vt:lpstr>
      <vt:lpstr>Attention机制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yanan peng</dc:creator>
  <cp:lastModifiedBy>andrewcao95</cp:lastModifiedBy>
  <cp:revision>83</cp:revision>
  <dcterms:created xsi:type="dcterms:W3CDTF">2019-12-26T01:21:54Z</dcterms:created>
  <dcterms:modified xsi:type="dcterms:W3CDTF">2019-12-26T01:21:54Z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2052-1.8.0.2797</vt:lpwstr>
  </property>
</Properties>
</file>