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59" r:id="rId5"/>
    <p:sldId id="273" r:id="rId6"/>
    <p:sldId id="266" r:id="rId7"/>
    <p:sldId id="264" r:id="rId8"/>
    <p:sldId id="270" r:id="rId9"/>
    <p:sldId id="271" r:id="rId10"/>
    <p:sldId id="272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88517" autoAdjust="0"/>
  </p:normalViewPr>
  <p:slideViewPr>
    <p:cSldViewPr snapToGrid="0">
      <p:cViewPr varScale="1">
        <p:scale>
          <a:sx n="76" d="100"/>
          <a:sy n="76" d="100"/>
        </p:scale>
        <p:origin x="9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CE8C1-1053-48D5-B8A6-1C1AE48509B9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405D6-47F3-4D07-B190-6EC3D6F1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2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05D6-47F3-4D07-B190-6EC3D6F182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7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Occupancy, housing tenure, year household moved in, value of houses, mortgage status, % of salary used for mortgage, gross rent, % of salary used for rent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05D6-47F3-4D07-B190-6EC3D6F182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9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05D6-47F3-4D07-B190-6EC3D6F182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05D6-47F3-4D07-B190-6EC3D6F182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4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wanted to compare per capita income vs. housing costs because we wanted to figure out if…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that tells us is as housing costs increase, average wage tends to increase as well</a:t>
            </a:r>
            <a:endParaRPr 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05D6-47F3-4D07-B190-6EC3D6F182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7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Originally wanted to use Zillow’s API to pull data, however there is a low daily limit for API queries</a:t>
            </a:r>
          </a:p>
          <a:p>
            <a:pPr lvl="1"/>
            <a:r>
              <a:rPr lang="en-US" dirty="0"/>
              <a:t>U.S. Census Bureau provided data for “Austin County, TX” and “Austin City, TX”, neither source provided data we needed for greater Austin area</a:t>
            </a:r>
          </a:p>
          <a:p>
            <a:pPr lvl="1"/>
            <a:r>
              <a:rPr lang="en-US" dirty="0"/>
              <a:t>We determined we can get Austin data by pulling data points by county instead (Travis, Williamson, and Hays) and merging county data into single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05D6-47F3-4D07-B190-6EC3D6F182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8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C5E2-902B-47E0-96A0-D854C0BA1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772" y="967147"/>
            <a:ext cx="9691020" cy="1646302"/>
          </a:xfrm>
        </p:spPr>
        <p:txBody>
          <a:bodyPr/>
          <a:lstStyle/>
          <a:p>
            <a:pPr algn="ctr"/>
            <a:r>
              <a:rPr lang="en-US" b="1" dirty="0"/>
              <a:t>The Housing Crisis in Austin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312AC-18AA-4E3C-BA88-CED6D1FA7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3815" y="4156850"/>
            <a:ext cx="7766936" cy="109689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779A4-6241-4BE0-88B3-0C5D92A20991}"/>
              </a:ext>
            </a:extLst>
          </p:cNvPr>
          <p:cNvSpPr txBox="1"/>
          <p:nvPr/>
        </p:nvSpPr>
        <p:spPr>
          <a:xfrm>
            <a:off x="3991270" y="2040591"/>
            <a:ext cx="277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Andrew Price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Min C Kim</a:t>
            </a:r>
          </a:p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Umu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Lamboi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Tania Mukherjee 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46FDD-851F-4223-8875-50582A6836AB}"/>
              </a:ext>
            </a:extLst>
          </p:cNvPr>
          <p:cNvSpPr txBox="1"/>
          <p:nvPr/>
        </p:nvSpPr>
        <p:spPr>
          <a:xfrm>
            <a:off x="3083863" y="5860219"/>
            <a:ext cx="4586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Analytics and Visualization Bootcamp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UT Austin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Dec 2017</a:t>
            </a:r>
          </a:p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C2041C-0303-4E30-B08F-ED28D04F9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49" y="3483364"/>
            <a:ext cx="2954663" cy="2215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AD15A8-13B3-4FE6-AE6C-CFE9E7541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271" y="4400435"/>
            <a:ext cx="1204154" cy="12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0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4DF3-6FB7-45F8-BFF5-5A6041EA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50" y="156237"/>
            <a:ext cx="8596668" cy="1320800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F66A-EA29-47E6-A599-3EDC648BB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51" y="919384"/>
            <a:ext cx="9253650" cy="593861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Obtaining the data we wanted</a:t>
            </a:r>
          </a:p>
          <a:p>
            <a:pPr lvl="1"/>
            <a:r>
              <a:rPr lang="en-US" sz="2000" dirty="0"/>
              <a:t>Originally wanted to use Zillow’s API, encountered issues</a:t>
            </a:r>
          </a:p>
          <a:p>
            <a:pPr lvl="1"/>
            <a:r>
              <a:rPr lang="en-US" sz="2000" dirty="0"/>
              <a:t>Issues with city data from U.S. Census Bureau</a:t>
            </a:r>
          </a:p>
          <a:p>
            <a:endParaRPr lang="en-US" sz="2400" dirty="0"/>
          </a:p>
          <a:p>
            <a:r>
              <a:rPr lang="en-US" sz="2400" dirty="0"/>
              <a:t>Data cleaning</a:t>
            </a:r>
          </a:p>
          <a:p>
            <a:pPr lvl="1"/>
            <a:r>
              <a:rPr lang="en-US" sz="2000" dirty="0"/>
              <a:t>Issues with csv outputs, here is an example: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 err="1"/>
              <a:t>sep</a:t>
            </a:r>
            <a:r>
              <a:rPr lang="en-US" sz="2000" dirty="0"/>
              <a:t>=“\t” fixes the above by separating the values allowing us to read the csv properly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58375-9E4C-4F3F-B03D-4764D4178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50" y="3638463"/>
            <a:ext cx="7930651" cy="20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0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3103-8831-4031-B69B-353C6ADB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91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983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DAB3-0A03-41ED-AEBC-7FD1358F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7714"/>
            <a:ext cx="8596668" cy="1320800"/>
          </a:xfrm>
        </p:spPr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2AD3-B312-457D-A806-8D4250D5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68888"/>
            <a:ext cx="9073768" cy="547139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Most of our teammates went or going through home buying experience and we have found the frustration about housing price is very common </a:t>
            </a:r>
          </a:p>
          <a:p>
            <a:endParaRPr lang="en-US" sz="2800" dirty="0"/>
          </a:p>
          <a:p>
            <a:r>
              <a:rPr lang="en-US" sz="2800" dirty="0"/>
              <a:t>We picked three major counties in Austin to look at (2007-2017), U.S. Census data</a:t>
            </a:r>
          </a:p>
          <a:p>
            <a:pPr lvl="1"/>
            <a:r>
              <a:rPr lang="en-US" sz="2800" dirty="0"/>
              <a:t>1. Hays County</a:t>
            </a:r>
          </a:p>
          <a:p>
            <a:pPr lvl="1"/>
            <a:r>
              <a:rPr lang="en-US" sz="2800" dirty="0"/>
              <a:t>2. Travis County</a:t>
            </a:r>
          </a:p>
          <a:p>
            <a:pPr lvl="1"/>
            <a:r>
              <a:rPr lang="en-US" sz="2800" dirty="0"/>
              <a:t>3. Williamson County</a:t>
            </a:r>
          </a:p>
          <a:p>
            <a:endParaRPr lang="en-US" sz="2800" dirty="0"/>
          </a:p>
          <a:p>
            <a:r>
              <a:rPr lang="en-US" sz="2800" dirty="0"/>
              <a:t>Analyze different contributing factors (population, wage, occupancy)</a:t>
            </a:r>
          </a:p>
          <a:p>
            <a:endParaRPr lang="en-US" sz="2800" dirty="0"/>
          </a:p>
          <a:p>
            <a:r>
              <a:rPr lang="en-US" sz="2800" dirty="0"/>
              <a:t>We came up with a list of questions that we wanted to answer using data viz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97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4D6365D-1EBF-4356-8535-23072E35B6EB}"/>
              </a:ext>
            </a:extLst>
          </p:cNvPr>
          <p:cNvGrpSpPr/>
          <p:nvPr/>
        </p:nvGrpSpPr>
        <p:grpSpPr>
          <a:xfrm>
            <a:off x="134569" y="1655788"/>
            <a:ext cx="10308144" cy="4991798"/>
            <a:chOff x="134569" y="1152205"/>
            <a:chExt cx="10308144" cy="4991798"/>
          </a:xfrm>
        </p:grpSpPr>
        <p:sp>
          <p:nvSpPr>
            <p:cNvPr id="16" name="Arrow: Bent-Up 15">
              <a:extLst>
                <a:ext uri="{FF2B5EF4-FFF2-40B4-BE49-F238E27FC236}">
                  <a16:creationId xmlns:a16="http://schemas.microsoft.com/office/drawing/2014/main" id="{3F07D87B-45AE-45DB-AE96-C670082675A3}"/>
                </a:ext>
              </a:extLst>
            </p:cNvPr>
            <p:cNvSpPr/>
            <p:nvPr/>
          </p:nvSpPr>
          <p:spPr>
            <a:xfrm rot="5400000">
              <a:off x="720094" y="2095048"/>
              <a:ext cx="814305" cy="92705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30E27D-8141-471A-9D3F-778A5E4A9E4F}"/>
                </a:ext>
              </a:extLst>
            </p:cNvPr>
            <p:cNvSpPr/>
            <p:nvPr/>
          </p:nvSpPr>
          <p:spPr>
            <a:xfrm>
              <a:off x="134569" y="1152205"/>
              <a:ext cx="3721814" cy="959523"/>
            </a:xfrm>
            <a:custGeom>
              <a:avLst/>
              <a:gdLst>
                <a:gd name="connsiteX0" fmla="*/ 0 w 3039473"/>
                <a:gd name="connsiteY0" fmla="*/ 159952 h 959523"/>
                <a:gd name="connsiteX1" fmla="*/ 159952 w 3039473"/>
                <a:gd name="connsiteY1" fmla="*/ 0 h 959523"/>
                <a:gd name="connsiteX2" fmla="*/ 2879521 w 3039473"/>
                <a:gd name="connsiteY2" fmla="*/ 0 h 959523"/>
                <a:gd name="connsiteX3" fmla="*/ 3039473 w 3039473"/>
                <a:gd name="connsiteY3" fmla="*/ 159952 h 959523"/>
                <a:gd name="connsiteX4" fmla="*/ 3039473 w 3039473"/>
                <a:gd name="connsiteY4" fmla="*/ 799571 h 959523"/>
                <a:gd name="connsiteX5" fmla="*/ 2879521 w 3039473"/>
                <a:gd name="connsiteY5" fmla="*/ 959523 h 959523"/>
                <a:gd name="connsiteX6" fmla="*/ 159952 w 3039473"/>
                <a:gd name="connsiteY6" fmla="*/ 959523 h 959523"/>
                <a:gd name="connsiteX7" fmla="*/ 0 w 3039473"/>
                <a:gd name="connsiteY7" fmla="*/ 799571 h 959523"/>
                <a:gd name="connsiteX8" fmla="*/ 0 w 3039473"/>
                <a:gd name="connsiteY8" fmla="*/ 159952 h 95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9473" h="959523">
                  <a:moveTo>
                    <a:pt x="0" y="159952"/>
                  </a:moveTo>
                  <a:cubicBezTo>
                    <a:pt x="0" y="71613"/>
                    <a:pt x="71613" y="0"/>
                    <a:pt x="159952" y="0"/>
                  </a:cubicBezTo>
                  <a:lnTo>
                    <a:pt x="2879521" y="0"/>
                  </a:lnTo>
                  <a:cubicBezTo>
                    <a:pt x="2967860" y="0"/>
                    <a:pt x="3039473" y="71613"/>
                    <a:pt x="3039473" y="159952"/>
                  </a:cubicBezTo>
                  <a:lnTo>
                    <a:pt x="3039473" y="799571"/>
                  </a:lnTo>
                  <a:cubicBezTo>
                    <a:pt x="3039473" y="887910"/>
                    <a:pt x="2967860" y="959523"/>
                    <a:pt x="2879521" y="959523"/>
                  </a:cubicBezTo>
                  <a:lnTo>
                    <a:pt x="159952" y="959523"/>
                  </a:lnTo>
                  <a:cubicBezTo>
                    <a:pt x="71613" y="959523"/>
                    <a:pt x="0" y="887910"/>
                    <a:pt x="0" y="799571"/>
                  </a:cubicBezTo>
                  <a:lnTo>
                    <a:pt x="0" y="15995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098" tIns="142098" rIns="142098" bIns="142098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Data  collection form census data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631211-229F-428C-85BD-7399D9BA18D3}"/>
                </a:ext>
              </a:extLst>
            </p:cNvPr>
            <p:cNvSpPr/>
            <p:nvPr/>
          </p:nvSpPr>
          <p:spPr>
            <a:xfrm>
              <a:off x="2339712" y="1270221"/>
              <a:ext cx="996997" cy="77552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rrow: Bent-Up 18">
              <a:extLst>
                <a:ext uri="{FF2B5EF4-FFF2-40B4-BE49-F238E27FC236}">
                  <a16:creationId xmlns:a16="http://schemas.microsoft.com/office/drawing/2014/main" id="{F0EF7906-4E3A-4D08-B456-55654CCF196C}"/>
                </a:ext>
              </a:extLst>
            </p:cNvPr>
            <p:cNvSpPr/>
            <p:nvPr/>
          </p:nvSpPr>
          <p:spPr>
            <a:xfrm rot="5400000">
              <a:off x="3580716" y="3159244"/>
              <a:ext cx="814305" cy="92705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58F964C-D379-4522-8E09-04BEBC7246FD}"/>
                </a:ext>
              </a:extLst>
            </p:cNvPr>
            <p:cNvSpPr/>
            <p:nvPr/>
          </p:nvSpPr>
          <p:spPr>
            <a:xfrm>
              <a:off x="1614478" y="2151424"/>
              <a:ext cx="4757566" cy="959523"/>
            </a:xfrm>
            <a:custGeom>
              <a:avLst/>
              <a:gdLst>
                <a:gd name="connsiteX0" fmla="*/ 0 w 4757566"/>
                <a:gd name="connsiteY0" fmla="*/ 159952 h 959523"/>
                <a:gd name="connsiteX1" fmla="*/ 159952 w 4757566"/>
                <a:gd name="connsiteY1" fmla="*/ 0 h 959523"/>
                <a:gd name="connsiteX2" fmla="*/ 4597614 w 4757566"/>
                <a:gd name="connsiteY2" fmla="*/ 0 h 959523"/>
                <a:gd name="connsiteX3" fmla="*/ 4757566 w 4757566"/>
                <a:gd name="connsiteY3" fmla="*/ 159952 h 959523"/>
                <a:gd name="connsiteX4" fmla="*/ 4757566 w 4757566"/>
                <a:gd name="connsiteY4" fmla="*/ 799571 h 959523"/>
                <a:gd name="connsiteX5" fmla="*/ 4597614 w 4757566"/>
                <a:gd name="connsiteY5" fmla="*/ 959523 h 959523"/>
                <a:gd name="connsiteX6" fmla="*/ 159952 w 4757566"/>
                <a:gd name="connsiteY6" fmla="*/ 959523 h 959523"/>
                <a:gd name="connsiteX7" fmla="*/ 0 w 4757566"/>
                <a:gd name="connsiteY7" fmla="*/ 799571 h 959523"/>
                <a:gd name="connsiteX8" fmla="*/ 0 w 4757566"/>
                <a:gd name="connsiteY8" fmla="*/ 159952 h 95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7566" h="959523">
                  <a:moveTo>
                    <a:pt x="0" y="159952"/>
                  </a:moveTo>
                  <a:cubicBezTo>
                    <a:pt x="0" y="71613"/>
                    <a:pt x="71613" y="0"/>
                    <a:pt x="159952" y="0"/>
                  </a:cubicBezTo>
                  <a:lnTo>
                    <a:pt x="4597614" y="0"/>
                  </a:lnTo>
                  <a:cubicBezTo>
                    <a:pt x="4685953" y="0"/>
                    <a:pt x="4757566" y="71613"/>
                    <a:pt x="4757566" y="159952"/>
                  </a:cubicBezTo>
                  <a:lnTo>
                    <a:pt x="4757566" y="799571"/>
                  </a:lnTo>
                  <a:cubicBezTo>
                    <a:pt x="4757566" y="887910"/>
                    <a:pt x="4685953" y="959523"/>
                    <a:pt x="4597614" y="959523"/>
                  </a:cubicBezTo>
                  <a:lnTo>
                    <a:pt x="159952" y="959523"/>
                  </a:lnTo>
                  <a:cubicBezTo>
                    <a:pt x="71613" y="959523"/>
                    <a:pt x="0" y="887910"/>
                    <a:pt x="0" y="799571"/>
                  </a:cubicBezTo>
                  <a:lnTo>
                    <a:pt x="0" y="15995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098" tIns="142098" rIns="142098" bIns="142098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Export the data to excel and transforms to csv files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97E782-9397-4F56-B93F-006F6F48574A}"/>
                </a:ext>
              </a:extLst>
            </p:cNvPr>
            <p:cNvSpPr/>
            <p:nvPr/>
          </p:nvSpPr>
          <p:spPr>
            <a:xfrm>
              <a:off x="4735785" y="2348083"/>
              <a:ext cx="996997" cy="77552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B3E5C5A-85EF-4B56-AFBB-04ABE096E284}"/>
                </a:ext>
              </a:extLst>
            </p:cNvPr>
            <p:cNvSpPr/>
            <p:nvPr/>
          </p:nvSpPr>
          <p:spPr>
            <a:xfrm>
              <a:off x="2919322" y="3166389"/>
              <a:ext cx="5522163" cy="959523"/>
            </a:xfrm>
            <a:custGeom>
              <a:avLst/>
              <a:gdLst>
                <a:gd name="connsiteX0" fmla="*/ 0 w 5522163"/>
                <a:gd name="connsiteY0" fmla="*/ 159952 h 959523"/>
                <a:gd name="connsiteX1" fmla="*/ 159952 w 5522163"/>
                <a:gd name="connsiteY1" fmla="*/ 0 h 959523"/>
                <a:gd name="connsiteX2" fmla="*/ 5362211 w 5522163"/>
                <a:gd name="connsiteY2" fmla="*/ 0 h 959523"/>
                <a:gd name="connsiteX3" fmla="*/ 5522163 w 5522163"/>
                <a:gd name="connsiteY3" fmla="*/ 159952 h 959523"/>
                <a:gd name="connsiteX4" fmla="*/ 5522163 w 5522163"/>
                <a:gd name="connsiteY4" fmla="*/ 799571 h 959523"/>
                <a:gd name="connsiteX5" fmla="*/ 5362211 w 5522163"/>
                <a:gd name="connsiteY5" fmla="*/ 959523 h 959523"/>
                <a:gd name="connsiteX6" fmla="*/ 159952 w 5522163"/>
                <a:gd name="connsiteY6" fmla="*/ 959523 h 959523"/>
                <a:gd name="connsiteX7" fmla="*/ 0 w 5522163"/>
                <a:gd name="connsiteY7" fmla="*/ 799571 h 959523"/>
                <a:gd name="connsiteX8" fmla="*/ 0 w 5522163"/>
                <a:gd name="connsiteY8" fmla="*/ 159952 h 95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2163" h="959523">
                  <a:moveTo>
                    <a:pt x="0" y="159952"/>
                  </a:moveTo>
                  <a:cubicBezTo>
                    <a:pt x="0" y="71613"/>
                    <a:pt x="71613" y="0"/>
                    <a:pt x="159952" y="0"/>
                  </a:cubicBezTo>
                  <a:lnTo>
                    <a:pt x="5362211" y="0"/>
                  </a:lnTo>
                  <a:cubicBezTo>
                    <a:pt x="5450550" y="0"/>
                    <a:pt x="5522163" y="71613"/>
                    <a:pt x="5522163" y="159952"/>
                  </a:cubicBezTo>
                  <a:lnTo>
                    <a:pt x="5522163" y="799571"/>
                  </a:lnTo>
                  <a:cubicBezTo>
                    <a:pt x="5522163" y="887910"/>
                    <a:pt x="5450550" y="959523"/>
                    <a:pt x="5362211" y="959523"/>
                  </a:cubicBezTo>
                  <a:lnTo>
                    <a:pt x="159952" y="959523"/>
                  </a:lnTo>
                  <a:cubicBezTo>
                    <a:pt x="71613" y="959523"/>
                    <a:pt x="0" y="887910"/>
                    <a:pt x="0" y="799571"/>
                  </a:cubicBezTo>
                  <a:lnTo>
                    <a:pt x="0" y="15995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098" tIns="142098" rIns="142098" bIns="142098" numCol="1" spcCol="1270" anchor="ctr" anchorCtr="0">
              <a:noAutofit/>
            </a:bodyPr>
            <a:lstStyle/>
            <a:p>
              <a:pPr marL="0" lvl="0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We dropout some data due to major discrepancies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17CCC9-481B-4E40-A8A9-2FC0B40DA741}"/>
                </a:ext>
              </a:extLst>
            </p:cNvPr>
            <p:cNvGrpSpPr/>
            <p:nvPr/>
          </p:nvGrpSpPr>
          <p:grpSpPr>
            <a:xfrm>
              <a:off x="4190582" y="4172760"/>
              <a:ext cx="4953417" cy="959523"/>
              <a:chOff x="5495023" y="3724635"/>
              <a:chExt cx="5522163" cy="95952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A12CE4B-3FD7-4417-984A-742EC1685460}"/>
                  </a:ext>
                </a:extLst>
              </p:cNvPr>
              <p:cNvSpPr/>
              <p:nvPr/>
            </p:nvSpPr>
            <p:spPr>
              <a:xfrm>
                <a:off x="5495023" y="3724635"/>
                <a:ext cx="5522163" cy="959523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" name="Rectangle: Rounded Corners 4">
                <a:extLst>
                  <a:ext uri="{FF2B5EF4-FFF2-40B4-BE49-F238E27FC236}">
                    <a16:creationId xmlns:a16="http://schemas.microsoft.com/office/drawing/2014/main" id="{631FA112-D088-483A-9EF0-54D12E239D34}"/>
                  </a:ext>
                </a:extLst>
              </p:cNvPr>
              <p:cNvSpPr txBox="1"/>
              <p:nvPr/>
            </p:nvSpPr>
            <p:spPr>
              <a:xfrm>
                <a:off x="5541871" y="3758231"/>
                <a:ext cx="4463521" cy="865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lvl="0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500" dirty="0"/>
                  <a:t>Fixed differences in the mortgage status</a:t>
                </a:r>
                <a:endParaRPr lang="en-US" sz="2500" kern="12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1D1A581-EB47-46FF-B6E0-5D82D23A86A8}"/>
                </a:ext>
              </a:extLst>
            </p:cNvPr>
            <p:cNvGrpSpPr/>
            <p:nvPr/>
          </p:nvGrpSpPr>
          <p:grpSpPr>
            <a:xfrm>
              <a:off x="5308711" y="5184480"/>
              <a:ext cx="5134002" cy="959523"/>
              <a:chOff x="6669837" y="4857550"/>
              <a:chExt cx="5522163" cy="95952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2E788C-7156-4E85-B746-C4A77344CEC8}"/>
                  </a:ext>
                </a:extLst>
              </p:cNvPr>
              <p:cNvSpPr/>
              <p:nvPr/>
            </p:nvSpPr>
            <p:spPr>
              <a:xfrm>
                <a:off x="6669837" y="4857550"/>
                <a:ext cx="5522163" cy="959523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: Rounded Corners 4">
                <a:extLst>
                  <a:ext uri="{FF2B5EF4-FFF2-40B4-BE49-F238E27FC236}">
                    <a16:creationId xmlns:a16="http://schemas.microsoft.com/office/drawing/2014/main" id="{20739F40-8C50-4956-A8EF-CF5A501FC36D}"/>
                  </a:ext>
                </a:extLst>
              </p:cNvPr>
              <p:cNvSpPr txBox="1"/>
              <p:nvPr/>
            </p:nvSpPr>
            <p:spPr>
              <a:xfrm>
                <a:off x="6716686" y="4904398"/>
                <a:ext cx="4663084" cy="8658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0" tIns="95250" rIns="95250" bIns="95250" numCol="1" spcCol="1270" anchor="ctr" anchorCtr="0">
                <a:noAutofit/>
              </a:bodyPr>
              <a:lstStyle/>
              <a:p>
                <a:pPr marL="0" lvl="0" indent="0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500" kern="1200" dirty="0"/>
                  <a:t>Combined all csv into single dataframe</a:t>
                </a:r>
              </a:p>
            </p:txBody>
          </p:sp>
        </p:grpSp>
        <p:sp>
          <p:nvSpPr>
            <p:cNvPr id="26" name="Arrow: Bent-Up 25">
              <a:extLst>
                <a:ext uri="{FF2B5EF4-FFF2-40B4-BE49-F238E27FC236}">
                  <a16:creationId xmlns:a16="http://schemas.microsoft.com/office/drawing/2014/main" id="{8B9DFD49-A45A-4FE2-AE46-DD7528BE3946}"/>
                </a:ext>
              </a:extLst>
            </p:cNvPr>
            <p:cNvSpPr/>
            <p:nvPr/>
          </p:nvSpPr>
          <p:spPr>
            <a:xfrm rot="5400000">
              <a:off x="2006546" y="3120771"/>
              <a:ext cx="814305" cy="92705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Arrow: Bent-Up 26">
              <a:extLst>
                <a:ext uri="{FF2B5EF4-FFF2-40B4-BE49-F238E27FC236}">
                  <a16:creationId xmlns:a16="http://schemas.microsoft.com/office/drawing/2014/main" id="{7C82C495-ECC8-4297-AE1F-C21768B9043B}"/>
                </a:ext>
              </a:extLst>
            </p:cNvPr>
            <p:cNvSpPr/>
            <p:nvPr/>
          </p:nvSpPr>
          <p:spPr>
            <a:xfrm rot="5400000">
              <a:off x="3319898" y="4098474"/>
              <a:ext cx="814305" cy="92705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Bent-Up 27">
              <a:extLst>
                <a:ext uri="{FF2B5EF4-FFF2-40B4-BE49-F238E27FC236}">
                  <a16:creationId xmlns:a16="http://schemas.microsoft.com/office/drawing/2014/main" id="{3531B2FC-65D6-4C2A-B14B-67834A06AE5D}"/>
                </a:ext>
              </a:extLst>
            </p:cNvPr>
            <p:cNvSpPr/>
            <p:nvPr/>
          </p:nvSpPr>
          <p:spPr>
            <a:xfrm rot="5400000">
              <a:off x="4438029" y="5119756"/>
              <a:ext cx="814305" cy="92705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6C99CFC4-880E-469E-BC09-A9BFC910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2853"/>
            <a:ext cx="8596668" cy="1320800"/>
          </a:xfrm>
        </p:spPr>
        <p:txBody>
          <a:bodyPr/>
          <a:lstStyle/>
          <a:p>
            <a:r>
              <a:rPr lang="en-US" dirty="0"/>
              <a:t>Data &amp; Data cleanup</a:t>
            </a:r>
          </a:p>
        </p:txBody>
      </p:sp>
    </p:spTree>
    <p:extLst>
      <p:ext uri="{BB962C8B-B14F-4D97-AF65-F5344CB8AC3E}">
        <p14:creationId xmlns:p14="http://schemas.microsoft.com/office/powerpoint/2010/main" val="50538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4E3D-D2E0-4061-B8A7-261EB474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1" y="326890"/>
            <a:ext cx="8596668" cy="13208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A9230E-BA5A-4ECC-B323-384BC3F7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1" y="1419825"/>
            <a:ext cx="8596668" cy="5025945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How does the population growth compare to the rising housing costs?</a:t>
            </a:r>
          </a:p>
          <a:p>
            <a:endParaRPr lang="en-US" sz="2600" dirty="0"/>
          </a:p>
          <a:p>
            <a:r>
              <a:rPr lang="en-US" sz="2600" dirty="0"/>
              <a:t>What is Austin’s housing availability over the past ten years?</a:t>
            </a:r>
          </a:p>
          <a:p>
            <a:endParaRPr lang="en-US" sz="2600" dirty="0"/>
          </a:p>
          <a:p>
            <a:r>
              <a:rPr lang="en-US" sz="2600" dirty="0"/>
              <a:t>How have rising costs affected personal finances? With housing costs increasing, have average wages increased as well? </a:t>
            </a:r>
          </a:p>
          <a:p>
            <a:endParaRPr lang="en-US" sz="2600" dirty="0"/>
          </a:p>
          <a:p>
            <a:r>
              <a:rPr lang="en-US" sz="2600" dirty="0"/>
              <a:t>What ultimately is driving housing costs up?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254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4E3D-D2E0-4061-B8A7-261EB474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1" y="326890"/>
            <a:ext cx="8596668" cy="1320800"/>
          </a:xfrm>
        </p:spPr>
        <p:txBody>
          <a:bodyPr/>
          <a:lstStyle/>
          <a:p>
            <a:r>
              <a:rPr lang="en-US" dirty="0"/>
              <a:t>Population vs. Housing Costs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A9230E-BA5A-4ECC-B323-384BC3F7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61" y="108846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Austin is one of the fastest growing cities and as a result, cost of living has increased</a:t>
            </a:r>
          </a:p>
          <a:p>
            <a:r>
              <a:rPr lang="en-US" sz="2400" dirty="0"/>
              <a:t>Since 2007, population has grown by 30% and average housing cost has increased by 41%*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47811-1534-43AF-93AE-356BF0623E63}"/>
              </a:ext>
            </a:extLst>
          </p:cNvPr>
          <p:cNvSpPr txBox="1"/>
          <p:nvPr/>
        </p:nvSpPr>
        <p:spPr>
          <a:xfrm>
            <a:off x="593251" y="6506190"/>
            <a:ext cx="18934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*Source: U.S. Census Bureau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69FD6-C219-43A0-8A2D-B01C8985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33" y="2791736"/>
            <a:ext cx="6582800" cy="36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8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966CF5-CEDA-4CD5-885A-ED10E816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73" y="262722"/>
            <a:ext cx="10299338" cy="1320800"/>
          </a:xfrm>
        </p:spPr>
        <p:txBody>
          <a:bodyPr/>
          <a:lstStyle/>
          <a:p>
            <a:r>
              <a:rPr lang="en-US" dirty="0"/>
              <a:t>Total Housing Situation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42" y="2591863"/>
            <a:ext cx="5341033" cy="3560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9" y="2543408"/>
            <a:ext cx="5486400" cy="36576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2FC24C-0FB6-4072-BD52-801168B9E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16" y="1164992"/>
            <a:ext cx="8596668" cy="1320801"/>
          </a:xfrm>
        </p:spPr>
        <p:txBody>
          <a:bodyPr>
            <a:normAutofit/>
          </a:bodyPr>
          <a:lstStyle/>
          <a:p>
            <a:r>
              <a:rPr lang="en-US" sz="2400" dirty="0"/>
              <a:t>Influx of population in the past decade</a:t>
            </a:r>
          </a:p>
          <a:p>
            <a:r>
              <a:rPr lang="en-US" sz="2400" dirty="0"/>
              <a:t>Vacancies stagnant shows people not moving out of Austin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2197-2713-4CF3-9F2F-550662EF1C17}"/>
              </a:ext>
            </a:extLst>
          </p:cNvPr>
          <p:cNvSpPr txBox="1"/>
          <p:nvPr/>
        </p:nvSpPr>
        <p:spPr>
          <a:xfrm>
            <a:off x="593251" y="6506190"/>
            <a:ext cx="18934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*Source: U.S. Census Bureau</a:t>
            </a:r>
          </a:p>
        </p:txBody>
      </p:sp>
    </p:spTree>
    <p:extLst>
      <p:ext uri="{BB962C8B-B14F-4D97-AF65-F5344CB8AC3E}">
        <p14:creationId xmlns:p14="http://schemas.microsoft.com/office/powerpoint/2010/main" val="58628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2CC974-B11B-4672-9985-7248C8122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52" r="11950"/>
          <a:stretch/>
        </p:blipFill>
        <p:spPr>
          <a:xfrm>
            <a:off x="1481533" y="-25602"/>
            <a:ext cx="2743200" cy="2390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D5BDF-D87B-4B04-B575-CC7DA781FF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90" r="7003"/>
          <a:stretch/>
        </p:blipFill>
        <p:spPr>
          <a:xfrm>
            <a:off x="4417236" y="-121024"/>
            <a:ext cx="3235406" cy="25254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A1FFA8-88A6-4EF7-B3D4-ADBD4CA5C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94" r="12993" b="7810"/>
          <a:stretch/>
        </p:blipFill>
        <p:spPr>
          <a:xfrm>
            <a:off x="4798996" y="4529765"/>
            <a:ext cx="2743199" cy="23282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55DEFF-61CB-4A8C-9CDD-12C0293AEC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552" r="11950"/>
          <a:stretch/>
        </p:blipFill>
        <p:spPr>
          <a:xfrm>
            <a:off x="1481534" y="2244500"/>
            <a:ext cx="2743200" cy="23906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2DF7BC-3CB0-4487-90BB-8CC0B3399F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676" r="9826"/>
          <a:stretch/>
        </p:blipFill>
        <p:spPr>
          <a:xfrm>
            <a:off x="1577785" y="4529764"/>
            <a:ext cx="2743200" cy="23906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153D9C-8C0D-417C-9962-53277708563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23" r="9671"/>
          <a:stretch/>
        </p:blipFill>
        <p:spPr>
          <a:xfrm>
            <a:off x="4417236" y="2138272"/>
            <a:ext cx="3235406" cy="2525491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5FFE4D2A-4C76-4113-9C78-8C92309B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486423" y="1841577"/>
            <a:ext cx="8596668" cy="805846"/>
          </a:xfrm>
        </p:spPr>
        <p:txBody>
          <a:bodyPr>
            <a:normAutofit fontScale="90000"/>
          </a:bodyPr>
          <a:lstStyle/>
          <a:p>
            <a:r>
              <a:rPr lang="en-US" dirty="0"/>
              <a:t>Gross rent spent  as % of income </a:t>
            </a:r>
            <a:br>
              <a:rPr lang="en-US" dirty="0"/>
            </a:b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D2D38F-2929-4165-B121-D7F9B3BDD44A}"/>
              </a:ext>
            </a:extLst>
          </p:cNvPr>
          <p:cNvSpPr txBox="1"/>
          <p:nvPr/>
        </p:nvSpPr>
        <p:spPr>
          <a:xfrm>
            <a:off x="1002791" y="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F1A9FA-88C8-43CB-9314-5FE7C47F6852}"/>
              </a:ext>
            </a:extLst>
          </p:cNvPr>
          <p:cNvSpPr txBox="1"/>
          <p:nvPr/>
        </p:nvSpPr>
        <p:spPr>
          <a:xfrm>
            <a:off x="7418898" y="-2436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0768D8D-74A4-4A7F-BCA6-1EEA9A6F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893" y="2244500"/>
            <a:ext cx="4821260" cy="1465782"/>
          </a:xfrm>
        </p:spPr>
        <p:txBody>
          <a:bodyPr>
            <a:normAutofit/>
          </a:bodyPr>
          <a:lstStyle/>
          <a:p>
            <a:r>
              <a:rPr lang="en-US" sz="2400" dirty="0"/>
              <a:t>People using less money for rent is increasing over the years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FC0F2-FFB1-402D-9F19-C47DCFD55F76}"/>
              </a:ext>
            </a:extLst>
          </p:cNvPr>
          <p:cNvSpPr txBox="1"/>
          <p:nvPr/>
        </p:nvSpPr>
        <p:spPr>
          <a:xfrm>
            <a:off x="631051" y="6648682"/>
            <a:ext cx="18934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*Source: U.S. Census Bureau</a:t>
            </a:r>
          </a:p>
        </p:txBody>
      </p:sp>
    </p:spTree>
    <p:extLst>
      <p:ext uri="{BB962C8B-B14F-4D97-AF65-F5344CB8AC3E}">
        <p14:creationId xmlns:p14="http://schemas.microsoft.com/office/powerpoint/2010/main" val="204721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18A2-37B4-4DA2-8E1A-BDB87CB8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73" y="262722"/>
            <a:ext cx="10299338" cy="1320800"/>
          </a:xfrm>
        </p:spPr>
        <p:txBody>
          <a:bodyPr/>
          <a:lstStyle/>
          <a:p>
            <a:r>
              <a:rPr lang="en-US" dirty="0"/>
              <a:t>Per Capita Income vs. Housing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6736-D47F-4C5F-9AFB-D8E8FCB7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39" y="1122290"/>
            <a:ext cx="8997526" cy="1320799"/>
          </a:xfrm>
        </p:spPr>
        <p:txBody>
          <a:bodyPr>
            <a:normAutofit/>
          </a:bodyPr>
          <a:lstStyle/>
          <a:p>
            <a:r>
              <a:rPr lang="en-US" sz="2000" dirty="0"/>
              <a:t>Have houses become less affordable despite rising wages?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BD1401-252A-4D80-88C7-2CEBEEDDA9F0}"/>
              </a:ext>
            </a:extLst>
          </p:cNvPr>
          <p:cNvSpPr txBox="1">
            <a:spLocks/>
          </p:cNvSpPr>
          <p:nvPr/>
        </p:nvSpPr>
        <p:spPr>
          <a:xfrm>
            <a:off x="549239" y="5153055"/>
            <a:ext cx="9254328" cy="1485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Using the </a:t>
            </a:r>
            <a:r>
              <a:rPr lang="en-US" sz="2000" dirty="0" err="1"/>
              <a:t>pearson</a:t>
            </a:r>
            <a:r>
              <a:rPr lang="en-US" sz="2000" dirty="0"/>
              <a:t> coefficient comparing average house cost to average income, we get a coefficient 0.9255198 which indicates a strong correlation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8F8C2D-3EFE-45A1-B6D9-996FAA97BA50}"/>
              </a:ext>
            </a:extLst>
          </p:cNvPr>
          <p:cNvGrpSpPr/>
          <p:nvPr/>
        </p:nvGrpSpPr>
        <p:grpSpPr>
          <a:xfrm>
            <a:off x="5785055" y="1744506"/>
            <a:ext cx="4731365" cy="3200400"/>
            <a:chOff x="4217871" y="1427632"/>
            <a:chExt cx="4114800" cy="2743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59C19CD-E2A7-41FE-9002-78043202D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7871" y="1427632"/>
              <a:ext cx="4114800" cy="2743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B03E51-7FE2-42F0-915F-6C8F67F89BC4}"/>
                </a:ext>
              </a:extLst>
            </p:cNvPr>
            <p:cNvSpPr txBox="1"/>
            <p:nvPr/>
          </p:nvSpPr>
          <p:spPr>
            <a:xfrm>
              <a:off x="6129990" y="1826960"/>
              <a:ext cx="778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Travis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01DCC2-BE16-437F-A8CC-C6C2A011B21D}"/>
                </a:ext>
              </a:extLst>
            </p:cNvPr>
            <p:cNvSpPr txBox="1"/>
            <p:nvPr/>
          </p:nvSpPr>
          <p:spPr>
            <a:xfrm>
              <a:off x="7125255" y="2480700"/>
              <a:ext cx="966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Will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300B7C-268C-463B-8E5A-4C8A74700F77}"/>
                </a:ext>
              </a:extLst>
            </p:cNvPr>
            <p:cNvSpPr txBox="1"/>
            <p:nvPr/>
          </p:nvSpPr>
          <p:spPr>
            <a:xfrm>
              <a:off x="7361872" y="2896606"/>
              <a:ext cx="966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Heys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57B726-9708-41AA-A69B-D35A2DE3784F}"/>
              </a:ext>
            </a:extLst>
          </p:cNvPr>
          <p:cNvSpPr txBox="1"/>
          <p:nvPr/>
        </p:nvSpPr>
        <p:spPr>
          <a:xfrm>
            <a:off x="581187" y="6604084"/>
            <a:ext cx="18934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*Source: U.S. Census Bureau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4E255-1A8B-4B7D-9C36-BAE2E93FB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67" y="1942987"/>
            <a:ext cx="5499010" cy="29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F32D-C129-4ABF-8A61-20646E28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50" y="240009"/>
            <a:ext cx="8596668" cy="1320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AA3A-DAF1-4250-BD7C-130FFC9CC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50" y="900409"/>
            <a:ext cx="8596668" cy="5039815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400" dirty="0"/>
              <a:t>Despite the rising housing costs, people living more frugal lives, making smarter housing choices with technologies like Craigslist/Zillow, and making higher wages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Total occupied houses are growing rapidly over time while vacant houses remain flat, showing that demand has become much higher than supply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Ultimately it is supply vs. demand which is driving housing costs up. There are more people moving to Austin (110 per day*) than there are houses being built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470F1-16DE-4520-85AF-FEC18C0C0A6B}"/>
              </a:ext>
            </a:extLst>
          </p:cNvPr>
          <p:cNvSpPr txBox="1"/>
          <p:nvPr/>
        </p:nvSpPr>
        <p:spPr>
          <a:xfrm>
            <a:off x="624868" y="6124066"/>
            <a:ext cx="6689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*https://www.bizjournals.com/austin/news/2017/03/22/how-many-people-moved-to-austin-in-2016.html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6DB-811E-4B09-A65D-12067D57AEF6}"/>
              </a:ext>
            </a:extLst>
          </p:cNvPr>
          <p:cNvSpPr txBox="1"/>
          <p:nvPr/>
        </p:nvSpPr>
        <p:spPr>
          <a:xfrm>
            <a:off x="624868" y="6364075"/>
            <a:ext cx="1943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**Source: U.S. Census Bureau</a:t>
            </a:r>
          </a:p>
        </p:txBody>
      </p:sp>
    </p:spTree>
    <p:extLst>
      <p:ext uri="{BB962C8B-B14F-4D97-AF65-F5344CB8AC3E}">
        <p14:creationId xmlns:p14="http://schemas.microsoft.com/office/powerpoint/2010/main" val="13273704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2633</TotalTime>
  <Words>684</Words>
  <Application>Microsoft Office PowerPoint</Application>
  <PresentationFormat>Widescreen</PresentationFormat>
  <Paragraphs>93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The Housing Crisis in Austin </vt:lpstr>
      <vt:lpstr>Motivation &amp; Summary</vt:lpstr>
      <vt:lpstr>Data &amp; Data cleanup</vt:lpstr>
      <vt:lpstr>Data Analysis</vt:lpstr>
      <vt:lpstr>Population vs. Housing Costs</vt:lpstr>
      <vt:lpstr>Total Housing Situation</vt:lpstr>
      <vt:lpstr>Gross rent spent  as % of income  </vt:lpstr>
      <vt:lpstr>Per Capita Income vs. Housing costs</vt:lpstr>
      <vt:lpstr>Conclusion</vt:lpstr>
      <vt:lpstr>Post Mortem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Housing Crisis in Austin</dc:title>
  <dc:creator>tania</dc:creator>
  <cp:lastModifiedBy>Andrew Price</cp:lastModifiedBy>
  <cp:revision>48</cp:revision>
  <dcterms:created xsi:type="dcterms:W3CDTF">2017-12-01T00:35:20Z</dcterms:created>
  <dcterms:modified xsi:type="dcterms:W3CDTF">2017-12-09T01:17:00Z</dcterms:modified>
</cp:coreProperties>
</file>