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2" r:id="rId5"/>
    <p:sldId id="267" r:id="rId6"/>
    <p:sldId id="263" r:id="rId7"/>
    <p:sldId id="264" r:id="rId8"/>
    <p:sldId id="258" r:id="rId9"/>
    <p:sldId id="265" r:id="rId10"/>
    <p:sldId id="266" r:id="rId11"/>
    <p:sldId id="26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6172" autoAdjust="0"/>
  </p:normalViewPr>
  <p:slideViewPr>
    <p:cSldViewPr snapToGrid="0">
      <p:cViewPr varScale="1">
        <p:scale>
          <a:sx n="137" d="100"/>
          <a:sy n="137" d="100"/>
        </p:scale>
        <p:origin x="12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21DF8-0FE3-4A22-A328-1A05EEE24AD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6F190-DC31-4DF0-961C-5D676364C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8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This work aims to establish a theoretical model to simulate how blockchain transactions are grouped, validated, processed, and purged from a network based on a proof-of-stake consensus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6F190-DC31-4DF0-961C-5D676364CF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8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Our algorithm expands on the performance model proposed by Seol, which assumes a variable arrival rate and static processing time. It is based on a proof-of-work 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6F190-DC31-4DF0-961C-5D676364CF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89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The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ethereum</a:t>
            </a:r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 network has switched to a proof-of-stake consensus algorithm, allowing the block size to fluctuate based on the number of transactions.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6F190-DC31-4DF0-961C-5D676364CF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86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6F190-DC31-4DF0-961C-5D676364CF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9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6F190-DC31-4DF0-961C-5D676364CF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7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11CC-9480-FA9B-839C-9182A083D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B3F5A-F311-14BF-BD75-9595B9582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9E1A3-E20B-17CC-10A2-9D4C5DF1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FD32-2B89-411F-B9A9-D05298A1215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D0382-19BD-979F-F416-7BED7F11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DF66-3FF2-E59D-755E-D582C239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9171-74BE-4FA7-A649-C3177EA4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4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954A-1955-AB50-BD7E-4A94C430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8C694-7E53-9F85-C0CB-00C1FBB68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435E6-AA1E-1FC4-C64A-80C8E8E0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FD32-2B89-411F-B9A9-D05298A1215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B8979-F015-DE08-8437-F6E1F67A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81AD6-ABC7-282F-B060-3F7720EE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9171-74BE-4FA7-A649-C3177EA4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0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E36E4-13AF-4B5F-EBC2-9020B655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3CA20-9F0A-29D6-3767-92947E3BF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CFF90-F735-7F91-C8E4-5EBC95BA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FD32-2B89-411F-B9A9-D05298A1215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7E188-D038-8B5C-AF8C-ACB074BB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C89E-60CA-BBA8-3A27-F70787DE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9171-74BE-4FA7-A649-C3177EA4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9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A5C8-EC3C-E7D8-A422-8CE28599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956FC-6A90-23A2-25F3-9A6A14E35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BFE62-387B-F742-9D61-D4272D07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FD32-2B89-411F-B9A9-D05298A1215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FCCA7-9D6A-3F04-9F91-D74D34C2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2FFEE-1702-C003-BE52-2E2F9B0C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9171-74BE-4FA7-A649-C3177EA4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0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FC7C-DAA8-8EF5-A963-0635CB77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56D36-161D-D16E-DBB9-0D80FCF7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8A29B-B04F-974A-27D7-64AF81DA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FD32-2B89-411F-B9A9-D05298A1215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B5B2-D2A0-0944-F37F-19FFF961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274C3-D328-7933-5E3E-180E2D43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9171-74BE-4FA7-A649-C3177EA4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8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1648-FDA9-AB62-932D-CA7A6CF8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3962B-E989-FEE2-DD27-83DB00486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512B-974A-EAC2-257E-3EF7265F3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FF399-BCD5-2F0A-A4DA-05C3D46E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FD32-2B89-411F-B9A9-D05298A1215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A8CCB-E95C-5465-E869-45FDA521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B4D7F-7A23-FE01-0D42-71B99948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9171-74BE-4FA7-A649-C3177EA4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A88B-9BA5-A47F-9E45-62822547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564F2-BCAD-93EE-104D-30562491A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19AB0-B6AF-6895-3253-4EF6EF0F6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4C519-BD3E-E7D5-A230-DF4BA1B33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D1D84-D336-D4B0-2EDE-8DF0D8EE7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44C49-8930-4A5D-7243-2125200D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FD32-2B89-411F-B9A9-D05298A1215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0364C-454C-9C9C-C9A9-E1F5A93C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201C8-6E3A-52A3-971E-4A8CD9B8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9171-74BE-4FA7-A649-C3177EA4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0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EACD-A59C-17C6-934A-FD4086CD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E1590-E1AE-683E-3CF9-6CF07528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FD32-2B89-411F-B9A9-D05298A1215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733F5-6B8C-8D9B-2673-7D2C7E87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973EB-67A6-E444-6016-0CEE5051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9171-74BE-4FA7-A649-C3177EA4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1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31024-01D0-4A38-C4F5-C2CF2502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FD32-2B89-411F-B9A9-D05298A1215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49AF3-FF36-4A7B-3021-CCF7FB12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82C52-8E36-99AC-C8EF-6EDA85F4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9171-74BE-4FA7-A649-C3177EA4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9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0AB0-16B7-714C-6275-F5CD350F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8E41D-B65D-5247-8E48-65A3DFD91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CA516-BBD0-9EE4-4FE3-2B36F3CD7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C3D3E-AD8C-CD1A-4573-3BAC93B7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FD32-2B89-411F-B9A9-D05298A1215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0750C-DD1A-7692-B7A6-6C0550BD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B1BD7-34FF-5168-6354-99FD0E15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9171-74BE-4FA7-A649-C3177EA4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4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FE11-9417-5211-5E2D-89AEB6EB8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20132-EB8E-8CA1-EA4F-2E6DDF913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FD1C2-39F5-CC09-13E0-D6EBF408D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932BF-9A02-1908-93AB-E8D8313B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FD32-2B89-411F-B9A9-D05298A1215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B3BC5-D0B0-79F4-F56C-3FCBA57B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BBF2C-473C-A571-90F7-46D50B15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9171-74BE-4FA7-A649-C3177EA4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60288-CC78-F74B-6BEF-055F5BB1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8F442-7654-82F0-8374-9346BC413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43512-C01A-FFAA-1DA8-31852510D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4FD32-2B89-411F-B9A9-D05298A1215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6F88F-540A-9916-DE00-6C1F03D47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5C53-5838-9970-898A-A583E4AFE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29171-74BE-4FA7-A649-C3177EA4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0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wqsmith/Block-Size-Optimization-for-VBASBS-Queueing-Model-for-Blockchain/tree/main/GraphCode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BFB367-AAE9-9D2E-BC66-03988139B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63" r="9092" b="31184"/>
          <a:stretch/>
        </p:blipFill>
        <p:spPr bwMode="auto">
          <a:xfrm>
            <a:off x="3523488" y="-195933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A61A3-EDC5-CD24-1CA5-DDC8DA890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/>
              <a:t>Block Size Optimization for VBASBS Queuing Model for Block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5F950-F934-3ABE-8508-CF8BD099D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1"/>
            <a:ext cx="4023359" cy="178913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/>
              <a:t>Presented by Group 2:</a:t>
            </a:r>
          </a:p>
          <a:p>
            <a:pPr algn="l"/>
            <a:r>
              <a:rPr lang="en-US" sz="2000" dirty="0"/>
              <a:t>Kyle </a:t>
            </a:r>
            <a:r>
              <a:rPr lang="en-US" sz="2000" dirty="0" err="1"/>
              <a:t>Kentner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Nathan Crosby </a:t>
            </a:r>
            <a:br>
              <a:rPr lang="en-US" sz="2000" dirty="0"/>
            </a:br>
            <a:r>
              <a:rPr lang="en-US" sz="2000" dirty="0"/>
              <a:t>Andrew Smith</a:t>
            </a:r>
            <a:br>
              <a:rPr lang="en-US" sz="2000" dirty="0"/>
            </a:br>
            <a:r>
              <a:rPr lang="en-US" sz="2000" dirty="0" err="1"/>
              <a:t>Sush</a:t>
            </a:r>
            <a:r>
              <a:rPr lang="en-US" sz="2000" dirty="0"/>
              <a:t> </a:t>
            </a:r>
            <a:r>
              <a:rPr lang="en-US" sz="2000" dirty="0" err="1"/>
              <a:t>Chittibabu</a:t>
            </a:r>
            <a:br>
              <a:rPr lang="en-US" sz="2000" dirty="0"/>
            </a:br>
            <a:r>
              <a:rPr lang="en-US" sz="2000" dirty="0"/>
              <a:t>Abdulla </a:t>
            </a:r>
            <a:r>
              <a:rPr lang="en-US" sz="2000" dirty="0" err="1"/>
              <a:t>Karjikar</a:t>
            </a:r>
            <a:endParaRPr lang="en-US" sz="2000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700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F3966-12F0-DD61-965B-208AF4F9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35B33-6A16-7C6D-550A-91D5B898E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232" y="625683"/>
            <a:ext cx="2886478" cy="2191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878B44-C758-73B8-D803-EBB996298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811" y="3451147"/>
            <a:ext cx="2829320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43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Blockchain Without Cryptocurrencies | Application Of Blockchain ...">
            <a:extLst>
              <a:ext uri="{FF2B5EF4-FFF2-40B4-BE49-F238E27FC236}">
                <a16:creationId xmlns:a16="http://schemas.microsoft.com/office/drawing/2014/main" id="{CCD245A9-AB93-38B5-078A-65C3F1C3B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7" r="1096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60BE8-E5C4-D834-18F0-85A649B2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B1F32-1F5E-7D73-9CAD-4ECA0C99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4021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BFB367-AAE9-9D2E-BC66-03988139B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63" r="9092" b="3118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ctangle 104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A61A3-EDC5-CD24-1CA5-DDC8DA890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Questions?</a:t>
            </a:r>
            <a:endParaRPr lang="en-US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BDDB39-EE86-78C8-84DE-B3D0D7F8F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0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54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832D5-D729-2A16-3D33-48F6A50A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Introduction</a:t>
            </a:r>
          </a:p>
        </p:txBody>
      </p:sp>
      <p:pic>
        <p:nvPicPr>
          <p:cNvPr id="2050" name="Picture 2" descr="FSC: Blockchain &quot;across the board&quot; in five years | Preferred by Nature ...">
            <a:extLst>
              <a:ext uri="{FF2B5EF4-FFF2-40B4-BE49-F238E27FC236}">
                <a16:creationId xmlns:a16="http://schemas.microsoft.com/office/drawing/2014/main" id="{8E224E22-9AC2-2CEC-969C-B4E977CF9D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"/>
          <a:stretch/>
        </p:blipFill>
        <p:spPr bwMode="auto">
          <a:xfrm rot="5400000">
            <a:off x="-1176337" y="1176337"/>
            <a:ext cx="68580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5" name="Rectangle 2058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824D-CF3F-F5B6-AB1B-219E949EE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dirty="0"/>
              <a:t>Blockchain optimization </a:t>
            </a:r>
            <a:br>
              <a:rPr lang="en-US" sz="4800" dirty="0"/>
            </a:br>
            <a:r>
              <a:rPr lang="en-US" sz="4800" dirty="0"/>
              <a:t>		-with-</a:t>
            </a:r>
          </a:p>
          <a:p>
            <a:pPr marL="0" indent="0">
              <a:buNone/>
            </a:pPr>
            <a:r>
              <a:rPr lang="en-US" sz="4800" dirty="0"/>
              <a:t>Variable Bulk Arrival and Static Bulk Service Queueing Model</a:t>
            </a:r>
          </a:p>
        </p:txBody>
      </p:sp>
    </p:spTree>
    <p:extLst>
      <p:ext uri="{BB962C8B-B14F-4D97-AF65-F5344CB8AC3E}">
        <p14:creationId xmlns:p14="http://schemas.microsoft.com/office/powerpoint/2010/main" val="40447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93DD0-279C-0463-3614-DCF37176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007FFA-44D0-9D7C-CB8E-EC5ECD5AF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0336" y="320231"/>
            <a:ext cx="10909876" cy="283656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Content Placeholder 8">
            <a:extLst>
              <a:ext uri="{FF2B5EF4-FFF2-40B4-BE49-F238E27FC236}">
                <a16:creationId xmlns:a16="http://schemas.microsoft.com/office/drawing/2014/main" id="{6D39674C-BC16-0687-4689-325276C36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155" y="4499341"/>
            <a:ext cx="2857373" cy="88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2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93DD0-279C-0463-3614-DCF37176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EFC79B3-A4A1-0B09-6B57-C4D9F19D6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90" y="320229"/>
            <a:ext cx="10762510" cy="28304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5D966E-3E0B-3575-8C6E-D17CB6895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334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20CA75-4B49-6CC9-B4E0-4AAFF29D6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037" y="4518974"/>
            <a:ext cx="2702983" cy="72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4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12F6C-7AC4-9905-0E26-302DB45D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dirty="0"/>
              <a:t>Methodology</a:t>
            </a:r>
          </a:p>
        </p:txBody>
      </p:sp>
      <p:pic>
        <p:nvPicPr>
          <p:cNvPr id="3074" name="Picture 2" descr="How blockchain can make trade safer - Beyond Borders">
            <a:extLst>
              <a:ext uri="{FF2B5EF4-FFF2-40B4-BE49-F238E27FC236}">
                <a16:creationId xmlns:a16="http://schemas.microsoft.com/office/drawing/2014/main" id="{26AC6485-73B0-9E1C-1A2F-AA1E4CB87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7" r="14158" b="1"/>
          <a:stretch/>
        </p:blipFill>
        <p:spPr bwMode="auto">
          <a:xfrm rot="5400000">
            <a:off x="-1330751" y="1330752"/>
            <a:ext cx="6858000" cy="419649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7183-8953-BA1E-3E34-8860C9D92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latin typeface="NimbusRomNo9L-ReguItal"/>
              </a:rPr>
              <a:t>Original Performance Model</a:t>
            </a:r>
          </a:p>
          <a:p>
            <a:pPr marL="0" indent="0">
              <a:buNone/>
            </a:pPr>
            <a:r>
              <a:rPr lang="en-US" sz="1800" dirty="0">
                <a:latin typeface="NimbusRomNo9L-ReguItal"/>
              </a:rPr>
              <a:t>New Performance Model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547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F3966-12F0-DD61-965B-208AF4F9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4C73C9A-A89B-1517-8D0A-4B9C36BC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20" y="625684"/>
            <a:ext cx="589770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5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F3966-12F0-DD61-965B-208AF4F9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8A508-923E-2020-79E7-DE71E6B3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55" y="942166"/>
            <a:ext cx="3172268" cy="3982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F6C36-7479-939B-FC64-1CB42D5BA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523" y="235884"/>
            <a:ext cx="3181794" cy="2124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6326A5-E19E-E5BB-EC04-0AA122D95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102" y="3871512"/>
            <a:ext cx="3124636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0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12F6C-7AC4-9905-0E26-302DB45D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dirty="0"/>
              <a:t>Results</a:t>
            </a:r>
          </a:p>
        </p:txBody>
      </p:sp>
      <p:pic>
        <p:nvPicPr>
          <p:cNvPr id="3074" name="Picture 2" descr="How blockchain can make trade safer - Beyond Borders">
            <a:extLst>
              <a:ext uri="{FF2B5EF4-FFF2-40B4-BE49-F238E27FC236}">
                <a16:creationId xmlns:a16="http://schemas.microsoft.com/office/drawing/2014/main" id="{26AC6485-73B0-9E1C-1A2F-AA1E4CB87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7" r="14158" b="1"/>
          <a:stretch/>
        </p:blipFill>
        <p:spPr bwMode="auto">
          <a:xfrm rot="5400000">
            <a:off x="-1330751" y="1330752"/>
            <a:ext cx="6858000" cy="419649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7183-8953-BA1E-3E34-8860C9D92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latin typeface="NimbusRomNo9L-ReguItal"/>
              </a:rPr>
              <a:t>Python code generated plots available on </a:t>
            </a:r>
            <a:r>
              <a:rPr lang="en-US" sz="1800" b="0" i="0" u="none" strike="noStrike" baseline="0" dirty="0" err="1">
                <a:latin typeface="NimbusRomNo9L-ReguItal"/>
              </a:rPr>
              <a:t>github</a:t>
            </a:r>
            <a:r>
              <a:rPr lang="en-US" sz="1800" b="0" i="0" u="none" strike="noStrike" baseline="0" dirty="0">
                <a:latin typeface="NimbusRomNo9L-ReguItal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https://github.com/andrewqsmith/Block-Size-Optimization-for-VBASBS-Queueing-Model-for-Blockchain/tree/main/GraphCode</a:t>
            </a:r>
            <a:endParaRPr lang="en-US" sz="1800" dirty="0">
              <a:latin typeface="NimbusRomNo9L-ReguItal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500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F3966-12F0-DD61-965B-208AF4F9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25ADF-37DC-DFB8-3BAE-BDDBA985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052" y="843495"/>
            <a:ext cx="3124636" cy="2267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F2CFC0-080E-F711-E0F7-DB6514904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316" y="3697148"/>
            <a:ext cx="293410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0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176</Words>
  <Application>Microsoft Office PowerPoint</Application>
  <PresentationFormat>Widescreen</PresentationFormat>
  <Paragraphs>28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NimbusRomNo9L-ReguItal</vt:lpstr>
      <vt:lpstr>Open Sans</vt:lpstr>
      <vt:lpstr>Office Theme</vt:lpstr>
      <vt:lpstr>Block Size Optimization for VBASBS Queuing Model for Block Chain</vt:lpstr>
      <vt:lpstr>Introduction</vt:lpstr>
      <vt:lpstr>Methodology</vt:lpstr>
      <vt:lpstr>Methodology</vt:lpstr>
      <vt:lpstr>Methodology</vt:lpstr>
      <vt:lpstr>Methodology </vt:lpstr>
      <vt:lpstr>Methodology </vt:lpstr>
      <vt:lpstr>Results</vt:lpstr>
      <vt:lpstr>Results </vt:lpstr>
      <vt:lpstr>Results 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Size Optimization for VBASBS Queuing Model for Block Chain</dc:title>
  <dc:creator>Smith, Andrew Curtis</dc:creator>
  <cp:lastModifiedBy>Smith, Andrew Curtis</cp:lastModifiedBy>
  <cp:revision>5</cp:revision>
  <dcterms:created xsi:type="dcterms:W3CDTF">2023-04-20T03:02:00Z</dcterms:created>
  <dcterms:modified xsi:type="dcterms:W3CDTF">2023-04-24T05:06:09Z</dcterms:modified>
</cp:coreProperties>
</file>