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63" r:id="rId5"/>
    <p:sldId id="270" r:id="rId6"/>
    <p:sldId id="271" r:id="rId7"/>
    <p:sldId id="272" r:id="rId8"/>
    <p:sldId id="273" r:id="rId9"/>
    <p:sldId id="274" r:id="rId10"/>
    <p:sldId id="265" r:id="rId11"/>
    <p:sldId id="266" r:id="rId12"/>
    <p:sldId id="261" r:id="rId13"/>
    <p:sldId id="268"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3646" autoAdjust="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58798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12</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13</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110012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7436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3350993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3495290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4/25/2023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4/25/2023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lnSpcReduction="10000"/>
          </a:bodyPr>
          <a:lstStyle/>
          <a:p>
            <a:r>
              <a:rPr lang="en-US" sz="2000" dirty="0"/>
              <a:t>This model proposes a blockchain system utilizing a deadline system based on Proof of Stake</a:t>
            </a:r>
          </a:p>
          <a:p>
            <a:r>
              <a:rPr lang="en-US" sz="2000" dirty="0"/>
              <a:t>Discrete time steps allow probabilities for the state space to be calculated for variable </a:t>
            </a:r>
            <a:r>
              <a:rPr lang="en-US" sz="2000" dirty="0" err="1"/>
              <a:t>blocksizes</a:t>
            </a:r>
            <a:endParaRPr lang="en-US" sz="2000" dirty="0"/>
          </a:p>
          <a:p>
            <a:r>
              <a:rPr lang="en-US" sz="2000" dirty="0"/>
              <a:t>Results of increasing the time window for building blocks produced mostly intuitive results</a:t>
            </a:r>
          </a:p>
          <a:p>
            <a:r>
              <a:rPr lang="en-US" sz="2000" dirty="0"/>
              <a:t>Potential for optimization of time window</a:t>
            </a:r>
          </a:p>
        </p:txBody>
      </p:sp>
    </p:spTree>
    <p:extLst>
      <p:ext uri="{BB962C8B-B14F-4D97-AF65-F5344CB8AC3E}">
        <p14:creationId xmlns:p14="http://schemas.microsoft.com/office/powerpoint/2010/main" val="42402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40D22D-B7F8-B7D4-2BFA-7327B99A6564}"/>
              </a:ext>
            </a:extLst>
          </p:cNvPr>
          <p:cNvSpPr txBox="1"/>
          <p:nvPr/>
        </p:nvSpPr>
        <p:spPr>
          <a:xfrm>
            <a:off x="167640" y="2032000"/>
            <a:ext cx="11582400" cy="3323987"/>
          </a:xfrm>
          <a:prstGeom prst="rect">
            <a:avLst/>
          </a:prstGeom>
          <a:noFill/>
        </p:spPr>
        <p:txBody>
          <a:bodyPr wrap="square">
            <a:spAutoFit/>
          </a:bodyPr>
          <a:lstStyle/>
          <a:p>
            <a:r>
              <a:rPr lang="en-US" sz="1000" dirty="0"/>
              <a:t>[1] X. Fu, R. Yu, J. Wang, Q. Qi, and J. Liao, “Performance optimization</a:t>
            </a:r>
          </a:p>
          <a:p>
            <a:r>
              <a:rPr lang="en-US" sz="1000" dirty="0"/>
              <a:t>for blockchain-enabled distributed network function virtualization </a:t>
            </a:r>
            <a:r>
              <a:rPr lang="en-US" sz="1000" dirty="0" err="1"/>
              <a:t>management</a:t>
            </a:r>
            <a:r>
              <a:rPr lang="en-US" sz="1000" dirty="0"/>
              <a:t> and orchestration,” IEEE Transactions on Vehicular Technology, 2020.</a:t>
            </a:r>
          </a:p>
          <a:p>
            <a:endParaRPr lang="en-US" sz="1000" dirty="0"/>
          </a:p>
          <a:p>
            <a:r>
              <a:rPr lang="en-US" sz="1000" dirty="0"/>
              <a:t>[2] J. </a:t>
            </a:r>
            <a:r>
              <a:rPr lang="en-US" sz="1000" dirty="0" err="1"/>
              <a:t>Gobel</a:t>
            </a:r>
            <a:r>
              <a:rPr lang="en-US" sz="1000" dirty="0"/>
              <a:t> and A. E. </a:t>
            </a:r>
            <a:r>
              <a:rPr lang="en-US" sz="1000" dirty="0" err="1"/>
              <a:t>Krzesinski</a:t>
            </a:r>
            <a:r>
              <a:rPr lang="en-US" sz="1000" dirty="0"/>
              <a:t>, “Increased block size and bitcoin “blockchain dynamics,” in 2017 27th International Telecommunication Networks and Applications Conference (ITNAC). IEEE, 2017, pp. 1–6.</a:t>
            </a:r>
          </a:p>
          <a:p>
            <a:endParaRPr lang="en-US" sz="1000" dirty="0"/>
          </a:p>
          <a:p>
            <a:r>
              <a:rPr lang="en-US" sz="1000" dirty="0"/>
              <a:t>[3] D. </a:t>
            </a:r>
            <a:r>
              <a:rPr lang="en-US" sz="1000" dirty="0" err="1"/>
              <a:t>Mechkaroska</a:t>
            </a:r>
            <a:r>
              <a:rPr lang="en-US" sz="1000" dirty="0"/>
              <a:t>, V. Dimitrova, and A. </a:t>
            </a:r>
            <a:r>
              <a:rPr lang="en-US" sz="1000" dirty="0" err="1"/>
              <a:t>Popovska-Mitrovikj</a:t>
            </a:r>
            <a:r>
              <a:rPr lang="en-US" sz="1000" dirty="0"/>
              <a:t>, “Analysis of the possibilities for improvement of blockchain technology,” in 2018 26</a:t>
            </a:r>
            <a:r>
              <a:rPr lang="en-US" sz="1000" baseline="30000" dirty="0"/>
              <a:t>th</a:t>
            </a:r>
            <a:r>
              <a:rPr lang="en-US" sz="1000" dirty="0"/>
              <a:t> Telecommunications Forum (TELFOR). IEEE, 2018, pp. 1–4.</a:t>
            </a:r>
          </a:p>
          <a:p>
            <a:endParaRPr lang="en-US" sz="1000" dirty="0"/>
          </a:p>
          <a:p>
            <a:r>
              <a:rPr lang="en-US" sz="1000" dirty="0"/>
              <a:t>[4] S. Nakamoto, “Bitcoin: A peer-to-peer electronic cash system,” Bitcoin White Paper, 2008. [Online]. Available: https://bitcoin.org/bitcoin.pdf</a:t>
            </a:r>
          </a:p>
          <a:p>
            <a:endParaRPr lang="en-US" sz="1000" dirty="0"/>
          </a:p>
          <a:p>
            <a:r>
              <a:rPr lang="en-US" sz="1000" dirty="0"/>
              <a:t>[5] L. </a:t>
            </a:r>
            <a:r>
              <a:rPr lang="en-US" sz="1000" dirty="0" err="1"/>
              <a:t>Pennella</a:t>
            </a:r>
            <a:r>
              <a:rPr lang="en-US" sz="1000" dirty="0"/>
              <a:t>. Proof-of-stake (pos). https://ethereum.org/en/developers/docs/consensus-mechanisms/pos/. Accessed:04-11-2023, Last Edit: Luca </a:t>
            </a:r>
            <a:r>
              <a:rPr lang="en-US" sz="1000" dirty="0" err="1"/>
              <a:t>Pennella</a:t>
            </a:r>
            <a:r>
              <a:rPr lang="en-US" sz="1000" dirty="0"/>
              <a:t> on 04-07-2023.</a:t>
            </a:r>
          </a:p>
          <a:p>
            <a:endParaRPr lang="en-US" sz="1000" dirty="0"/>
          </a:p>
          <a:p>
            <a:r>
              <a:rPr lang="en-US" sz="1000" dirty="0"/>
              <a:t>[6] M. Platt, J. </a:t>
            </a:r>
            <a:r>
              <a:rPr lang="en-US" sz="1000" dirty="0" err="1"/>
              <a:t>Sedlmeir</a:t>
            </a:r>
            <a:r>
              <a:rPr lang="en-US" sz="1000" dirty="0"/>
              <a:t>, D. Platt, J. Xu, P. </a:t>
            </a:r>
            <a:r>
              <a:rPr lang="en-US" sz="1000" dirty="0" err="1"/>
              <a:t>Tasca</a:t>
            </a:r>
            <a:r>
              <a:rPr lang="en-US" sz="1000" dirty="0"/>
              <a:t>, N. </a:t>
            </a:r>
            <a:r>
              <a:rPr lang="en-US" sz="1000" dirty="0" err="1"/>
              <a:t>Vadgama</a:t>
            </a:r>
            <a:r>
              <a:rPr lang="en-US" sz="1000" dirty="0"/>
              <a:t>, and J. I. Ibanez, “The energy footprint of blockchain consensus mechanisms beyond proof-of-work,” in 2021 IEEE 21st International Conference on</a:t>
            </a:r>
          </a:p>
          <a:p>
            <a:r>
              <a:rPr lang="en-US" sz="1000" dirty="0"/>
              <a:t>Software Quality, Reliability and Security Companion (QRS-C). IEEE, 2021, pp. 1135–1144.</a:t>
            </a:r>
          </a:p>
          <a:p>
            <a:endParaRPr lang="en-US" sz="1000" dirty="0"/>
          </a:p>
          <a:p>
            <a:r>
              <a:rPr lang="en-US" sz="1000" dirty="0"/>
              <a:t>[7] J. Seol, A. Kancharla, Z. </a:t>
            </a:r>
            <a:r>
              <a:rPr lang="en-US" sz="1000" dirty="0" err="1"/>
              <a:t>Ke</a:t>
            </a:r>
            <a:r>
              <a:rPr lang="en-US" sz="1000" dirty="0"/>
              <a:t>, H. Kim, and N. Park, “A variable bulk arrival and static bulk service queueing model for blockchain,” in Proceedings of the 2nd ACM International Symposium on Blockchain and Secure Critical</a:t>
            </a:r>
          </a:p>
          <a:p>
            <a:r>
              <a:rPr lang="en-US" sz="1000" dirty="0"/>
              <a:t>Infrastructure, 2020, pp. 63–72.</a:t>
            </a:r>
          </a:p>
          <a:p>
            <a:endParaRPr lang="en-US" sz="1000" dirty="0"/>
          </a:p>
          <a:p>
            <a:r>
              <a:rPr lang="en-US" sz="1000" dirty="0"/>
              <a:t>[8] Z. Team et al., “The </a:t>
            </a:r>
            <a:r>
              <a:rPr lang="en-US" sz="1000" dirty="0" err="1"/>
              <a:t>zilliqa</a:t>
            </a:r>
            <a:r>
              <a:rPr lang="en-US" sz="1000" dirty="0"/>
              <a:t> technical whitepaper,” </a:t>
            </a:r>
            <a:r>
              <a:rPr lang="en-US" sz="1000" dirty="0" err="1"/>
              <a:t>Zilliqa</a:t>
            </a:r>
            <a:r>
              <a:rPr lang="en-US" sz="1000" dirty="0"/>
              <a:t> Whitepaper, 2017.</a:t>
            </a:r>
          </a:p>
          <a:p>
            <a:endParaRPr lang="en-US" sz="1000" dirty="0"/>
          </a:p>
          <a:p>
            <a:r>
              <a:rPr lang="en-US" sz="1000" dirty="0"/>
              <a:t>[9] P. Thakkar, S. Nathan, and B. Viswanathan, “Performance benchmarking and optimizing </a:t>
            </a:r>
            <a:r>
              <a:rPr lang="en-US" sz="1000" dirty="0" err="1"/>
              <a:t>hyperledger</a:t>
            </a:r>
            <a:r>
              <a:rPr lang="en-US" sz="1000" dirty="0"/>
              <a:t> fabric blockchain platform,” in 2018 IEEE 26th International Symposium on Modeling, Analysis, and Simulation of Computer and Telecommunication Systems (MASCOTS). IEEE, 2018, pp. 264–276.</a:t>
            </a:r>
          </a:p>
        </p:txBody>
      </p:sp>
      <p:sp>
        <p:nvSpPr>
          <p:cNvPr id="7" name="TextBox 6">
            <a:extLst>
              <a:ext uri="{FF2B5EF4-FFF2-40B4-BE49-F238E27FC236}">
                <a16:creationId xmlns:a16="http://schemas.microsoft.com/office/drawing/2014/main" id="{7311B3F4-138D-2789-EEE9-F3CAEDDDCA1E}"/>
              </a:ext>
            </a:extLst>
          </p:cNvPr>
          <p:cNvSpPr txBox="1"/>
          <p:nvPr/>
        </p:nvSpPr>
        <p:spPr>
          <a:xfrm>
            <a:off x="167640" y="1114028"/>
            <a:ext cx="6096000" cy="707886"/>
          </a:xfrm>
          <a:prstGeom prst="rect">
            <a:avLst/>
          </a:prstGeom>
          <a:noFill/>
        </p:spPr>
        <p:txBody>
          <a:bodyPr wrap="square">
            <a:spAutoFit/>
          </a:bodyPr>
          <a:lstStyle/>
          <a:p>
            <a:r>
              <a:rPr lang="en-US" sz="4000" kern="1200" dirty="0">
                <a:solidFill>
                  <a:schemeClr val="tx1"/>
                </a:solidFill>
                <a:latin typeface="+mj-lt"/>
                <a:ea typeface="+mj-ea"/>
                <a:cs typeface="+mj-cs"/>
              </a:rPr>
              <a:t>References</a:t>
            </a:r>
            <a:endParaRPr lang="en-US" sz="4000" dirty="0"/>
          </a:p>
        </p:txBody>
      </p:sp>
    </p:spTree>
    <p:extLst>
      <p:ext uri="{BB962C8B-B14F-4D97-AF65-F5344CB8AC3E}">
        <p14:creationId xmlns:p14="http://schemas.microsoft.com/office/powerpoint/2010/main" val="75670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5"/>
            <a:ext cx="6798541" cy="912036"/>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460501"/>
            <a:ext cx="7041366" cy="4849034"/>
          </a:xfrm>
        </p:spPr>
        <p:txBody>
          <a:bodyPr>
            <a:normAutofit lnSpcReduction="10000"/>
          </a:bodyPr>
          <a:lstStyle/>
          <a:p>
            <a:pPr algn="l"/>
            <a:r>
              <a:rPr lang="en-US" sz="2000" b="0" i="0" dirty="0">
                <a:solidFill>
                  <a:srgbClr val="374151"/>
                </a:solidFill>
                <a:effectLst/>
              </a:rPr>
              <a:t>The slow transaction rates with proof-of-work consensus algorithms have been a major issue for cryptocurrencies. </a:t>
            </a:r>
          </a:p>
          <a:p>
            <a:pPr algn="l"/>
            <a:r>
              <a:rPr lang="en-US" sz="2000" b="0" i="0" dirty="0">
                <a:solidFill>
                  <a:srgbClr val="374151"/>
                </a:solidFill>
                <a:effectLst/>
              </a:rPr>
              <a:t>Fu [1] focuses on improving blockchain optimization and increasing throughput.</a:t>
            </a:r>
          </a:p>
          <a:p>
            <a:pPr algn="l"/>
            <a:r>
              <a:rPr lang="en-US" sz="2000" b="0" i="0" dirty="0" err="1">
                <a:solidFill>
                  <a:srgbClr val="374151"/>
                </a:solidFill>
                <a:effectLst/>
              </a:rPr>
              <a:t>Mechkaroska</a:t>
            </a:r>
            <a:r>
              <a:rPr lang="en-US" sz="2000" b="0" i="0" dirty="0">
                <a:solidFill>
                  <a:srgbClr val="374151"/>
                </a:solidFill>
                <a:effectLst/>
              </a:rPr>
              <a:t> [3] explores different methods to increase throughput, including increasing the block size and </a:t>
            </a:r>
            <a:r>
              <a:rPr lang="en-US" sz="2000" b="0" i="0" dirty="0" err="1">
                <a:solidFill>
                  <a:srgbClr val="374151"/>
                </a:solidFill>
                <a:effectLst/>
              </a:rPr>
              <a:t>sharding</a:t>
            </a:r>
            <a:r>
              <a:rPr lang="en-US" sz="2000" b="0" i="0" dirty="0">
                <a:solidFill>
                  <a:srgbClr val="374151"/>
                </a:solidFill>
                <a:effectLst/>
              </a:rPr>
              <a:t>.</a:t>
            </a:r>
          </a:p>
          <a:p>
            <a:pPr algn="l"/>
            <a:r>
              <a:rPr lang="en-US" sz="2000" b="0" i="0" dirty="0" err="1">
                <a:solidFill>
                  <a:srgbClr val="374151"/>
                </a:solidFill>
                <a:effectLst/>
              </a:rPr>
              <a:t>Sharding</a:t>
            </a:r>
            <a:r>
              <a:rPr lang="en-US" sz="2000" b="0" i="0" dirty="0">
                <a:solidFill>
                  <a:srgbClr val="374151"/>
                </a:solidFill>
                <a:effectLst/>
              </a:rPr>
              <a:t> is a technique for parallel processing of transactions and has been implemented in </a:t>
            </a:r>
            <a:r>
              <a:rPr lang="en-US" sz="2000" b="0" i="0" dirty="0" err="1">
                <a:solidFill>
                  <a:srgbClr val="374151"/>
                </a:solidFill>
                <a:effectLst/>
              </a:rPr>
              <a:t>Zilliqa</a:t>
            </a:r>
            <a:r>
              <a:rPr lang="en-US" sz="2000" b="0" i="0" dirty="0">
                <a:solidFill>
                  <a:srgbClr val="374151"/>
                </a:solidFill>
                <a:effectLst/>
              </a:rPr>
              <a:t> [8].</a:t>
            </a:r>
          </a:p>
          <a:p>
            <a:pPr algn="l"/>
            <a:r>
              <a:rPr lang="en-US" sz="2000" b="0" i="0" dirty="0" err="1">
                <a:solidFill>
                  <a:srgbClr val="374151"/>
                </a:solidFill>
                <a:effectLst/>
              </a:rPr>
              <a:t>Gobel</a:t>
            </a:r>
            <a:r>
              <a:rPr lang="en-US" sz="2000" b="0" i="0" dirty="0">
                <a:solidFill>
                  <a:srgbClr val="374151"/>
                </a:solidFill>
                <a:effectLst/>
              </a:rPr>
              <a:t>, Thakkar, and </a:t>
            </a:r>
            <a:r>
              <a:rPr lang="en-US" sz="2000" b="0" i="0" dirty="0" err="1">
                <a:solidFill>
                  <a:srgbClr val="374151"/>
                </a:solidFill>
                <a:effectLst/>
              </a:rPr>
              <a:t>Mechkaroska</a:t>
            </a:r>
            <a:r>
              <a:rPr lang="en-US" sz="2000" b="0" i="0" dirty="0">
                <a:solidFill>
                  <a:srgbClr val="374151"/>
                </a:solidFill>
                <a:effectLst/>
              </a:rPr>
              <a:t> [2], [3], [9] have suggested increasing the block size as a solution, but this lacks creativity. </a:t>
            </a:r>
            <a:endParaRPr lang="en-US" sz="2000" dirty="0">
              <a:solidFill>
                <a:srgbClr val="374151"/>
              </a:solidFill>
            </a:endParaRPr>
          </a:p>
          <a:p>
            <a:pPr algn="l"/>
            <a:r>
              <a:rPr lang="en-US" sz="2000" b="0" i="0" dirty="0">
                <a:solidFill>
                  <a:srgbClr val="374151"/>
                </a:solidFill>
                <a:effectLst/>
              </a:rPr>
              <a:t>Ethereum transitioned to a proof-of-stake consensus algorithm in 2022, which requires a new theoretical model to be considered. </a:t>
            </a:r>
          </a:p>
          <a:p>
            <a:pPr algn="l"/>
            <a:r>
              <a:rPr lang="en-US" sz="2000" b="0" i="0" dirty="0">
                <a:solidFill>
                  <a:srgbClr val="374151"/>
                </a:solidFill>
                <a:effectLst/>
              </a:rPr>
              <a:t>This paper focuses on exploring the ramifications of the new consensus algorithm in a theoretical context</a:t>
            </a:r>
            <a:r>
              <a:rPr lang="en-US" sz="2000" dirty="0">
                <a:solidFill>
                  <a:srgbClr val="374151"/>
                </a:solidFill>
              </a:rPr>
              <a:t>, using the VBASBS model proposed by Seol, et al. as a basis [7].</a:t>
            </a:r>
            <a:endParaRPr lang="en-US" sz="2000" dirty="0"/>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277816"/>
            <a:ext cx="6798539" cy="4837232"/>
          </a:xfrm>
        </p:spPr>
        <p:txBody>
          <a:bodyPr>
            <a:normAutofit/>
          </a:bodyPr>
          <a:lstStyle/>
          <a:p>
            <a:pPr marL="0" indent="0">
              <a:buNone/>
            </a:pPr>
            <a:r>
              <a:rPr lang="en-US" sz="1800" b="0" i="0" u="none" strike="noStrike" baseline="0" dirty="0">
                <a:latin typeface="NimbusRomNo9L-ReguItal"/>
              </a:rPr>
              <a:t>Original Performance Model – </a:t>
            </a:r>
            <a:r>
              <a:rPr lang="en-US" sz="1800" b="0" i="0" u="none" strike="noStrike" baseline="0">
                <a:latin typeface="NimbusRomNo9L-ReguItal"/>
              </a:rPr>
              <a:t>Blocksize</a:t>
            </a:r>
            <a:r>
              <a:rPr lang="en-US" sz="1800" b="0" i="0" u="none" strike="noStrike" baseline="0" dirty="0">
                <a:latin typeface="NimbusRomNo9L-ReguItal"/>
              </a:rPr>
              <a:t> is fixed and block is processed when all of the transaction slots in the block have been filled. [7]</a:t>
            </a:r>
          </a:p>
          <a:p>
            <a:pPr marL="0" indent="0">
              <a:buNone/>
            </a:pPr>
            <a:endParaRPr lang="en-US" sz="1800" b="0" i="0" u="none" strike="noStrike" baseline="0" dirty="0">
              <a:latin typeface="NimbusRomNo9L-ReguItal"/>
            </a:endParaRPr>
          </a:p>
          <a:p>
            <a:pPr marL="0" indent="0">
              <a:buNone/>
            </a:pPr>
            <a:endParaRPr lang="en-US" sz="1800" dirty="0">
              <a:latin typeface="NimbusRomNo9L-ReguItal"/>
            </a:endParaRPr>
          </a:p>
          <a:p>
            <a:pPr marL="0" indent="0">
              <a:buNone/>
            </a:pPr>
            <a:endParaRPr lang="en-US" sz="1800" dirty="0">
              <a:latin typeface="NimbusRomNo9L-ReguItal"/>
            </a:endParaRPr>
          </a:p>
          <a:p>
            <a:pPr marL="0" indent="0">
              <a:lnSpc>
                <a:spcPct val="100000"/>
              </a:lnSpc>
              <a:spcBef>
                <a:spcPts val="0"/>
              </a:spcBef>
              <a:buNone/>
            </a:pPr>
            <a:r>
              <a:rPr lang="en-US" sz="1800" dirty="0">
                <a:latin typeface="NimbusRomNo9L-ReguItal"/>
              </a:rPr>
              <a:t>New Performance Model – Time </a:t>
            </a:r>
          </a:p>
          <a:p>
            <a:pPr marL="0" indent="0">
              <a:lnSpc>
                <a:spcPct val="100000"/>
              </a:lnSpc>
              <a:spcBef>
                <a:spcPts val="0"/>
              </a:spcBef>
              <a:buNone/>
            </a:pPr>
            <a:r>
              <a:rPr lang="en-US" sz="1800" dirty="0">
                <a:latin typeface="NimbusRomNo9L-ReguItal"/>
              </a:rPr>
              <a:t>between blocks being processed is </a:t>
            </a:r>
          </a:p>
          <a:p>
            <a:pPr marL="0" indent="0">
              <a:lnSpc>
                <a:spcPct val="100000"/>
              </a:lnSpc>
              <a:spcBef>
                <a:spcPts val="0"/>
              </a:spcBef>
              <a:buNone/>
            </a:pPr>
            <a:r>
              <a:rPr lang="en-US" sz="1800" dirty="0">
                <a:latin typeface="NimbusRomNo9L-ReguItal"/>
              </a:rPr>
              <a:t>fixed and block size fluctuates </a:t>
            </a:r>
          </a:p>
          <a:p>
            <a:pPr marL="0" indent="0">
              <a:lnSpc>
                <a:spcPct val="100000"/>
              </a:lnSpc>
              <a:spcBef>
                <a:spcPts val="0"/>
              </a:spcBef>
              <a:buNone/>
            </a:pPr>
            <a:r>
              <a:rPr lang="en-US" sz="1800" dirty="0">
                <a:latin typeface="NimbusRomNo9L-ReguItal"/>
              </a:rPr>
              <a:t>depending on transactions seen in </a:t>
            </a:r>
          </a:p>
          <a:p>
            <a:pPr marL="0" indent="0">
              <a:lnSpc>
                <a:spcPct val="100000"/>
              </a:lnSpc>
              <a:spcBef>
                <a:spcPts val="0"/>
              </a:spcBef>
              <a:buNone/>
            </a:pPr>
            <a:r>
              <a:rPr lang="en-US" sz="1800" dirty="0">
                <a:latin typeface="NimbusRomNo9L-ReguItal"/>
              </a:rPr>
              <a:t>the block window of time.</a:t>
            </a:r>
          </a:p>
          <a:p>
            <a:pPr marL="0" indent="0">
              <a:buNone/>
            </a:pPr>
            <a:endParaRPr lang="en-US" sz="2000" dirty="0"/>
          </a:p>
        </p:txBody>
      </p:sp>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3"/>
          <a:stretch>
            <a:fillRect/>
          </a:stretch>
        </p:blipFill>
        <p:spPr>
          <a:xfrm>
            <a:off x="4663771" y="4612266"/>
            <a:ext cx="3234923" cy="1201085"/>
          </a:xfrm>
          <a:prstGeom prst="rect">
            <a:avLst/>
          </a:prstGeom>
        </p:spPr>
      </p:pic>
      <p:pic>
        <p:nvPicPr>
          <p:cNvPr id="6" name="Picture 5">
            <a:extLst>
              <a:ext uri="{FF2B5EF4-FFF2-40B4-BE49-F238E27FC236}">
                <a16:creationId xmlns:a16="http://schemas.microsoft.com/office/drawing/2014/main" id="{E538304D-A0C8-BA54-74F2-EAC3E6B4B7CA}"/>
              </a:ext>
            </a:extLst>
          </p:cNvPr>
          <p:cNvPicPr>
            <a:picLocks noChangeAspect="1"/>
          </p:cNvPicPr>
          <p:nvPr/>
        </p:nvPicPr>
        <p:blipFill>
          <a:blip r:embed="rId4"/>
          <a:stretch>
            <a:fillRect/>
          </a:stretch>
        </p:blipFill>
        <p:spPr>
          <a:xfrm>
            <a:off x="4663771" y="2075099"/>
            <a:ext cx="2861408" cy="855036"/>
          </a:xfrm>
          <a:prstGeom prst="rect">
            <a:avLst/>
          </a:prstGeom>
        </p:spPr>
      </p:pic>
      <p:pic>
        <p:nvPicPr>
          <p:cNvPr id="7" name="Picture 6">
            <a:extLst>
              <a:ext uri="{FF2B5EF4-FFF2-40B4-BE49-F238E27FC236}">
                <a16:creationId xmlns:a16="http://schemas.microsoft.com/office/drawing/2014/main" id="{A8F2715F-F564-3BAC-A7A9-B56C6F380672}"/>
              </a:ext>
            </a:extLst>
          </p:cNvPr>
          <p:cNvPicPr>
            <a:picLocks noChangeAspect="1"/>
          </p:cNvPicPr>
          <p:nvPr/>
        </p:nvPicPr>
        <p:blipFill>
          <a:blip r:embed="rId5"/>
          <a:stretch>
            <a:fillRect/>
          </a:stretch>
        </p:blipFill>
        <p:spPr>
          <a:xfrm>
            <a:off x="8396969" y="2930135"/>
            <a:ext cx="2680143" cy="3364263"/>
          </a:xfrm>
          <a:prstGeom prst="rect">
            <a:avLst/>
          </a:prstGeom>
        </p:spPr>
      </p:pic>
      <p:pic>
        <p:nvPicPr>
          <p:cNvPr id="8" name="Picture 7" descr="Technological background">
            <a:extLst>
              <a:ext uri="{FF2B5EF4-FFF2-40B4-BE49-F238E27FC236}">
                <a16:creationId xmlns:a16="http://schemas.microsoft.com/office/drawing/2014/main" id="{F70A05C7-91DB-31C0-D7EF-527370F03F4D}"/>
              </a:ext>
            </a:extLst>
          </p:cNvPr>
          <p:cNvPicPr>
            <a:picLocks noChangeAspect="1"/>
          </p:cNvPicPr>
          <p:nvPr/>
        </p:nvPicPr>
        <p:blipFill rotWithShape="1">
          <a:blip r:embed="rId6">
            <a:extLst>
              <a:ext uri="{28A0092B-C50C-407E-A947-70E740481C1C}">
                <a14:useLocalDpi xmlns:a14="http://schemas.microsoft.com/office/drawing/2010/main" val="0"/>
              </a:ext>
            </a:extLst>
          </a:blip>
          <a:srcRect r="57349"/>
          <a:stretch/>
        </p:blipFill>
        <p:spPr>
          <a:xfrm>
            <a:off x="0" y="0"/>
            <a:ext cx="4388610" cy="6858000"/>
          </a:xfrm>
          <a:prstGeom prst="rect">
            <a:avLst/>
          </a:prstGeom>
        </p:spPr>
      </p:pic>
    </p:spTree>
    <p:extLst>
      <p:ext uri="{BB962C8B-B14F-4D97-AF65-F5344CB8AC3E}">
        <p14:creationId xmlns:p14="http://schemas.microsoft.com/office/powerpoint/2010/main" val="416947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6798539" cy="4837232"/>
          </a:xfrm>
        </p:spPr>
        <p:txBody>
          <a:bodyPr>
            <a:normAutofit/>
          </a:bodyPr>
          <a:lstStyle/>
          <a:p>
            <a:pPr marL="0" indent="0">
              <a:buNone/>
            </a:pPr>
            <a:r>
              <a:rPr lang="en-US" sz="2000" dirty="0"/>
              <a:t>Interior State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Final State</a:t>
            </a:r>
          </a:p>
        </p:txBody>
      </p:sp>
      <p:pic>
        <p:nvPicPr>
          <p:cNvPr id="4" name="Picture 3">
            <a:extLst>
              <a:ext uri="{FF2B5EF4-FFF2-40B4-BE49-F238E27FC236}">
                <a16:creationId xmlns:a16="http://schemas.microsoft.com/office/drawing/2014/main" id="{EEF0ED78-E286-D75A-5EEC-946EDA8ADB40}"/>
              </a:ext>
            </a:extLst>
          </p:cNvPr>
          <p:cNvPicPr>
            <a:picLocks noChangeAspect="1"/>
          </p:cNvPicPr>
          <p:nvPr/>
        </p:nvPicPr>
        <p:blipFill>
          <a:blip r:embed="rId3"/>
          <a:stretch>
            <a:fillRect/>
          </a:stretch>
        </p:blipFill>
        <p:spPr>
          <a:xfrm>
            <a:off x="6847650" y="1315079"/>
            <a:ext cx="3181794" cy="2124371"/>
          </a:xfrm>
          <a:prstGeom prst="rect">
            <a:avLst/>
          </a:prstGeom>
        </p:spPr>
      </p:pic>
      <p:pic>
        <p:nvPicPr>
          <p:cNvPr id="8" name="Picture 7">
            <a:extLst>
              <a:ext uri="{FF2B5EF4-FFF2-40B4-BE49-F238E27FC236}">
                <a16:creationId xmlns:a16="http://schemas.microsoft.com/office/drawing/2014/main" id="{8158B577-AD08-FD2F-D21C-1702C7C9B4F2}"/>
              </a:ext>
            </a:extLst>
          </p:cNvPr>
          <p:cNvPicPr>
            <a:picLocks noChangeAspect="1"/>
          </p:cNvPicPr>
          <p:nvPr/>
        </p:nvPicPr>
        <p:blipFill>
          <a:blip r:embed="rId4"/>
          <a:stretch>
            <a:fillRect/>
          </a:stretch>
        </p:blipFill>
        <p:spPr>
          <a:xfrm>
            <a:off x="6876229" y="4204217"/>
            <a:ext cx="3124636" cy="2105319"/>
          </a:xfrm>
          <a:prstGeom prst="rect">
            <a:avLst/>
          </a:prstGeom>
        </p:spPr>
      </p:pic>
      <p:pic>
        <p:nvPicPr>
          <p:cNvPr id="10" name="Picture 9">
            <a:extLst>
              <a:ext uri="{FF2B5EF4-FFF2-40B4-BE49-F238E27FC236}">
                <a16:creationId xmlns:a16="http://schemas.microsoft.com/office/drawing/2014/main" id="{EAB70916-C6C7-D515-299C-09960CF6D09D}"/>
              </a:ext>
            </a:extLst>
          </p:cNvPr>
          <p:cNvPicPr>
            <a:picLocks noChangeAspect="1"/>
          </p:cNvPicPr>
          <p:nvPr/>
        </p:nvPicPr>
        <p:blipFill>
          <a:blip r:embed="rId5"/>
          <a:stretch>
            <a:fillRect/>
          </a:stretch>
        </p:blipFill>
        <p:spPr>
          <a:xfrm>
            <a:off x="483540" y="1675998"/>
            <a:ext cx="4132986" cy="729351"/>
          </a:xfrm>
          <a:prstGeom prst="rect">
            <a:avLst/>
          </a:prstGeom>
        </p:spPr>
      </p:pic>
      <p:pic>
        <p:nvPicPr>
          <p:cNvPr id="15" name="Picture 14">
            <a:extLst>
              <a:ext uri="{FF2B5EF4-FFF2-40B4-BE49-F238E27FC236}">
                <a16:creationId xmlns:a16="http://schemas.microsoft.com/office/drawing/2014/main" id="{A0285070-B95B-5BCE-0F15-C957DEE1851E}"/>
              </a:ext>
            </a:extLst>
          </p:cNvPr>
          <p:cNvPicPr>
            <a:picLocks noChangeAspect="1"/>
          </p:cNvPicPr>
          <p:nvPr/>
        </p:nvPicPr>
        <p:blipFill>
          <a:blip r:embed="rId6"/>
          <a:stretch>
            <a:fillRect/>
          </a:stretch>
        </p:blipFill>
        <p:spPr>
          <a:xfrm>
            <a:off x="735940" y="3375179"/>
            <a:ext cx="1542312" cy="673010"/>
          </a:xfrm>
          <a:prstGeom prst="rect">
            <a:avLst/>
          </a:prstGeom>
        </p:spPr>
      </p:pic>
      <p:pic>
        <p:nvPicPr>
          <p:cNvPr id="17" name="Picture 16">
            <a:extLst>
              <a:ext uri="{FF2B5EF4-FFF2-40B4-BE49-F238E27FC236}">
                <a16:creationId xmlns:a16="http://schemas.microsoft.com/office/drawing/2014/main" id="{A1F4D480-F156-8945-9690-4CA05A7DC62F}"/>
              </a:ext>
            </a:extLst>
          </p:cNvPr>
          <p:cNvPicPr>
            <a:picLocks noChangeAspect="1"/>
          </p:cNvPicPr>
          <p:nvPr/>
        </p:nvPicPr>
        <p:blipFill>
          <a:blip r:embed="rId7"/>
          <a:stretch>
            <a:fillRect/>
          </a:stretch>
        </p:blipFill>
        <p:spPr>
          <a:xfrm>
            <a:off x="726541" y="2544779"/>
            <a:ext cx="3876455" cy="671703"/>
          </a:xfrm>
          <a:prstGeom prst="rect">
            <a:avLst/>
          </a:prstGeom>
        </p:spPr>
      </p:pic>
      <p:pic>
        <p:nvPicPr>
          <p:cNvPr id="19" name="Picture 18">
            <a:extLst>
              <a:ext uri="{FF2B5EF4-FFF2-40B4-BE49-F238E27FC236}">
                <a16:creationId xmlns:a16="http://schemas.microsoft.com/office/drawing/2014/main" id="{B8DAD888-FA57-9E04-188C-307E807688F4}"/>
              </a:ext>
            </a:extLst>
          </p:cNvPr>
          <p:cNvPicPr>
            <a:picLocks noChangeAspect="1"/>
          </p:cNvPicPr>
          <p:nvPr/>
        </p:nvPicPr>
        <p:blipFill rotWithShape="1">
          <a:blip r:embed="rId8"/>
          <a:srcRect l="4352"/>
          <a:stretch/>
        </p:blipFill>
        <p:spPr>
          <a:xfrm>
            <a:off x="592026" y="4812117"/>
            <a:ext cx="5393359" cy="933450"/>
          </a:xfrm>
          <a:prstGeom prst="rect">
            <a:avLst/>
          </a:prstGeom>
        </p:spPr>
      </p:pic>
    </p:spTree>
    <p:extLst>
      <p:ext uri="{BB962C8B-B14F-4D97-AF65-F5344CB8AC3E}">
        <p14:creationId xmlns:p14="http://schemas.microsoft.com/office/powerpoint/2010/main" val="36449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83541" y="1277816"/>
            <a:ext cx="3732859" cy="1694743"/>
          </a:xfrm>
        </p:spPr>
        <p:txBody>
          <a:bodyPr>
            <a:noAutofit/>
          </a:bodyPr>
          <a:lstStyle/>
          <a:p>
            <a:pPr marL="0" indent="0">
              <a:buNone/>
            </a:pPr>
            <a:r>
              <a:rPr lang="en-US" sz="2000" dirty="0"/>
              <a:t>Markovian Queueing Constraint</a:t>
            </a:r>
          </a:p>
        </p:txBody>
      </p:sp>
      <p:pic>
        <p:nvPicPr>
          <p:cNvPr id="6" name="Picture 5">
            <a:extLst>
              <a:ext uri="{FF2B5EF4-FFF2-40B4-BE49-F238E27FC236}">
                <a16:creationId xmlns:a16="http://schemas.microsoft.com/office/drawing/2014/main" id="{63D38DB7-ED33-6161-691D-E4B7334667E2}"/>
              </a:ext>
            </a:extLst>
          </p:cNvPr>
          <p:cNvPicPr>
            <a:picLocks noChangeAspect="1"/>
          </p:cNvPicPr>
          <p:nvPr/>
        </p:nvPicPr>
        <p:blipFill>
          <a:blip r:embed="rId3"/>
          <a:stretch>
            <a:fillRect/>
          </a:stretch>
        </p:blipFill>
        <p:spPr>
          <a:xfrm>
            <a:off x="483540" y="1660922"/>
            <a:ext cx="2958160" cy="1311637"/>
          </a:xfrm>
          <a:prstGeom prst="rect">
            <a:avLst/>
          </a:prstGeom>
        </p:spPr>
      </p:pic>
      <p:pic>
        <p:nvPicPr>
          <p:cNvPr id="9" name="Picture 8">
            <a:extLst>
              <a:ext uri="{FF2B5EF4-FFF2-40B4-BE49-F238E27FC236}">
                <a16:creationId xmlns:a16="http://schemas.microsoft.com/office/drawing/2014/main" id="{206D5293-99A0-4386-59AC-E41F0B27F946}"/>
              </a:ext>
            </a:extLst>
          </p:cNvPr>
          <p:cNvPicPr>
            <a:picLocks noChangeAspect="1"/>
          </p:cNvPicPr>
          <p:nvPr/>
        </p:nvPicPr>
        <p:blipFill>
          <a:blip r:embed="rId4"/>
          <a:stretch>
            <a:fillRect/>
          </a:stretch>
        </p:blipFill>
        <p:spPr>
          <a:xfrm>
            <a:off x="6217563" y="1660922"/>
            <a:ext cx="5612460" cy="2006633"/>
          </a:xfrm>
          <a:prstGeom prst="rect">
            <a:avLst/>
          </a:prstGeom>
        </p:spPr>
      </p:pic>
      <p:sp>
        <p:nvSpPr>
          <p:cNvPr id="11" name="Content Placeholder 2">
            <a:extLst>
              <a:ext uri="{FF2B5EF4-FFF2-40B4-BE49-F238E27FC236}">
                <a16:creationId xmlns:a16="http://schemas.microsoft.com/office/drawing/2014/main" id="{6931261C-A6AC-3352-C206-80C4602110DC}"/>
              </a:ext>
            </a:extLst>
          </p:cNvPr>
          <p:cNvSpPr txBox="1">
            <a:spLocks/>
          </p:cNvSpPr>
          <p:nvPr/>
        </p:nvSpPr>
        <p:spPr>
          <a:xfrm>
            <a:off x="6217563" y="1277816"/>
            <a:ext cx="373285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Accounting for separate cases</a:t>
            </a:r>
          </a:p>
        </p:txBody>
      </p:sp>
      <p:sp>
        <p:nvSpPr>
          <p:cNvPr id="12" name="Content Placeholder 2">
            <a:extLst>
              <a:ext uri="{FF2B5EF4-FFF2-40B4-BE49-F238E27FC236}">
                <a16:creationId xmlns:a16="http://schemas.microsoft.com/office/drawing/2014/main" id="{B66C8DF7-DC4C-3395-50B0-C7191DDDADAD}"/>
              </a:ext>
            </a:extLst>
          </p:cNvPr>
          <p:cNvSpPr txBox="1">
            <a:spLocks/>
          </p:cNvSpPr>
          <p:nvPr/>
        </p:nvSpPr>
        <p:spPr>
          <a:xfrm>
            <a:off x="483540" y="3885442"/>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Substituting to get equations in terms of P</a:t>
            </a:r>
            <a:r>
              <a:rPr lang="en-US" sz="2000" baseline="-25000" dirty="0"/>
              <a:t>0,0</a:t>
            </a:r>
            <a:endParaRPr lang="en-US" sz="2000" dirty="0"/>
          </a:p>
        </p:txBody>
      </p:sp>
      <p:pic>
        <p:nvPicPr>
          <p:cNvPr id="14" name="Picture 13">
            <a:extLst>
              <a:ext uri="{FF2B5EF4-FFF2-40B4-BE49-F238E27FC236}">
                <a16:creationId xmlns:a16="http://schemas.microsoft.com/office/drawing/2014/main" id="{ACBEB48E-0C71-5675-3BEA-6D4DD55ABBEA}"/>
              </a:ext>
            </a:extLst>
          </p:cNvPr>
          <p:cNvPicPr>
            <a:picLocks noChangeAspect="1"/>
          </p:cNvPicPr>
          <p:nvPr/>
        </p:nvPicPr>
        <p:blipFill rotWithShape="1">
          <a:blip r:embed="rId5"/>
          <a:srcRect l="3272" r="9208" b="6448"/>
          <a:stretch/>
        </p:blipFill>
        <p:spPr>
          <a:xfrm>
            <a:off x="483540" y="4211881"/>
            <a:ext cx="5410201" cy="2281187"/>
          </a:xfrm>
          <a:prstGeom prst="rect">
            <a:avLst/>
          </a:prstGeom>
        </p:spPr>
      </p:pic>
      <p:pic>
        <p:nvPicPr>
          <p:cNvPr id="21" name="Picture 20">
            <a:extLst>
              <a:ext uri="{FF2B5EF4-FFF2-40B4-BE49-F238E27FC236}">
                <a16:creationId xmlns:a16="http://schemas.microsoft.com/office/drawing/2014/main" id="{8EBED761-1BC5-349F-E3AF-F1528E90F1B2}"/>
              </a:ext>
            </a:extLst>
          </p:cNvPr>
          <p:cNvPicPr>
            <a:picLocks noChangeAspect="1"/>
          </p:cNvPicPr>
          <p:nvPr/>
        </p:nvPicPr>
        <p:blipFill>
          <a:blip r:embed="rId6"/>
          <a:stretch>
            <a:fillRect/>
          </a:stretch>
        </p:blipFill>
        <p:spPr>
          <a:xfrm>
            <a:off x="6419822" y="4138055"/>
            <a:ext cx="5410201" cy="2574371"/>
          </a:xfrm>
          <a:prstGeom prst="rect">
            <a:avLst/>
          </a:prstGeom>
        </p:spPr>
      </p:pic>
      <p:sp>
        <p:nvSpPr>
          <p:cNvPr id="22" name="Content Placeholder 2">
            <a:extLst>
              <a:ext uri="{FF2B5EF4-FFF2-40B4-BE49-F238E27FC236}">
                <a16:creationId xmlns:a16="http://schemas.microsoft.com/office/drawing/2014/main" id="{0A1E03EB-686B-FD84-5C44-96583B066A7A}"/>
              </a:ext>
            </a:extLst>
          </p:cNvPr>
          <p:cNvSpPr txBox="1">
            <a:spLocks/>
          </p:cNvSpPr>
          <p:nvPr/>
        </p:nvSpPr>
        <p:spPr>
          <a:xfrm>
            <a:off x="6217563" y="3885441"/>
            <a:ext cx="5046774"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Factoring out P</a:t>
            </a:r>
            <a:r>
              <a:rPr lang="en-US" sz="2000" baseline="-25000" dirty="0"/>
              <a:t>0,0</a:t>
            </a:r>
            <a:endParaRPr lang="en-US" sz="2000" dirty="0"/>
          </a:p>
        </p:txBody>
      </p:sp>
      <p:sp>
        <p:nvSpPr>
          <p:cNvPr id="23" name="Arrow: Right 22">
            <a:extLst>
              <a:ext uri="{FF2B5EF4-FFF2-40B4-BE49-F238E27FC236}">
                <a16:creationId xmlns:a16="http://schemas.microsoft.com/office/drawing/2014/main" id="{FD23F6CF-B48F-3412-5E52-77603E6EC18F}"/>
              </a:ext>
            </a:extLst>
          </p:cNvPr>
          <p:cNvSpPr/>
          <p:nvPr/>
        </p:nvSpPr>
        <p:spPr>
          <a:xfrm>
            <a:off x="4804234" y="1760511"/>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26C17C3-5E3D-4529-B856-7D765F9471AD}"/>
              </a:ext>
            </a:extLst>
          </p:cNvPr>
          <p:cNvSpPr/>
          <p:nvPr/>
        </p:nvSpPr>
        <p:spPr>
          <a:xfrm>
            <a:off x="5839251" y="498779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a:extLst>
              <a:ext uri="{FF2B5EF4-FFF2-40B4-BE49-F238E27FC236}">
                <a16:creationId xmlns:a16="http://schemas.microsoft.com/office/drawing/2014/main" id="{63391E48-A1C0-C9D7-2577-E708D05FB813}"/>
              </a:ext>
            </a:extLst>
          </p:cNvPr>
          <p:cNvSpPr/>
          <p:nvPr/>
        </p:nvSpPr>
        <p:spPr>
          <a:xfrm rot="8100000">
            <a:off x="5548966" y="3163118"/>
            <a:ext cx="580571" cy="72935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9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3"/>
                                        </p:tgtEl>
                                      </p:cBhvr>
                                    </p:animEffect>
                                    <p:set>
                                      <p:cBhvr>
                                        <p:cTn id="18" dur="1" fill="hold">
                                          <p:stCondLst>
                                            <p:cond delay="499"/>
                                          </p:stCondLst>
                                        </p:cTn>
                                        <p:tgtEl>
                                          <p:spTgt spid="2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2" grpId="0"/>
      <p:bldP spid="23" grpId="0" animBg="1"/>
      <p:bldP spid="23" grpId="1" animBg="1"/>
      <p:bldP spid="24" grpId="0"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pic>
        <p:nvPicPr>
          <p:cNvPr id="8" name="Picture 7">
            <a:extLst>
              <a:ext uri="{FF2B5EF4-FFF2-40B4-BE49-F238E27FC236}">
                <a16:creationId xmlns:a16="http://schemas.microsoft.com/office/drawing/2014/main" id="{F132B525-D0F5-0D16-8EF2-2750EA760E41}"/>
              </a:ext>
            </a:extLst>
          </p:cNvPr>
          <p:cNvPicPr>
            <a:picLocks noChangeAspect="1"/>
          </p:cNvPicPr>
          <p:nvPr/>
        </p:nvPicPr>
        <p:blipFill>
          <a:blip r:embed="rId3"/>
          <a:stretch>
            <a:fillRect/>
          </a:stretch>
        </p:blipFill>
        <p:spPr>
          <a:xfrm>
            <a:off x="483541" y="1699378"/>
            <a:ext cx="6798540" cy="2546362"/>
          </a:xfrm>
          <a:prstGeom prst="rect">
            <a:avLst/>
          </a:prstGeom>
        </p:spPr>
      </p:pic>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6"/>
            <a:ext cx="3732859" cy="1694743"/>
          </a:xfrm>
        </p:spPr>
        <p:txBody>
          <a:bodyPr>
            <a:noAutofit/>
          </a:bodyPr>
          <a:lstStyle/>
          <a:p>
            <a:pPr marL="0" indent="0">
              <a:buNone/>
            </a:pPr>
            <a:r>
              <a:rPr lang="en-US" sz="2000" dirty="0"/>
              <a:t>Solution for P</a:t>
            </a:r>
            <a:r>
              <a:rPr lang="en-US" sz="2000" baseline="-25000" dirty="0"/>
              <a:t>0,0</a:t>
            </a: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Because every state may be expressed in terms of P</a:t>
            </a:r>
            <a:r>
              <a:rPr lang="en-US" sz="2000" baseline="-25000" dirty="0"/>
              <a:t>0,0</a:t>
            </a:r>
            <a:r>
              <a:rPr lang="en-US" sz="2000" dirty="0"/>
              <a:t>, the remainder of the probabilities for the state space may then be determined.</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4">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p:spTree>
    <p:extLst>
      <p:ext uri="{BB962C8B-B14F-4D97-AF65-F5344CB8AC3E}">
        <p14:creationId xmlns:p14="http://schemas.microsoft.com/office/powerpoint/2010/main" val="33317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83540" y="548464"/>
            <a:ext cx="6798541" cy="729351"/>
          </a:xfrm>
        </p:spPr>
        <p:txBody>
          <a:bodyPr anchor="b">
            <a:normAutofit/>
          </a:bodyPr>
          <a:lstStyle/>
          <a:p>
            <a:r>
              <a:rPr lang="en-US" sz="4000" dirty="0"/>
              <a:t>Methodology</a:t>
            </a:r>
          </a:p>
        </p:txBody>
      </p:sp>
      <p:sp>
        <p:nvSpPr>
          <p:cNvPr id="10" name="Content Placeholder 2">
            <a:extLst>
              <a:ext uri="{FF2B5EF4-FFF2-40B4-BE49-F238E27FC236}">
                <a16:creationId xmlns:a16="http://schemas.microsoft.com/office/drawing/2014/main" id="{6B818FBA-E52B-EE7C-822C-AF92A3764F40}"/>
              </a:ext>
            </a:extLst>
          </p:cNvPr>
          <p:cNvSpPr>
            <a:spLocks noGrp="1"/>
          </p:cNvSpPr>
          <p:nvPr>
            <p:ph idx="1"/>
          </p:nvPr>
        </p:nvSpPr>
        <p:spPr>
          <a:xfrm>
            <a:off x="483541" y="1277817"/>
            <a:ext cx="1072127" cy="421562"/>
          </a:xfrm>
        </p:spPr>
        <p:txBody>
          <a:bodyPr>
            <a:noAutofit/>
          </a:bodyPr>
          <a:lstStyle/>
          <a:p>
            <a:pPr marL="0" indent="0">
              <a:buNone/>
            </a:pPr>
            <a:r>
              <a:rPr lang="en-US" sz="2000" dirty="0"/>
              <a:t>Metrics</a:t>
            </a:r>
          </a:p>
          <a:p>
            <a:pPr marL="0" indent="0">
              <a:buNone/>
            </a:pPr>
            <a:endParaRPr lang="en-US" sz="2000" dirty="0"/>
          </a:p>
        </p:txBody>
      </p:sp>
      <p:sp>
        <p:nvSpPr>
          <p:cNvPr id="13" name="Content Placeholder 2">
            <a:extLst>
              <a:ext uri="{FF2B5EF4-FFF2-40B4-BE49-F238E27FC236}">
                <a16:creationId xmlns:a16="http://schemas.microsoft.com/office/drawing/2014/main" id="{A6E553C6-2B0C-79F4-422D-C37AF4E2ABA7}"/>
              </a:ext>
            </a:extLst>
          </p:cNvPr>
          <p:cNvSpPr txBox="1">
            <a:spLocks/>
          </p:cNvSpPr>
          <p:nvPr/>
        </p:nvSpPr>
        <p:spPr>
          <a:xfrm>
            <a:off x="483541" y="4614793"/>
            <a:ext cx="7105979" cy="16947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These probabilities may then be used to calculate the average performance of the system with respect to several key metrics.</a:t>
            </a:r>
          </a:p>
        </p:txBody>
      </p:sp>
      <p:pic>
        <p:nvPicPr>
          <p:cNvPr id="16" name="Picture 15" descr="3D box skeletons">
            <a:extLst>
              <a:ext uri="{FF2B5EF4-FFF2-40B4-BE49-F238E27FC236}">
                <a16:creationId xmlns:a16="http://schemas.microsoft.com/office/drawing/2014/main" id="{31702B0E-4A4B-632E-12F4-2C884B11D6FD}"/>
              </a:ext>
            </a:extLst>
          </p:cNvPr>
          <p:cNvPicPr>
            <a:picLocks noChangeAspect="1"/>
          </p:cNvPicPr>
          <p:nvPr/>
        </p:nvPicPr>
        <p:blipFill rotWithShape="1">
          <a:blip r:embed="rId3">
            <a:extLst>
              <a:ext uri="{28A0092B-C50C-407E-A947-70E740481C1C}">
                <a14:useLocalDpi xmlns:a14="http://schemas.microsoft.com/office/drawing/2010/main" val="0"/>
              </a:ext>
            </a:extLst>
          </a:blip>
          <a:srcRect l="55270"/>
          <a:stretch/>
        </p:blipFill>
        <p:spPr>
          <a:xfrm>
            <a:off x="7589520" y="0"/>
            <a:ext cx="4602479" cy="685800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BC6901-BA13-9FDF-D76E-5EC94D49B59B}"/>
                  </a:ext>
                </a:extLst>
              </p:cNvPr>
              <p:cNvSpPr txBox="1"/>
              <p:nvPr/>
            </p:nvSpPr>
            <p:spPr>
              <a:xfrm>
                <a:off x="911051" y="1699379"/>
                <a:ext cx="2437791" cy="8842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𝛾</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=0</m:t>
                          </m:r>
                        </m:sub>
                        <m:sup>
                          <m:r>
                            <a:rPr lang="en-US" b="0" i="1" smtClean="0">
                              <a:latin typeface="Cambria Math" panose="02040503050406030204" pitchFamily="18" charset="0"/>
                            </a:rPr>
                            <m:t>𝑡</m:t>
                          </m:r>
                        </m:sup>
                        <m:e>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rPr>
                                            <m:t>𝜏</m:t>
                                          </m:r>
                                        </m:den>
                                      </m:f>
                                      <m:r>
                                        <a:rPr lang="en-US" i="1">
                                          <a:latin typeface="Cambria Math" panose="02040503050406030204" pitchFamily="18" charset="0"/>
                                        </a:rPr>
                                        <m:t>−</m:t>
                                      </m:r>
                                      <m:r>
                                        <a:rPr lang="en-US" i="1">
                                          <a:latin typeface="Cambria Math" panose="02040503050406030204" pitchFamily="18" charset="0"/>
                                        </a:rPr>
                                        <m:t>𝑗</m:t>
                                      </m:r>
                                    </m:num>
                                    <m:den>
                                      <m:r>
                                        <m:rPr>
                                          <m:sty m:val="p"/>
                                        </m:rPr>
                                        <a:rPr lang="en-US" i="1">
                                          <a:latin typeface="Cambria Math" panose="02040503050406030204" pitchFamily="18" charset="0"/>
                                        </a:rPr>
                                        <m:t>Ω</m:t>
                                      </m:r>
                                    </m:den>
                                  </m:f>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𝑗</m:t>
                                  </m:r>
                                </m:sub>
                              </m:sSub>
                            </m:e>
                          </m:d>
                        </m:e>
                      </m:nary>
                    </m:oMath>
                  </m:oMathPara>
                </a14:m>
                <a:endParaRPr lang="en-US" dirty="0"/>
              </a:p>
            </p:txBody>
          </p:sp>
        </mc:Choice>
        <mc:Fallback xmlns="">
          <p:sp>
            <p:nvSpPr>
              <p:cNvPr id="3" name="TextBox 2">
                <a:extLst>
                  <a:ext uri="{FF2B5EF4-FFF2-40B4-BE49-F238E27FC236}">
                    <a16:creationId xmlns:a16="http://schemas.microsoft.com/office/drawing/2014/main" id="{3ABC6901-BA13-9FDF-D76E-5EC94D49B59B}"/>
                  </a:ext>
                </a:extLst>
              </p:cNvPr>
              <p:cNvSpPr txBox="1">
                <a:spLocks noRot="1" noChangeAspect="1" noMove="1" noResize="1" noEditPoints="1" noAdjustHandles="1" noChangeArrowheads="1" noChangeShapeType="1" noTextEdit="1"/>
              </p:cNvSpPr>
              <p:nvPr/>
            </p:nvSpPr>
            <p:spPr>
              <a:xfrm>
                <a:off x="911051" y="1699379"/>
                <a:ext cx="2437791" cy="884281"/>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FEC1593-CBC1-5D3C-ECF0-5BB82ED73B64}"/>
              </a:ext>
            </a:extLst>
          </p:cNvPr>
          <p:cNvSpPr txBox="1"/>
          <p:nvPr/>
        </p:nvSpPr>
        <p:spPr>
          <a:xfrm>
            <a:off x="3348842" y="1873875"/>
            <a:ext cx="2238818" cy="369332"/>
          </a:xfrm>
          <a:prstGeom prst="rect">
            <a:avLst/>
          </a:prstGeom>
          <a:noFill/>
        </p:spPr>
        <p:txBody>
          <a:bodyPr wrap="none" rtlCol="0">
            <a:spAutoFit/>
          </a:bodyPr>
          <a:lstStyle/>
          <a:p>
            <a:r>
              <a:rPr lang="en-US" dirty="0"/>
              <a:t>(Average Throughput)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4D0969-4ACC-DF6B-F7DB-5BBC73057C52}"/>
                  </a:ext>
                </a:extLst>
              </p:cNvPr>
              <p:cNvSpPr txBox="1"/>
              <p:nvPr/>
            </p:nvSpPr>
            <p:spPr>
              <a:xfrm>
                <a:off x="911051" y="2982355"/>
                <a:ext cx="1760897" cy="81984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=0</m:t>
                          </m:r>
                        </m:sub>
                        <m:sup>
                          <m:r>
                            <a:rPr lang="en-US" b="0" i="1" smtClean="0">
                              <a:latin typeface="Cambria Math" panose="02040503050406030204" pitchFamily="18" charset="0"/>
                            </a:rPr>
                            <m:t>𝑡</m:t>
                          </m:r>
                        </m:sup>
                        <m:e>
                          <m:nary>
                            <m:naryPr>
                              <m:chr m:val="∑"/>
                              <m:ctrlPr>
                                <a:rPr lang="pt-BR" i="1">
                                  <a:latin typeface="Cambria Math" panose="02040503050406030204" pitchFamily="18" charset="0"/>
                                </a:rPr>
                              </m:ctrlPr>
                            </m:naryPr>
                            <m:sub>
                              <m:r>
                                <a:rPr lang="en-US" i="1">
                                  <a:latin typeface="Cambria Math" panose="02040503050406030204" pitchFamily="18" charset="0"/>
                                </a:rPr>
                                <m:t>𝑗</m:t>
                              </m:r>
                              <m:r>
                                <a:rPr lang="pt-BR" i="1">
                                  <a:latin typeface="Cambria Math" panose="02040503050406030204" pitchFamily="18" charset="0"/>
                                </a:rPr>
                                <m:t>=0</m:t>
                              </m:r>
                            </m:sub>
                            <m:sup>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sup>
                            <m:e>
                              <m:d>
                                <m:dPr>
                                  <m:ctrlPr>
                                    <a:rPr lang="en-US" i="1">
                                      <a:latin typeface="Cambria Math" panose="02040503050406030204" pitchFamily="18" charset="0"/>
                                    </a:rPr>
                                  </m:ctrlPr>
                                </m:dPr>
                                <m:e>
                                  <m:r>
                                    <a:rPr lang="en-US" i="1">
                                      <a:latin typeface="Cambria Math" panose="02040503050406030204" pitchFamily="18" charset="0"/>
                                    </a:rPr>
                                    <m:t>𝑖</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e>
                          </m:nary>
                        </m:e>
                      </m:nary>
                    </m:oMath>
                  </m:oMathPara>
                </a14:m>
                <a:endParaRPr lang="en-US" dirty="0"/>
              </a:p>
            </p:txBody>
          </p:sp>
        </mc:Choice>
        <mc:Fallback xmlns="">
          <p:sp>
            <p:nvSpPr>
              <p:cNvPr id="5" name="TextBox 4">
                <a:extLst>
                  <a:ext uri="{FF2B5EF4-FFF2-40B4-BE49-F238E27FC236}">
                    <a16:creationId xmlns:a16="http://schemas.microsoft.com/office/drawing/2014/main" id="{474D0969-4ACC-DF6B-F7DB-5BBC73057C52}"/>
                  </a:ext>
                </a:extLst>
              </p:cNvPr>
              <p:cNvSpPr txBox="1">
                <a:spLocks noRot="1" noChangeAspect="1" noMove="1" noResize="1" noEditPoints="1" noAdjustHandles="1" noChangeArrowheads="1" noChangeShapeType="1" noTextEdit="1"/>
              </p:cNvSpPr>
              <p:nvPr/>
            </p:nvSpPr>
            <p:spPr>
              <a:xfrm>
                <a:off x="911051" y="2982355"/>
                <a:ext cx="1760897" cy="819840"/>
              </a:xfrm>
              <a:prstGeom prst="rect">
                <a:avLst/>
              </a:prstGeom>
              <a:blipFill>
                <a:blip r:embed="rId5"/>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C3E05B5-A05B-2C89-B5FB-9060D533D1CB}"/>
              </a:ext>
            </a:extLst>
          </p:cNvPr>
          <p:cNvSpPr txBox="1"/>
          <p:nvPr/>
        </p:nvSpPr>
        <p:spPr>
          <a:xfrm>
            <a:off x="3348842" y="3156851"/>
            <a:ext cx="2135136" cy="369332"/>
          </a:xfrm>
          <a:prstGeom prst="rect">
            <a:avLst/>
          </a:prstGeom>
          <a:noFill/>
        </p:spPr>
        <p:txBody>
          <a:bodyPr wrap="none" rtlCol="0">
            <a:spAutoFit/>
          </a:bodyPr>
          <a:lstStyle/>
          <a:p>
            <a:r>
              <a:rPr lang="en-US" dirty="0"/>
              <a:t>(Average Filled Slots)</a:t>
            </a:r>
          </a:p>
        </p:txBody>
      </p:sp>
    </p:spTree>
    <p:extLst>
      <p:ext uri="{BB962C8B-B14F-4D97-AF65-F5344CB8AC3E}">
        <p14:creationId xmlns:p14="http://schemas.microsoft.com/office/powerpoint/2010/main" val="349917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1241</Words>
  <Application>Microsoft Office PowerPoint</Application>
  <PresentationFormat>Widescreen</PresentationFormat>
  <Paragraphs>108</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Cambria Math</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 </vt:lpstr>
      <vt:lpstr>Methodology</vt:lpstr>
      <vt:lpstr>Methodology</vt:lpstr>
      <vt:lpstr>Methodology</vt:lpstr>
      <vt:lpstr>Methodology</vt:lpstr>
      <vt:lpstr>Methodology</vt:lpstr>
      <vt:lpstr>Results </vt:lpstr>
      <vt:lpstr>Results </vt:lpstr>
      <vt:lpstr>Conclusion</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Kyle Kentner</cp:lastModifiedBy>
  <cp:revision>21</cp:revision>
  <dcterms:created xsi:type="dcterms:W3CDTF">2023-04-20T03:02:00Z</dcterms:created>
  <dcterms:modified xsi:type="dcterms:W3CDTF">2023-04-25T20:23:43Z</dcterms:modified>
</cp:coreProperties>
</file>