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63" r:id="rId5"/>
    <p:sldId id="270" r:id="rId6"/>
    <p:sldId id="271" r:id="rId7"/>
    <p:sldId id="272" r:id="rId8"/>
    <p:sldId id="273" r:id="rId9"/>
    <p:sldId id="274" r:id="rId10"/>
    <p:sldId id="258" r:id="rId11"/>
    <p:sldId id="265" r:id="rId12"/>
    <p:sldId id="266" r:id="rId13"/>
    <p:sldId id="26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7755" autoAdjust="0"/>
  </p:normalViewPr>
  <p:slideViewPr>
    <p:cSldViewPr snapToGrid="0">
      <p:cViewPr varScale="1">
        <p:scale>
          <a:sx n="81" d="100"/>
          <a:sy n="81" d="100"/>
        </p:scale>
        <p:origin x="12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21DF8-0FE3-4A22-A328-1A05EEE24AD8}"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F190-DC31-4DF0-961C-5D676364CFAF}" type="slidenum">
              <a:rPr lang="en-US" smtClean="0"/>
              <a:t>‹#›</a:t>
            </a:fld>
            <a:endParaRPr lang="en-US"/>
          </a:p>
        </p:txBody>
      </p:sp>
    </p:spTree>
    <p:extLst>
      <p:ext uri="{BB962C8B-B14F-4D97-AF65-F5344CB8AC3E}">
        <p14:creationId xmlns:p14="http://schemas.microsoft.com/office/powerpoint/2010/main" val="34133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a:t>
            </a:fld>
            <a:endParaRPr lang="en-US"/>
          </a:p>
        </p:txBody>
      </p:sp>
    </p:spTree>
    <p:extLst>
      <p:ext uri="{BB962C8B-B14F-4D97-AF65-F5344CB8AC3E}">
        <p14:creationId xmlns:p14="http://schemas.microsoft.com/office/powerpoint/2010/main" val="240056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10</a:t>
            </a:fld>
            <a:endParaRPr lang="en-US"/>
          </a:p>
        </p:txBody>
      </p:sp>
    </p:spTree>
    <p:extLst>
      <p:ext uri="{BB962C8B-B14F-4D97-AF65-F5344CB8AC3E}">
        <p14:creationId xmlns:p14="http://schemas.microsoft.com/office/powerpoint/2010/main" val="380606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11</a:t>
            </a:fld>
            <a:endParaRPr lang="en-US"/>
          </a:p>
        </p:txBody>
      </p:sp>
    </p:spTree>
    <p:extLst>
      <p:ext uri="{BB962C8B-B14F-4D97-AF65-F5344CB8AC3E}">
        <p14:creationId xmlns:p14="http://schemas.microsoft.com/office/powerpoint/2010/main" val="192297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12</a:t>
            </a:fld>
            <a:endParaRPr lang="en-US"/>
          </a:p>
        </p:txBody>
      </p:sp>
    </p:spTree>
    <p:extLst>
      <p:ext uri="{BB962C8B-B14F-4D97-AF65-F5344CB8AC3E}">
        <p14:creationId xmlns:p14="http://schemas.microsoft.com/office/powerpoint/2010/main" val="58798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a:p>
            <a:pPr algn="l"/>
            <a:r>
              <a:rPr lang="en-US" sz="1800" b="0" i="0" u="none" strike="noStrike" baseline="0" dirty="0">
                <a:latin typeface="NimbusRomNo9L-Regu"/>
              </a:rPr>
              <a:t>In this work we have demonstrated a new framework to theoretically describe proof-of-stake blockchain networks, and have created Python code to simulate efficiency metrics when certain independent variables are varied. This work could be used in the future to optimize the block window of time based on the expected empty transaction time slices (</a:t>
            </a:r>
            <a:r>
              <a:rPr lang="en-US" sz="1800" b="0" i="0" u="none" strike="noStrike" baseline="0" dirty="0">
                <a:latin typeface="CMMI10"/>
              </a:rPr>
              <a:t>j</a:t>
            </a:r>
            <a:r>
              <a:rPr lang="en-US" sz="1800" b="0" i="0" u="none" strike="noStrike" baseline="0" dirty="0">
                <a:latin typeface="NimbusRomNo9L-Regu"/>
              </a:rPr>
              <a:t>) to be seen in the next block window of time </a:t>
            </a:r>
            <a:r>
              <a:rPr lang="en-US" sz="1800" b="0" i="0" u="none" strike="noStrike" baseline="0">
                <a:latin typeface="NimbusRomNo9L-Regu"/>
              </a:rPr>
              <a:t>based off of </a:t>
            </a:r>
            <a:r>
              <a:rPr lang="en-US" sz="1800" b="0" i="0" u="none" strike="noStrike" baseline="0" dirty="0">
                <a:latin typeface="NimbusRomNo9L-Regu"/>
              </a:rPr>
              <a:t>past history and the cyclical nature of transaction activity.</a:t>
            </a:r>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13</a:t>
            </a:fld>
            <a:endParaRPr lang="en-US"/>
          </a:p>
        </p:txBody>
      </p:sp>
    </p:spTree>
    <p:extLst>
      <p:ext uri="{BB962C8B-B14F-4D97-AF65-F5344CB8AC3E}">
        <p14:creationId xmlns:p14="http://schemas.microsoft.com/office/powerpoint/2010/main" val="688593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5"/>
          </p:nvPr>
        </p:nvSpPr>
        <p:spPr/>
        <p:txBody>
          <a:bodyPr/>
          <a:lstStyle/>
          <a:p>
            <a:fld id="{CA76F190-DC31-4DF0-961C-5D676364CFAF}" type="slidenum">
              <a:rPr lang="en-US" smtClean="0"/>
              <a:t>14</a:t>
            </a:fld>
            <a:endParaRPr lang="en-US"/>
          </a:p>
        </p:txBody>
      </p:sp>
    </p:spTree>
    <p:extLst>
      <p:ext uri="{BB962C8B-B14F-4D97-AF65-F5344CB8AC3E}">
        <p14:creationId xmlns:p14="http://schemas.microsoft.com/office/powerpoint/2010/main" val="20443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52525"/>
                </a:solidFill>
                <a:effectLst/>
                <a:latin typeface="Open Sans" panose="020B0606030504020204" pitchFamily="34" charset="0"/>
              </a:rPr>
              <a:t>Andrew</a:t>
            </a:r>
            <a:br>
              <a:rPr lang="en-US" sz="2800" b="0" i="0" dirty="0">
                <a:solidFill>
                  <a:srgbClr val="252525"/>
                </a:solidFill>
                <a:effectLst/>
                <a:latin typeface="Open Sans" panose="020B0606030504020204" pitchFamily="34" charset="0"/>
              </a:rPr>
            </a:br>
            <a:r>
              <a:rPr lang="en-US" sz="2800" b="0" i="0" dirty="0">
                <a:solidFill>
                  <a:srgbClr val="252525"/>
                </a:solidFill>
                <a:effectLst/>
                <a:latin typeface="Open Sans" panose="020B0606030504020204" pitchFamily="34" charset="0"/>
              </a:rPr>
              <a:t>This work aims to establish a theoretical model to simulate how blockchain transactions are grouped, validated, processed, and purged from a network based on a proof-of-stake consensus algorithm. O</a:t>
            </a:r>
            <a:r>
              <a:rPr lang="en-US" sz="1800" b="0" i="0" u="none" strike="noStrike" baseline="0" dirty="0">
                <a:latin typeface="NimbusRomNo9L-Regu"/>
              </a:rPr>
              <a:t>riginally blockchain utilized a proof-of-work concept which established a means of validating incoming transactions through a distributed network of participants. Such solutions implemented methods with a focus on the accuracy and redundancy of the various transactions with minimal effort given to reduce individual transactional waiting time and increase the efficiency of processing transactions. This approach remains true for Bitcoin; however, Ethereum changed this consensus mechanism in 2022 with the update to proof-of-stake. This changed the blockchain to be more efficient in reducing complexity in the work computations while decreasing the barrier to entry hence providing reduced centralized risk with the potential of more nodes securing the network. Where under the proof-of-work consensus algorithm, the timing of blocks was determined by the mining difficulty, the new approach, proof-of-stake, the timing is fixed. Time in the Ethereum proof-of-stake consensus algorithm is divided into twelve second increments in which a block is created.</a:t>
            </a:r>
          </a:p>
          <a:p>
            <a:pPr algn="l"/>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2</a:t>
            </a:fld>
            <a:endParaRPr lang="en-US"/>
          </a:p>
        </p:txBody>
      </p:sp>
    </p:spTree>
    <p:extLst>
      <p:ext uri="{BB962C8B-B14F-4D97-AF65-F5344CB8AC3E}">
        <p14:creationId xmlns:p14="http://schemas.microsoft.com/office/powerpoint/2010/main" val="61458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Sush</a:t>
            </a:r>
            <a:r>
              <a:rPr lang="en-US" dirty="0"/>
              <a:t>:</a:t>
            </a:r>
          </a:p>
        </p:txBody>
      </p:sp>
      <p:sp>
        <p:nvSpPr>
          <p:cNvPr id="4" name="Slide Number Placeholder 3"/>
          <p:cNvSpPr>
            <a:spLocks noGrp="1"/>
          </p:cNvSpPr>
          <p:nvPr>
            <p:ph type="sldNum" sz="quarter" idx="5"/>
          </p:nvPr>
        </p:nvSpPr>
        <p:spPr/>
        <p:txBody>
          <a:bodyPr/>
          <a:lstStyle/>
          <a:p>
            <a:fld id="{CA76F190-DC31-4DF0-961C-5D676364CFAF}" type="slidenum">
              <a:rPr lang="en-US" smtClean="0"/>
              <a:t>3</a:t>
            </a:fld>
            <a:endParaRPr lang="en-US"/>
          </a:p>
        </p:txBody>
      </p:sp>
    </p:spTree>
    <p:extLst>
      <p:ext uri="{BB962C8B-B14F-4D97-AF65-F5344CB8AC3E}">
        <p14:creationId xmlns:p14="http://schemas.microsoft.com/office/powerpoint/2010/main" val="286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4</a:t>
            </a:fld>
            <a:endParaRPr lang="en-US"/>
          </a:p>
        </p:txBody>
      </p:sp>
    </p:spTree>
    <p:extLst>
      <p:ext uri="{BB962C8B-B14F-4D97-AF65-F5344CB8AC3E}">
        <p14:creationId xmlns:p14="http://schemas.microsoft.com/office/powerpoint/2010/main" val="236949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5</a:t>
            </a:fld>
            <a:endParaRPr lang="en-US"/>
          </a:p>
        </p:txBody>
      </p:sp>
    </p:spTree>
    <p:extLst>
      <p:ext uri="{BB962C8B-B14F-4D97-AF65-F5344CB8AC3E}">
        <p14:creationId xmlns:p14="http://schemas.microsoft.com/office/powerpoint/2010/main" val="23674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6</a:t>
            </a:fld>
            <a:endParaRPr lang="en-US"/>
          </a:p>
        </p:txBody>
      </p:sp>
    </p:spTree>
    <p:extLst>
      <p:ext uri="{BB962C8B-B14F-4D97-AF65-F5344CB8AC3E}">
        <p14:creationId xmlns:p14="http://schemas.microsoft.com/office/powerpoint/2010/main" val="110012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7</a:t>
            </a:fld>
            <a:endParaRPr lang="en-US"/>
          </a:p>
        </p:txBody>
      </p:sp>
    </p:spTree>
    <p:extLst>
      <p:ext uri="{BB962C8B-B14F-4D97-AF65-F5344CB8AC3E}">
        <p14:creationId xmlns:p14="http://schemas.microsoft.com/office/powerpoint/2010/main" val="37436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8</a:t>
            </a:fld>
            <a:endParaRPr lang="en-US"/>
          </a:p>
        </p:txBody>
      </p:sp>
    </p:spTree>
    <p:extLst>
      <p:ext uri="{BB962C8B-B14F-4D97-AF65-F5344CB8AC3E}">
        <p14:creationId xmlns:p14="http://schemas.microsoft.com/office/powerpoint/2010/main" val="3350993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9</a:t>
            </a:fld>
            <a:endParaRPr lang="en-US"/>
          </a:p>
        </p:txBody>
      </p:sp>
    </p:spTree>
    <p:extLst>
      <p:ext uri="{BB962C8B-B14F-4D97-AF65-F5344CB8AC3E}">
        <p14:creationId xmlns:p14="http://schemas.microsoft.com/office/powerpoint/2010/main" val="349529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1CC-9480-FA9B-839C-9182A083D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B3F5A-F311-14BF-BD75-9595B9582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9E1A3-E20B-17CC-10A2-9D4C5DF1C721}"/>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B8DD0382-19BD-979F-F416-7BED7F115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4DF66-3FF2-E59D-755E-D582C2394228}"/>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42810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954A-1955-AB50-BD7E-4A94C430B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C694-7E53-9F85-C0CB-00C1FBB68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35E6-AA1E-1FC4-C64A-80C8E8E05F37}"/>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F01B8979-F015-DE08-8437-F6E1F67A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1AD6-ABC7-282F-B060-3F7720EEC1D5}"/>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74030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E36E4-13AF-4B5F-EBC2-9020B655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CA20-9F0A-29D6-3767-92947E3B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FF90-F735-7F91-C8E4-5EBC95BAB7E7}"/>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9487E188-D038-8B5C-AF8C-ACB074BB8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C89E-60CA-BBA8-3A27-F70787DE412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0467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A5C8-EC3C-E7D8-A422-8CE28599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56FC-6A90-23A2-25F3-9A6A14E35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BFE62-387B-F742-9D61-D4272D07CA7F}"/>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045FCCA7-9D6A-3F04-9F91-D74D34C2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2FFEE-1702-C003-BE52-2E2F9B0CCE6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9588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C7C-DAA8-8EF5-A963-0635CB77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D36-161D-D16E-DBB9-0D80FCF7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A29B-B04F-974A-27D7-64AF81DACDFD}"/>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B03FB5B2-D2A0-0944-F37F-19FFF9618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74C3-D328-7933-5E3E-180E2D43D049}"/>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963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648-FDA9-AB62-932D-CA7A6CF8A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962B-E989-FEE2-DD27-83DB00486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D512B-974A-EAC2-257E-3EF7265F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FF399-BCD5-2F0A-A4DA-05C3D46EA5EC}"/>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FF2A8CCB-E95C-5465-E869-45FDA521B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B4D7F-7A23-FE01-0D42-71B999486B4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98247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88B-9BA5-A47F-9E45-628225472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564F2-BCAD-93EE-104D-30562491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19AB0-B6AF-6895-3253-4EF6EF0F6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4C519-BD3E-E7D5-A230-DF4BA1B33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D1D84-D336-D4B0-2EDE-8DF0D8EE7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44C49-8930-4A5D-7243-2125200DA45F}"/>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8" name="Footer Placeholder 7">
            <a:extLst>
              <a:ext uri="{FF2B5EF4-FFF2-40B4-BE49-F238E27FC236}">
                <a16:creationId xmlns:a16="http://schemas.microsoft.com/office/drawing/2014/main" id="{1550364C-454C-9C9C-C9A9-E1F5A93C4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201C8-6E3A-52A3-971E-4A8CD9B8A933}"/>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5125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ACD-A59C-17C6-934A-FD4086CD4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E1590-E1AE-683E-3CF9-6CF07528EC34}"/>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4" name="Footer Placeholder 3">
            <a:extLst>
              <a:ext uri="{FF2B5EF4-FFF2-40B4-BE49-F238E27FC236}">
                <a16:creationId xmlns:a16="http://schemas.microsoft.com/office/drawing/2014/main" id="{666733F5-6B8C-8D9B-2673-7D2C7E876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973EB-67A6-E444-6016-0CEE5051E306}"/>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6214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1024-01D0-4A38-C4F5-C2CF25024056}"/>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3" name="Footer Placeholder 2">
            <a:extLst>
              <a:ext uri="{FF2B5EF4-FFF2-40B4-BE49-F238E27FC236}">
                <a16:creationId xmlns:a16="http://schemas.microsoft.com/office/drawing/2014/main" id="{59049AF3-FF36-4A7B-3021-CCF7FB120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2C52-8E36-99AC-C8EF-6EDA85F4466B}"/>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4129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AB0-16B7-714C-6275-F5CD350F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8E41D-B65D-5247-8E48-65A3DFD91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CA516-BBD0-9EE4-4FE3-2B36F3CD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3D3E-AD8C-CD1A-4573-3BAC93B730C5}"/>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F940750C-DD1A-7692-B7A6-6C0550BDE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BD7-34FF-5168-6354-99FD0E155654}"/>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8915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E11-9417-5211-5E2D-89AEB6EB8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0132-EB8E-8CA1-EA4F-2E6DDF913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FD1C2-39F5-CC09-13E0-D6EBF408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32BF-9A02-1908-93AB-E8D8313B3ED3}"/>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28BB3BC5-D0B0-79F4-F56C-3FCBA57B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BF2C-473C-A571-90F7-46D50B1504F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681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0288-CC78-F74B-6BEF-055F5BB1B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8F442-7654-82F0-8374-9346BC41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3512-C01A-FFAA-1DA8-31852510D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D8E6F88F-540A-9916-DE00-6C1F03D4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95C53-5838-9970-898A-A583E4AF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9171-74BE-4FA7-A649-C3177EA4B3E0}" type="slidenum">
              <a:rPr lang="en-US" smtClean="0"/>
              <a:t>‹#›</a:t>
            </a:fld>
            <a:endParaRPr lang="en-US"/>
          </a:p>
        </p:txBody>
      </p:sp>
    </p:spTree>
    <p:extLst>
      <p:ext uri="{BB962C8B-B14F-4D97-AF65-F5344CB8AC3E}">
        <p14:creationId xmlns:p14="http://schemas.microsoft.com/office/powerpoint/2010/main" val="24050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andrewqsmith/Block-Size-Optimization-for-VBASBS-Queueing-Model-for-Blockchain/tree/main/GraphCo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95933"/>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0" y="771988"/>
            <a:ext cx="4470947" cy="3793219"/>
          </a:xfrm>
        </p:spPr>
        <p:txBody>
          <a:bodyPr anchor="b">
            <a:normAutofit fontScale="90000"/>
          </a:bodyPr>
          <a:lstStyle/>
          <a:p>
            <a:pPr algn="l"/>
            <a:r>
              <a:rPr lang="en-US" sz="4800" dirty="0"/>
              <a:t>ADAPTING VBASBS QUEUEING MODEL FOR </a:t>
            </a:r>
            <a:br>
              <a:rPr lang="en-US" sz="4800" dirty="0"/>
            </a:br>
            <a:r>
              <a:rPr lang="en-US" sz="4800" dirty="0"/>
              <a:t>PROOF-OF-STAKE CONSENSUS ALGORITHM</a:t>
            </a:r>
          </a:p>
        </p:txBody>
      </p:sp>
      <p:sp>
        <p:nvSpPr>
          <p:cNvPr id="3" name="Subtitle 2">
            <a:extLst>
              <a:ext uri="{FF2B5EF4-FFF2-40B4-BE49-F238E27FC236}">
                <a16:creationId xmlns:a16="http://schemas.microsoft.com/office/drawing/2014/main" id="{2125F950-F934-3ABE-8508-CF8BD099D1FF}"/>
              </a:ext>
            </a:extLst>
          </p:cNvPr>
          <p:cNvSpPr>
            <a:spLocks noGrp="1"/>
          </p:cNvSpPr>
          <p:nvPr>
            <p:ph type="subTitle" idx="1"/>
          </p:nvPr>
        </p:nvSpPr>
        <p:spPr>
          <a:xfrm>
            <a:off x="477980" y="4872921"/>
            <a:ext cx="4023359" cy="1789136"/>
          </a:xfrm>
        </p:spPr>
        <p:txBody>
          <a:bodyPr>
            <a:normAutofit lnSpcReduction="10000"/>
          </a:bodyPr>
          <a:lstStyle/>
          <a:p>
            <a:pPr algn="l"/>
            <a:r>
              <a:rPr lang="en-US" sz="2000" dirty="0"/>
              <a:t>Presented by Group 2:</a:t>
            </a:r>
          </a:p>
          <a:p>
            <a:pPr algn="l"/>
            <a:r>
              <a:rPr lang="en-US" sz="2000" dirty="0"/>
              <a:t>Kyle </a:t>
            </a:r>
            <a:r>
              <a:rPr lang="en-US" sz="2000" dirty="0" err="1"/>
              <a:t>Kentner</a:t>
            </a:r>
            <a:r>
              <a:rPr lang="en-US" sz="2000" dirty="0"/>
              <a:t> </a:t>
            </a:r>
            <a:br>
              <a:rPr lang="en-US" sz="2000" dirty="0"/>
            </a:br>
            <a:r>
              <a:rPr lang="en-US" sz="2000" dirty="0"/>
              <a:t>Nathan Crosby </a:t>
            </a:r>
            <a:br>
              <a:rPr lang="en-US" sz="2000" dirty="0"/>
            </a:br>
            <a:r>
              <a:rPr lang="en-US" sz="2000" dirty="0"/>
              <a:t>Andrew Smith</a:t>
            </a:r>
            <a:br>
              <a:rPr lang="en-US" sz="2000" dirty="0"/>
            </a:br>
            <a:r>
              <a:rPr lang="en-US" sz="2000" dirty="0" err="1"/>
              <a:t>Sush</a:t>
            </a:r>
            <a:r>
              <a:rPr lang="en-US" sz="2000" dirty="0"/>
              <a:t> </a:t>
            </a:r>
            <a:r>
              <a:rPr lang="en-US" sz="2000" dirty="0" err="1"/>
              <a:t>Chittibabu</a:t>
            </a:r>
            <a:br>
              <a:rPr lang="en-US" sz="2000" dirty="0"/>
            </a:br>
            <a:r>
              <a:rPr lang="en-US" sz="2000" dirty="0"/>
              <a:t>Abdulla </a:t>
            </a:r>
            <a:r>
              <a:rPr lang="en-US" sz="2000" dirty="0" err="1"/>
              <a:t>Karjikar</a:t>
            </a:r>
            <a:endParaRPr lang="en-US"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0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Results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Python code generated plots available on GitHub:</a:t>
            </a:r>
          </a:p>
          <a:p>
            <a:pPr marL="0" indent="0">
              <a:buNone/>
            </a:pPr>
            <a:r>
              <a:rPr lang="en-US" sz="2000" dirty="0">
                <a:hlinkClick r:id="rId4"/>
              </a:rPr>
              <a:t>https://github.com/andrewqsmith/Block-Size-Optimization-for-VBASBS-Queueing-Model-for-Blockchain/tree/main/GraphCode</a:t>
            </a:r>
            <a:endParaRPr lang="en-US" sz="1800" dirty="0">
              <a:latin typeface="NimbusRomNo9L-ReguItal"/>
            </a:endParaRPr>
          </a:p>
          <a:p>
            <a:pPr marL="0" indent="0">
              <a:buNone/>
            </a:pPr>
            <a:endParaRPr lang="en-US" sz="2000" dirty="0"/>
          </a:p>
        </p:txBody>
      </p:sp>
    </p:spTree>
    <p:extLst>
      <p:ext uri="{BB962C8B-B14F-4D97-AF65-F5344CB8AC3E}">
        <p14:creationId xmlns:p14="http://schemas.microsoft.com/office/powerpoint/2010/main" val="21450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F25ADF-37DC-DFB8-3BAE-BDDBA9851DDE}"/>
              </a:ext>
            </a:extLst>
          </p:cNvPr>
          <p:cNvPicPr>
            <a:picLocks noChangeAspect="1"/>
          </p:cNvPicPr>
          <p:nvPr/>
        </p:nvPicPr>
        <p:blipFill>
          <a:blip r:embed="rId3"/>
          <a:stretch>
            <a:fillRect/>
          </a:stretch>
        </p:blipFill>
        <p:spPr>
          <a:xfrm>
            <a:off x="4948887" y="522408"/>
            <a:ext cx="3124636" cy="2267266"/>
          </a:xfrm>
          <a:prstGeom prst="rect">
            <a:avLst/>
          </a:prstGeom>
        </p:spPr>
      </p:pic>
      <p:pic>
        <p:nvPicPr>
          <p:cNvPr id="8" name="Picture 7">
            <a:extLst>
              <a:ext uri="{FF2B5EF4-FFF2-40B4-BE49-F238E27FC236}">
                <a16:creationId xmlns:a16="http://schemas.microsoft.com/office/drawing/2014/main" id="{AEF2CFC0-080E-F711-E0F7-DB65149046BC}"/>
              </a:ext>
            </a:extLst>
          </p:cNvPr>
          <p:cNvPicPr>
            <a:picLocks noChangeAspect="1"/>
          </p:cNvPicPr>
          <p:nvPr/>
        </p:nvPicPr>
        <p:blipFill>
          <a:blip r:embed="rId4"/>
          <a:stretch>
            <a:fillRect/>
          </a:stretch>
        </p:blipFill>
        <p:spPr>
          <a:xfrm>
            <a:off x="8705354" y="3885612"/>
            <a:ext cx="2934109" cy="2172003"/>
          </a:xfrm>
          <a:prstGeom prst="rect">
            <a:avLst/>
          </a:prstGeom>
        </p:spPr>
      </p:pic>
      <p:sp>
        <p:nvSpPr>
          <p:cNvPr id="3" name="TextBox 2">
            <a:extLst>
              <a:ext uri="{FF2B5EF4-FFF2-40B4-BE49-F238E27FC236}">
                <a16:creationId xmlns:a16="http://schemas.microsoft.com/office/drawing/2014/main" id="{5D20BE6D-3FA1-1CDA-A8D0-9DB7D73932D4}"/>
              </a:ext>
            </a:extLst>
          </p:cNvPr>
          <p:cNvSpPr txBox="1"/>
          <p:nvPr/>
        </p:nvSpPr>
        <p:spPr>
          <a:xfrm>
            <a:off x="8073523" y="851579"/>
            <a:ext cx="3124636"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throughput</a:t>
            </a:r>
            <a:endParaRPr lang="en-US" dirty="0"/>
          </a:p>
        </p:txBody>
      </p:sp>
      <p:sp>
        <p:nvSpPr>
          <p:cNvPr id="4" name="TextBox 3">
            <a:extLst>
              <a:ext uri="{FF2B5EF4-FFF2-40B4-BE49-F238E27FC236}">
                <a16:creationId xmlns:a16="http://schemas.microsoft.com/office/drawing/2014/main" id="{8AACBB93-0E1A-0F8F-FB87-2E445D5810EE}"/>
              </a:ext>
            </a:extLst>
          </p:cNvPr>
          <p:cNvSpPr txBox="1"/>
          <p:nvPr/>
        </p:nvSpPr>
        <p:spPr>
          <a:xfrm>
            <a:off x="5437028" y="4038558"/>
            <a:ext cx="3035903" cy="1754326"/>
          </a:xfrm>
          <a:prstGeom prst="rect">
            <a:avLst/>
          </a:prstGeom>
          <a:noFill/>
        </p:spPr>
        <p:txBody>
          <a:bodyPr wrap="square" rtlCol="0">
            <a:spAutoFit/>
          </a:bodyPr>
          <a:lstStyle/>
          <a:p>
            <a:r>
              <a:rPr lang="en-US" dirty="0">
                <a:effectLst/>
              </a:rPr>
              <a:t>Varying time taken to post and purge the block in the network with constant block window time (T) and number of time slices (t) to examine changes in throughput</a:t>
            </a:r>
            <a:endParaRPr lang="en-US" dirty="0"/>
          </a:p>
        </p:txBody>
      </p:sp>
    </p:spTree>
    <p:extLst>
      <p:ext uri="{BB962C8B-B14F-4D97-AF65-F5344CB8AC3E}">
        <p14:creationId xmlns:p14="http://schemas.microsoft.com/office/powerpoint/2010/main" val="365810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C935B33-6A16-7C6D-550A-91D5B898E5D8}"/>
              </a:ext>
            </a:extLst>
          </p:cNvPr>
          <p:cNvPicPr>
            <a:picLocks noChangeAspect="1"/>
          </p:cNvPicPr>
          <p:nvPr/>
        </p:nvPicPr>
        <p:blipFill>
          <a:blip r:embed="rId3"/>
          <a:stretch>
            <a:fillRect/>
          </a:stretch>
        </p:blipFill>
        <p:spPr>
          <a:xfrm>
            <a:off x="5134392" y="533374"/>
            <a:ext cx="2886478" cy="2191056"/>
          </a:xfrm>
          <a:prstGeom prst="rect">
            <a:avLst/>
          </a:prstGeom>
        </p:spPr>
      </p:pic>
      <p:pic>
        <p:nvPicPr>
          <p:cNvPr id="7" name="Picture 6">
            <a:extLst>
              <a:ext uri="{FF2B5EF4-FFF2-40B4-BE49-F238E27FC236}">
                <a16:creationId xmlns:a16="http://schemas.microsoft.com/office/drawing/2014/main" id="{BB878B44-C758-73B8-D803-EBB9962984C0}"/>
              </a:ext>
            </a:extLst>
          </p:cNvPr>
          <p:cNvPicPr>
            <a:picLocks noChangeAspect="1"/>
          </p:cNvPicPr>
          <p:nvPr/>
        </p:nvPicPr>
        <p:blipFill>
          <a:blip r:embed="rId4"/>
          <a:stretch>
            <a:fillRect/>
          </a:stretch>
        </p:blipFill>
        <p:spPr>
          <a:xfrm>
            <a:off x="8450623" y="3513968"/>
            <a:ext cx="2829320" cy="2257740"/>
          </a:xfrm>
          <a:prstGeom prst="rect">
            <a:avLst/>
          </a:prstGeom>
        </p:spPr>
      </p:pic>
      <p:sp>
        <p:nvSpPr>
          <p:cNvPr id="3" name="TextBox 2">
            <a:extLst>
              <a:ext uri="{FF2B5EF4-FFF2-40B4-BE49-F238E27FC236}">
                <a16:creationId xmlns:a16="http://schemas.microsoft.com/office/drawing/2014/main" id="{F7855A11-BCFB-CB3F-361E-2E1C155657D3}"/>
              </a:ext>
            </a:extLst>
          </p:cNvPr>
          <p:cNvSpPr txBox="1"/>
          <p:nvPr/>
        </p:nvSpPr>
        <p:spPr>
          <a:xfrm>
            <a:off x="8235352" y="698835"/>
            <a:ext cx="3044591"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average filled slots</a:t>
            </a:r>
            <a:endParaRPr lang="en-US" dirty="0"/>
          </a:p>
        </p:txBody>
      </p:sp>
      <p:sp>
        <p:nvSpPr>
          <p:cNvPr id="5" name="TextBox 4">
            <a:extLst>
              <a:ext uri="{FF2B5EF4-FFF2-40B4-BE49-F238E27FC236}">
                <a16:creationId xmlns:a16="http://schemas.microsoft.com/office/drawing/2014/main" id="{A5392DC9-6740-021D-229E-74A8769EA452}"/>
              </a:ext>
            </a:extLst>
          </p:cNvPr>
          <p:cNvSpPr txBox="1"/>
          <p:nvPr/>
        </p:nvSpPr>
        <p:spPr>
          <a:xfrm>
            <a:off x="5451499" y="3860024"/>
            <a:ext cx="2988964" cy="2031325"/>
          </a:xfrm>
          <a:prstGeom prst="rect">
            <a:avLst/>
          </a:prstGeom>
          <a:noFill/>
        </p:spPr>
        <p:txBody>
          <a:bodyPr wrap="square" rtlCol="0">
            <a:spAutoFit/>
          </a:bodyPr>
          <a:lstStyle/>
          <a:p>
            <a:r>
              <a:rPr lang="en-US" dirty="0">
                <a:effectLst/>
              </a:rPr>
              <a:t>Varying time taken to post and purge the block in the network (Omega) with constant block window time (T) and number of time slices (t) to examine changes in average filled slots</a:t>
            </a:r>
            <a:endParaRPr lang="en-US" dirty="0"/>
          </a:p>
        </p:txBody>
      </p:sp>
    </p:spTree>
    <p:extLst>
      <p:ext uri="{BB962C8B-B14F-4D97-AF65-F5344CB8AC3E}">
        <p14:creationId xmlns:p14="http://schemas.microsoft.com/office/powerpoint/2010/main" val="342834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ockchain Without Cryptocurrencies | Application Of Blockchain ...">
            <a:extLst>
              <a:ext uri="{FF2B5EF4-FFF2-40B4-BE49-F238E27FC236}">
                <a16:creationId xmlns:a16="http://schemas.microsoft.com/office/drawing/2014/main" id="{CCD245A9-AB93-38B5-078A-65C3F1C3B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7" r="1096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0BE8-E5C4-D834-18F0-85A649B2A206}"/>
              </a:ext>
            </a:extLst>
          </p:cNvPr>
          <p:cNvSpPr>
            <a:spLocks noGrp="1"/>
          </p:cNvSpPr>
          <p:nvPr>
            <p:ph type="title"/>
          </p:nvPr>
        </p:nvSpPr>
        <p:spPr>
          <a:xfrm>
            <a:off x="838200" y="365125"/>
            <a:ext cx="3822189" cy="1899912"/>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D32B1F32-1F5E-7D73-9CAD-4ECA0C99BE69}"/>
              </a:ext>
            </a:extLst>
          </p:cNvPr>
          <p:cNvSpPr>
            <a:spLocks noGrp="1"/>
          </p:cNvSpPr>
          <p:nvPr>
            <p:ph idx="1"/>
          </p:nvPr>
        </p:nvSpPr>
        <p:spPr>
          <a:xfrm>
            <a:off x="838200" y="2434201"/>
            <a:ext cx="3822189" cy="3742762"/>
          </a:xfrm>
        </p:spPr>
        <p:txBody>
          <a:bodyPr>
            <a:normAutofit/>
          </a:bodyPr>
          <a:lstStyle/>
          <a:p>
            <a:endParaRPr lang="en-US" sz="2000"/>
          </a:p>
        </p:txBody>
      </p:sp>
    </p:spTree>
    <p:extLst>
      <p:ext uri="{BB962C8B-B14F-4D97-AF65-F5344CB8AC3E}">
        <p14:creationId xmlns:p14="http://schemas.microsoft.com/office/powerpoint/2010/main" val="424021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1" y="1122363"/>
            <a:ext cx="4023360" cy="3204134"/>
          </a:xfrm>
        </p:spPr>
        <p:txBody>
          <a:bodyPr anchor="b">
            <a:normAutofit/>
          </a:bodyPr>
          <a:lstStyle/>
          <a:p>
            <a:pPr algn="l"/>
            <a:r>
              <a:rPr lang="en-US" sz="4800"/>
              <a:t>Questions?</a:t>
            </a:r>
            <a:endParaRPr lang="en-US" sz="4800" dirty="0"/>
          </a:p>
        </p:txBody>
      </p:sp>
      <p:sp>
        <p:nvSpPr>
          <p:cNvPr id="5" name="Subtitle 4">
            <a:extLst>
              <a:ext uri="{FF2B5EF4-FFF2-40B4-BE49-F238E27FC236}">
                <a16:creationId xmlns:a16="http://schemas.microsoft.com/office/drawing/2014/main" id="{B5BDDB39-EE86-78C8-84DE-B3D0D7F8F340}"/>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2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32D5-D729-2A16-3D33-48F6A50AA205}"/>
              </a:ext>
            </a:extLst>
          </p:cNvPr>
          <p:cNvSpPr>
            <a:spLocks noGrp="1"/>
          </p:cNvSpPr>
          <p:nvPr>
            <p:ph type="title"/>
          </p:nvPr>
        </p:nvSpPr>
        <p:spPr>
          <a:xfrm>
            <a:off x="5080216" y="674286"/>
            <a:ext cx="6272784" cy="873633"/>
          </a:xfrm>
        </p:spPr>
        <p:txBody>
          <a:bodyPr anchor="b">
            <a:normAutofit/>
          </a:bodyPr>
          <a:lstStyle/>
          <a:p>
            <a:r>
              <a:rPr lang="en-US" sz="5200" dirty="0"/>
              <a:t>Introduction</a:t>
            </a:r>
          </a:p>
        </p:txBody>
      </p:sp>
      <p:pic>
        <p:nvPicPr>
          <p:cNvPr id="2050" name="Picture 2" descr="FSC: Blockchain &quot;across the board&quot; in five years | Preferred by Nature ...">
            <a:extLst>
              <a:ext uri="{FF2B5EF4-FFF2-40B4-BE49-F238E27FC236}">
                <a16:creationId xmlns:a16="http://schemas.microsoft.com/office/drawing/2014/main" id="{8E224E22-9AC2-2CEC-969C-B4E977CF9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1"/>
          <a:stretch/>
        </p:blipFill>
        <p:spPr bwMode="auto">
          <a:xfrm rot="5400000">
            <a:off x="-1176337" y="1176337"/>
            <a:ext cx="6858000" cy="4505325"/>
          </a:xfrm>
          <a:prstGeom prst="rect">
            <a:avLst/>
          </a:prstGeom>
          <a:noFill/>
          <a:extLst>
            <a:ext uri="{909E8E84-426E-40DD-AFC4-6F175D3DCCD1}">
              <a14:hiddenFill xmlns:a14="http://schemas.microsoft.com/office/drawing/2010/main">
                <a:solidFill>
                  <a:srgbClr val="FFFFFF"/>
                </a:solidFill>
              </a14:hiddenFill>
            </a:ext>
          </a:extLst>
        </p:spPr>
      </p:pic>
      <p:sp>
        <p:nvSpPr>
          <p:cNvPr id="206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6">
            <a:extLst>
              <a:ext uri="{FF2B5EF4-FFF2-40B4-BE49-F238E27FC236}">
                <a16:creationId xmlns:a16="http://schemas.microsoft.com/office/drawing/2014/main" id="{66E470B0-D657-1E2B-EEED-DA64A78154C4}"/>
              </a:ext>
            </a:extLst>
          </p:cNvPr>
          <p:cNvPicPr>
            <a:picLocks noChangeAspect="1"/>
          </p:cNvPicPr>
          <p:nvPr/>
        </p:nvPicPr>
        <p:blipFill>
          <a:blip r:embed="rId4"/>
          <a:stretch>
            <a:fillRect/>
          </a:stretch>
        </p:blipFill>
        <p:spPr>
          <a:xfrm>
            <a:off x="4812150" y="1569613"/>
            <a:ext cx="6578264" cy="1710348"/>
          </a:xfrm>
          <a:prstGeom prst="rect">
            <a:avLst/>
          </a:prstGeom>
        </p:spPr>
      </p:pic>
      <p:pic>
        <p:nvPicPr>
          <p:cNvPr id="7" name="Picture 6">
            <a:extLst>
              <a:ext uri="{FF2B5EF4-FFF2-40B4-BE49-F238E27FC236}">
                <a16:creationId xmlns:a16="http://schemas.microsoft.com/office/drawing/2014/main" id="{13262BF5-CE4D-5796-D721-B95AEDD0E1B0}"/>
              </a:ext>
            </a:extLst>
          </p:cNvPr>
          <p:cNvPicPr>
            <a:picLocks noChangeAspect="1"/>
          </p:cNvPicPr>
          <p:nvPr/>
        </p:nvPicPr>
        <p:blipFill>
          <a:blip r:embed="rId5"/>
          <a:stretch>
            <a:fillRect/>
          </a:stretch>
        </p:blipFill>
        <p:spPr>
          <a:xfrm>
            <a:off x="4804637" y="3458665"/>
            <a:ext cx="6593290" cy="1776378"/>
          </a:xfrm>
          <a:prstGeom prst="rect">
            <a:avLst/>
          </a:prstGeom>
        </p:spPr>
      </p:pic>
    </p:spTree>
    <p:extLst>
      <p:ext uri="{BB962C8B-B14F-4D97-AF65-F5344CB8AC3E}">
        <p14:creationId xmlns:p14="http://schemas.microsoft.com/office/powerpoint/2010/main" val="4044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5"/>
            <a:ext cx="6798541" cy="912036"/>
          </a:xfrm>
        </p:spPr>
        <p:txBody>
          <a:bodyPr anchor="b">
            <a:normAutofit/>
          </a:bodyPr>
          <a:lstStyle/>
          <a:p>
            <a:r>
              <a:rPr lang="en-US" sz="4000" dirty="0"/>
              <a:t>Related Works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460501"/>
            <a:ext cx="7041366" cy="4849034"/>
          </a:xfrm>
        </p:spPr>
        <p:txBody>
          <a:bodyPr>
            <a:normAutofit lnSpcReduction="10000"/>
          </a:bodyPr>
          <a:lstStyle/>
          <a:p>
            <a:pPr algn="l"/>
            <a:r>
              <a:rPr lang="en-US" sz="2000" b="0" i="0" dirty="0">
                <a:solidFill>
                  <a:srgbClr val="374151"/>
                </a:solidFill>
                <a:effectLst/>
              </a:rPr>
              <a:t>The slow transaction rates with proof-of-work consensus algorithms have been a major issue for cryptocurrencies. </a:t>
            </a:r>
          </a:p>
          <a:p>
            <a:pPr algn="l"/>
            <a:r>
              <a:rPr lang="en-US" sz="2000" b="0" i="0" dirty="0">
                <a:solidFill>
                  <a:srgbClr val="374151"/>
                </a:solidFill>
                <a:effectLst/>
              </a:rPr>
              <a:t>Fu [1] focuses on improving blockchain optimization and increasing throughput.</a:t>
            </a:r>
          </a:p>
          <a:p>
            <a:pPr algn="l"/>
            <a:r>
              <a:rPr lang="en-US" sz="2000" b="0" i="0" dirty="0" err="1">
                <a:solidFill>
                  <a:srgbClr val="374151"/>
                </a:solidFill>
                <a:effectLst/>
              </a:rPr>
              <a:t>Mechkaroska</a:t>
            </a:r>
            <a:r>
              <a:rPr lang="en-US" sz="2000" b="0" i="0" dirty="0">
                <a:solidFill>
                  <a:srgbClr val="374151"/>
                </a:solidFill>
                <a:effectLst/>
              </a:rPr>
              <a:t> [3] explores different methods to increase throughput, including increasing the block size and </a:t>
            </a:r>
            <a:r>
              <a:rPr lang="en-US" sz="2000" b="0" i="0" dirty="0" err="1">
                <a:solidFill>
                  <a:srgbClr val="374151"/>
                </a:solidFill>
                <a:effectLst/>
              </a:rPr>
              <a:t>sharding</a:t>
            </a:r>
            <a:r>
              <a:rPr lang="en-US" sz="2000" b="0" i="0" dirty="0">
                <a:solidFill>
                  <a:srgbClr val="374151"/>
                </a:solidFill>
                <a:effectLst/>
              </a:rPr>
              <a:t>.</a:t>
            </a:r>
          </a:p>
          <a:p>
            <a:pPr algn="l"/>
            <a:r>
              <a:rPr lang="en-US" sz="2000" b="0" i="0" dirty="0" err="1">
                <a:solidFill>
                  <a:srgbClr val="374151"/>
                </a:solidFill>
                <a:effectLst/>
              </a:rPr>
              <a:t>Sharding</a:t>
            </a:r>
            <a:r>
              <a:rPr lang="en-US" sz="2000" b="0" i="0" dirty="0">
                <a:solidFill>
                  <a:srgbClr val="374151"/>
                </a:solidFill>
                <a:effectLst/>
              </a:rPr>
              <a:t> is a technique for parallel processing of transactions and has been implemented in </a:t>
            </a:r>
            <a:r>
              <a:rPr lang="en-US" sz="2000" b="0" i="0" dirty="0" err="1">
                <a:solidFill>
                  <a:srgbClr val="374151"/>
                </a:solidFill>
                <a:effectLst/>
              </a:rPr>
              <a:t>Zilliqa</a:t>
            </a:r>
            <a:r>
              <a:rPr lang="en-US" sz="2000" b="0" i="0" dirty="0">
                <a:solidFill>
                  <a:srgbClr val="374151"/>
                </a:solidFill>
                <a:effectLst/>
              </a:rPr>
              <a:t> [8].</a:t>
            </a:r>
          </a:p>
          <a:p>
            <a:pPr algn="l"/>
            <a:r>
              <a:rPr lang="en-US" sz="2000" b="0" i="0" dirty="0" err="1">
                <a:solidFill>
                  <a:srgbClr val="374151"/>
                </a:solidFill>
                <a:effectLst/>
              </a:rPr>
              <a:t>Gobel</a:t>
            </a:r>
            <a:r>
              <a:rPr lang="en-US" sz="2000" b="0" i="0" dirty="0">
                <a:solidFill>
                  <a:srgbClr val="374151"/>
                </a:solidFill>
                <a:effectLst/>
              </a:rPr>
              <a:t>, Thakkar, and </a:t>
            </a:r>
            <a:r>
              <a:rPr lang="en-US" sz="2000" b="0" i="0" dirty="0" err="1">
                <a:solidFill>
                  <a:srgbClr val="374151"/>
                </a:solidFill>
                <a:effectLst/>
              </a:rPr>
              <a:t>Mechkaroska</a:t>
            </a:r>
            <a:r>
              <a:rPr lang="en-US" sz="2000" b="0" i="0" dirty="0">
                <a:solidFill>
                  <a:srgbClr val="374151"/>
                </a:solidFill>
                <a:effectLst/>
              </a:rPr>
              <a:t> [2], [3], [9] have suggested increasing the block size as a solution, but this lacks creativity. </a:t>
            </a:r>
            <a:endParaRPr lang="en-US" sz="2000" dirty="0">
              <a:solidFill>
                <a:srgbClr val="374151"/>
              </a:solidFill>
            </a:endParaRPr>
          </a:p>
          <a:p>
            <a:pPr algn="l"/>
            <a:r>
              <a:rPr lang="en-US" sz="2000" b="0" i="0" dirty="0">
                <a:solidFill>
                  <a:srgbClr val="374151"/>
                </a:solidFill>
                <a:effectLst/>
              </a:rPr>
              <a:t>Ethereum transitioned to a proof-of-stake consensus algorithm in 2022, which requires a new theoretical model to be considered. </a:t>
            </a:r>
          </a:p>
          <a:p>
            <a:pPr algn="l"/>
            <a:r>
              <a:rPr lang="en-US" sz="2000" b="0" i="0" dirty="0">
                <a:solidFill>
                  <a:srgbClr val="374151"/>
                </a:solidFill>
                <a:effectLst/>
              </a:rPr>
              <a:t>This paper focuses on exploring the ramifications of the new consensus algorithm in a theoretical context. </a:t>
            </a:r>
            <a:endParaRPr lang="en-US" sz="2000" dirty="0"/>
          </a:p>
          <a:p>
            <a:pPr marL="0" indent="0">
              <a:buNone/>
            </a:pPr>
            <a:endParaRPr lang="en-US" sz="2000" dirty="0"/>
          </a:p>
        </p:txBody>
      </p:sp>
    </p:spTree>
    <p:extLst>
      <p:ext uri="{BB962C8B-B14F-4D97-AF65-F5344CB8AC3E}">
        <p14:creationId xmlns:p14="http://schemas.microsoft.com/office/powerpoint/2010/main" val="3065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C73C9A-A89B-1517-8D0A-4B9C36BCC269}"/>
              </a:ext>
            </a:extLst>
          </p:cNvPr>
          <p:cNvPicPr>
            <a:picLocks noChangeAspect="1"/>
          </p:cNvPicPr>
          <p:nvPr/>
        </p:nvPicPr>
        <p:blipFill>
          <a:blip r:embed="rId3"/>
          <a:stretch>
            <a:fillRect/>
          </a:stretch>
        </p:blipFill>
        <p:spPr>
          <a:xfrm>
            <a:off x="5669920" y="625684"/>
            <a:ext cx="5897708" cy="5455380"/>
          </a:xfrm>
          <a:prstGeom prst="rect">
            <a:avLst/>
          </a:prstGeom>
        </p:spPr>
      </p:pic>
    </p:spTree>
    <p:extLst>
      <p:ext uri="{BB962C8B-B14F-4D97-AF65-F5344CB8AC3E}">
        <p14:creationId xmlns:p14="http://schemas.microsoft.com/office/powerpoint/2010/main" val="300265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729351"/>
          </a:xfrm>
        </p:spPr>
        <p:txBody>
          <a:bodyPr anchor="b">
            <a:normAutofit/>
          </a:bodyPr>
          <a:lstStyle/>
          <a:p>
            <a:r>
              <a:rPr lang="en-US" sz="4000" dirty="0"/>
              <a:t>Methodology</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277816"/>
            <a:ext cx="6798539" cy="4837232"/>
          </a:xfrm>
        </p:spPr>
        <p:txBody>
          <a:bodyPr>
            <a:normAutofit/>
          </a:bodyPr>
          <a:lstStyle/>
          <a:p>
            <a:pPr marL="0" indent="0">
              <a:buNone/>
            </a:pPr>
            <a:r>
              <a:rPr lang="en-US" sz="1800" b="0" i="0" u="none" strike="noStrike" baseline="0" dirty="0">
                <a:latin typeface="NimbusRomNo9L-ReguItal"/>
              </a:rPr>
              <a:t>Original Performance Model – block size is fixed and block is processed when all of the transaction slots in the block have been filled</a:t>
            </a:r>
          </a:p>
          <a:p>
            <a:pPr marL="0" indent="0">
              <a:buNone/>
            </a:pPr>
            <a:endParaRPr lang="en-US" sz="1800" b="0" i="0" u="none" strike="noStrike" baseline="0" dirty="0">
              <a:latin typeface="NimbusRomNo9L-ReguItal"/>
            </a:endParaRPr>
          </a:p>
          <a:p>
            <a:pPr marL="0" indent="0">
              <a:buNone/>
            </a:pPr>
            <a:endParaRPr lang="en-US" sz="1800" dirty="0">
              <a:latin typeface="NimbusRomNo9L-ReguItal"/>
            </a:endParaRPr>
          </a:p>
          <a:p>
            <a:pPr marL="0" indent="0">
              <a:buNone/>
            </a:pPr>
            <a:endParaRPr lang="en-US" sz="1800" dirty="0">
              <a:latin typeface="NimbusRomNo9L-ReguItal"/>
            </a:endParaRPr>
          </a:p>
          <a:p>
            <a:pPr marL="0" indent="0">
              <a:lnSpc>
                <a:spcPct val="100000"/>
              </a:lnSpc>
              <a:spcBef>
                <a:spcPts val="0"/>
              </a:spcBef>
              <a:buNone/>
            </a:pPr>
            <a:r>
              <a:rPr lang="en-US" sz="1800" dirty="0">
                <a:latin typeface="NimbusRomNo9L-ReguItal"/>
              </a:rPr>
              <a:t>New Performance Model – Time </a:t>
            </a:r>
          </a:p>
          <a:p>
            <a:pPr marL="0" indent="0">
              <a:lnSpc>
                <a:spcPct val="100000"/>
              </a:lnSpc>
              <a:spcBef>
                <a:spcPts val="0"/>
              </a:spcBef>
              <a:buNone/>
            </a:pPr>
            <a:r>
              <a:rPr lang="en-US" sz="1800" dirty="0">
                <a:latin typeface="NimbusRomNo9L-ReguItal"/>
              </a:rPr>
              <a:t>between blocks being processed is </a:t>
            </a:r>
          </a:p>
          <a:p>
            <a:pPr marL="0" indent="0">
              <a:lnSpc>
                <a:spcPct val="100000"/>
              </a:lnSpc>
              <a:spcBef>
                <a:spcPts val="0"/>
              </a:spcBef>
              <a:buNone/>
            </a:pPr>
            <a:r>
              <a:rPr lang="en-US" sz="1800" dirty="0">
                <a:latin typeface="NimbusRomNo9L-ReguItal"/>
              </a:rPr>
              <a:t>fixed and block size fluctuates </a:t>
            </a:r>
          </a:p>
          <a:p>
            <a:pPr marL="0" indent="0">
              <a:lnSpc>
                <a:spcPct val="100000"/>
              </a:lnSpc>
              <a:spcBef>
                <a:spcPts val="0"/>
              </a:spcBef>
              <a:buNone/>
            </a:pPr>
            <a:r>
              <a:rPr lang="en-US" sz="1800" dirty="0">
                <a:latin typeface="NimbusRomNo9L-ReguItal"/>
              </a:rPr>
              <a:t>depending on transactions seen in </a:t>
            </a:r>
          </a:p>
          <a:p>
            <a:pPr marL="0" indent="0">
              <a:lnSpc>
                <a:spcPct val="100000"/>
              </a:lnSpc>
              <a:spcBef>
                <a:spcPts val="0"/>
              </a:spcBef>
              <a:buNone/>
            </a:pPr>
            <a:r>
              <a:rPr lang="en-US" sz="1800" dirty="0">
                <a:latin typeface="NimbusRomNo9L-ReguItal"/>
              </a:rPr>
              <a:t>the block window of time.</a:t>
            </a:r>
          </a:p>
          <a:p>
            <a:pPr marL="0" indent="0">
              <a:buNone/>
            </a:pPr>
            <a:endParaRPr lang="en-US" sz="2000" dirty="0"/>
          </a:p>
        </p:txBody>
      </p:sp>
      <p:pic>
        <p:nvPicPr>
          <p:cNvPr id="5" name="Picture 4">
            <a:extLst>
              <a:ext uri="{FF2B5EF4-FFF2-40B4-BE49-F238E27FC236}">
                <a16:creationId xmlns:a16="http://schemas.microsoft.com/office/drawing/2014/main" id="{C3F0C2EF-B84C-1F7A-61D5-385A0801CB24}"/>
              </a:ext>
            </a:extLst>
          </p:cNvPr>
          <p:cNvPicPr>
            <a:picLocks noChangeAspect="1"/>
          </p:cNvPicPr>
          <p:nvPr/>
        </p:nvPicPr>
        <p:blipFill>
          <a:blip r:embed="rId4"/>
          <a:stretch>
            <a:fillRect/>
          </a:stretch>
        </p:blipFill>
        <p:spPr>
          <a:xfrm>
            <a:off x="4663771" y="4612266"/>
            <a:ext cx="3234923" cy="1201085"/>
          </a:xfrm>
          <a:prstGeom prst="rect">
            <a:avLst/>
          </a:prstGeom>
        </p:spPr>
      </p:pic>
      <p:pic>
        <p:nvPicPr>
          <p:cNvPr id="6" name="Picture 5">
            <a:extLst>
              <a:ext uri="{FF2B5EF4-FFF2-40B4-BE49-F238E27FC236}">
                <a16:creationId xmlns:a16="http://schemas.microsoft.com/office/drawing/2014/main" id="{E538304D-A0C8-BA54-74F2-EAC3E6B4B7CA}"/>
              </a:ext>
            </a:extLst>
          </p:cNvPr>
          <p:cNvPicPr>
            <a:picLocks noChangeAspect="1"/>
          </p:cNvPicPr>
          <p:nvPr/>
        </p:nvPicPr>
        <p:blipFill>
          <a:blip r:embed="rId5"/>
          <a:stretch>
            <a:fillRect/>
          </a:stretch>
        </p:blipFill>
        <p:spPr>
          <a:xfrm>
            <a:off x="4663771" y="2075099"/>
            <a:ext cx="2861408" cy="855036"/>
          </a:xfrm>
          <a:prstGeom prst="rect">
            <a:avLst/>
          </a:prstGeom>
        </p:spPr>
      </p:pic>
      <p:pic>
        <p:nvPicPr>
          <p:cNvPr id="7" name="Picture 6">
            <a:extLst>
              <a:ext uri="{FF2B5EF4-FFF2-40B4-BE49-F238E27FC236}">
                <a16:creationId xmlns:a16="http://schemas.microsoft.com/office/drawing/2014/main" id="{A8F2715F-F564-3BAC-A7A9-B56C6F380672}"/>
              </a:ext>
            </a:extLst>
          </p:cNvPr>
          <p:cNvPicPr>
            <a:picLocks noChangeAspect="1"/>
          </p:cNvPicPr>
          <p:nvPr/>
        </p:nvPicPr>
        <p:blipFill>
          <a:blip r:embed="rId6"/>
          <a:stretch>
            <a:fillRect/>
          </a:stretch>
        </p:blipFill>
        <p:spPr>
          <a:xfrm>
            <a:off x="8396969" y="2930135"/>
            <a:ext cx="2680143" cy="3364263"/>
          </a:xfrm>
          <a:prstGeom prst="rect">
            <a:avLst/>
          </a:prstGeom>
        </p:spPr>
      </p:pic>
    </p:spTree>
    <p:extLst>
      <p:ext uri="{BB962C8B-B14F-4D97-AF65-F5344CB8AC3E}">
        <p14:creationId xmlns:p14="http://schemas.microsoft.com/office/powerpoint/2010/main" val="416947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83541" y="1277816"/>
            <a:ext cx="6798539" cy="4837232"/>
          </a:xfrm>
        </p:spPr>
        <p:txBody>
          <a:bodyPr>
            <a:normAutofit/>
          </a:bodyPr>
          <a:lstStyle/>
          <a:p>
            <a:pPr marL="0" indent="0">
              <a:buNone/>
            </a:pPr>
            <a:r>
              <a:rPr lang="en-US" sz="2000" dirty="0"/>
              <a:t>Interior State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Final State</a:t>
            </a:r>
          </a:p>
        </p:txBody>
      </p:sp>
      <p:pic>
        <p:nvPicPr>
          <p:cNvPr id="4" name="Picture 3">
            <a:extLst>
              <a:ext uri="{FF2B5EF4-FFF2-40B4-BE49-F238E27FC236}">
                <a16:creationId xmlns:a16="http://schemas.microsoft.com/office/drawing/2014/main" id="{EEF0ED78-E286-D75A-5EEC-946EDA8ADB40}"/>
              </a:ext>
            </a:extLst>
          </p:cNvPr>
          <p:cNvPicPr>
            <a:picLocks noChangeAspect="1"/>
          </p:cNvPicPr>
          <p:nvPr/>
        </p:nvPicPr>
        <p:blipFill>
          <a:blip r:embed="rId3"/>
          <a:stretch>
            <a:fillRect/>
          </a:stretch>
        </p:blipFill>
        <p:spPr>
          <a:xfrm>
            <a:off x="6847650" y="1315079"/>
            <a:ext cx="3181794" cy="2124371"/>
          </a:xfrm>
          <a:prstGeom prst="rect">
            <a:avLst/>
          </a:prstGeom>
        </p:spPr>
      </p:pic>
      <p:pic>
        <p:nvPicPr>
          <p:cNvPr id="8" name="Picture 7">
            <a:extLst>
              <a:ext uri="{FF2B5EF4-FFF2-40B4-BE49-F238E27FC236}">
                <a16:creationId xmlns:a16="http://schemas.microsoft.com/office/drawing/2014/main" id="{8158B577-AD08-FD2F-D21C-1702C7C9B4F2}"/>
              </a:ext>
            </a:extLst>
          </p:cNvPr>
          <p:cNvPicPr>
            <a:picLocks noChangeAspect="1"/>
          </p:cNvPicPr>
          <p:nvPr/>
        </p:nvPicPr>
        <p:blipFill>
          <a:blip r:embed="rId4"/>
          <a:stretch>
            <a:fillRect/>
          </a:stretch>
        </p:blipFill>
        <p:spPr>
          <a:xfrm>
            <a:off x="6876229" y="4204217"/>
            <a:ext cx="3124636" cy="2105319"/>
          </a:xfrm>
          <a:prstGeom prst="rect">
            <a:avLst/>
          </a:prstGeom>
        </p:spPr>
      </p:pic>
      <p:pic>
        <p:nvPicPr>
          <p:cNvPr id="10" name="Picture 9">
            <a:extLst>
              <a:ext uri="{FF2B5EF4-FFF2-40B4-BE49-F238E27FC236}">
                <a16:creationId xmlns:a16="http://schemas.microsoft.com/office/drawing/2014/main" id="{EAB70916-C6C7-D515-299C-09960CF6D09D}"/>
              </a:ext>
            </a:extLst>
          </p:cNvPr>
          <p:cNvPicPr>
            <a:picLocks noChangeAspect="1"/>
          </p:cNvPicPr>
          <p:nvPr/>
        </p:nvPicPr>
        <p:blipFill>
          <a:blip r:embed="rId5"/>
          <a:stretch>
            <a:fillRect/>
          </a:stretch>
        </p:blipFill>
        <p:spPr>
          <a:xfrm>
            <a:off x="483540" y="1675998"/>
            <a:ext cx="4132986" cy="729351"/>
          </a:xfrm>
          <a:prstGeom prst="rect">
            <a:avLst/>
          </a:prstGeom>
        </p:spPr>
      </p:pic>
      <p:pic>
        <p:nvPicPr>
          <p:cNvPr id="15" name="Picture 14">
            <a:extLst>
              <a:ext uri="{FF2B5EF4-FFF2-40B4-BE49-F238E27FC236}">
                <a16:creationId xmlns:a16="http://schemas.microsoft.com/office/drawing/2014/main" id="{A0285070-B95B-5BCE-0F15-C957DEE1851E}"/>
              </a:ext>
            </a:extLst>
          </p:cNvPr>
          <p:cNvPicPr>
            <a:picLocks noChangeAspect="1"/>
          </p:cNvPicPr>
          <p:nvPr/>
        </p:nvPicPr>
        <p:blipFill>
          <a:blip r:embed="rId6"/>
          <a:stretch>
            <a:fillRect/>
          </a:stretch>
        </p:blipFill>
        <p:spPr>
          <a:xfrm>
            <a:off x="735940" y="3375179"/>
            <a:ext cx="1542312" cy="673010"/>
          </a:xfrm>
          <a:prstGeom prst="rect">
            <a:avLst/>
          </a:prstGeom>
        </p:spPr>
      </p:pic>
      <p:pic>
        <p:nvPicPr>
          <p:cNvPr id="17" name="Picture 16">
            <a:extLst>
              <a:ext uri="{FF2B5EF4-FFF2-40B4-BE49-F238E27FC236}">
                <a16:creationId xmlns:a16="http://schemas.microsoft.com/office/drawing/2014/main" id="{A1F4D480-F156-8945-9690-4CA05A7DC62F}"/>
              </a:ext>
            </a:extLst>
          </p:cNvPr>
          <p:cNvPicPr>
            <a:picLocks noChangeAspect="1"/>
          </p:cNvPicPr>
          <p:nvPr/>
        </p:nvPicPr>
        <p:blipFill>
          <a:blip r:embed="rId7"/>
          <a:stretch>
            <a:fillRect/>
          </a:stretch>
        </p:blipFill>
        <p:spPr>
          <a:xfrm>
            <a:off x="726541" y="2544779"/>
            <a:ext cx="3876455" cy="671703"/>
          </a:xfrm>
          <a:prstGeom prst="rect">
            <a:avLst/>
          </a:prstGeom>
        </p:spPr>
      </p:pic>
      <p:pic>
        <p:nvPicPr>
          <p:cNvPr id="19" name="Picture 18">
            <a:extLst>
              <a:ext uri="{FF2B5EF4-FFF2-40B4-BE49-F238E27FC236}">
                <a16:creationId xmlns:a16="http://schemas.microsoft.com/office/drawing/2014/main" id="{B8DAD888-FA57-9E04-188C-307E807688F4}"/>
              </a:ext>
            </a:extLst>
          </p:cNvPr>
          <p:cNvPicPr>
            <a:picLocks noChangeAspect="1"/>
          </p:cNvPicPr>
          <p:nvPr/>
        </p:nvPicPr>
        <p:blipFill rotWithShape="1">
          <a:blip r:embed="rId8"/>
          <a:srcRect l="4352"/>
          <a:stretch/>
        </p:blipFill>
        <p:spPr>
          <a:xfrm>
            <a:off x="592026" y="4812117"/>
            <a:ext cx="5393359" cy="933450"/>
          </a:xfrm>
          <a:prstGeom prst="rect">
            <a:avLst/>
          </a:prstGeom>
        </p:spPr>
      </p:pic>
    </p:spTree>
    <p:extLst>
      <p:ext uri="{BB962C8B-B14F-4D97-AF65-F5344CB8AC3E}">
        <p14:creationId xmlns:p14="http://schemas.microsoft.com/office/powerpoint/2010/main" val="364491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83541" y="1277816"/>
            <a:ext cx="3732859" cy="1694743"/>
          </a:xfrm>
        </p:spPr>
        <p:txBody>
          <a:bodyPr>
            <a:noAutofit/>
          </a:bodyPr>
          <a:lstStyle/>
          <a:p>
            <a:pPr marL="0" indent="0">
              <a:buNone/>
            </a:pPr>
            <a:r>
              <a:rPr lang="en-US" sz="2000" dirty="0"/>
              <a:t>Markovian Queueing Constraint</a:t>
            </a:r>
          </a:p>
        </p:txBody>
      </p:sp>
      <p:pic>
        <p:nvPicPr>
          <p:cNvPr id="6" name="Picture 5">
            <a:extLst>
              <a:ext uri="{FF2B5EF4-FFF2-40B4-BE49-F238E27FC236}">
                <a16:creationId xmlns:a16="http://schemas.microsoft.com/office/drawing/2014/main" id="{63D38DB7-ED33-6161-691D-E4B7334667E2}"/>
              </a:ext>
            </a:extLst>
          </p:cNvPr>
          <p:cNvPicPr>
            <a:picLocks noChangeAspect="1"/>
          </p:cNvPicPr>
          <p:nvPr/>
        </p:nvPicPr>
        <p:blipFill>
          <a:blip r:embed="rId3"/>
          <a:stretch>
            <a:fillRect/>
          </a:stretch>
        </p:blipFill>
        <p:spPr>
          <a:xfrm>
            <a:off x="483540" y="1660922"/>
            <a:ext cx="2958160" cy="1311637"/>
          </a:xfrm>
          <a:prstGeom prst="rect">
            <a:avLst/>
          </a:prstGeom>
        </p:spPr>
      </p:pic>
      <p:pic>
        <p:nvPicPr>
          <p:cNvPr id="9" name="Picture 8">
            <a:extLst>
              <a:ext uri="{FF2B5EF4-FFF2-40B4-BE49-F238E27FC236}">
                <a16:creationId xmlns:a16="http://schemas.microsoft.com/office/drawing/2014/main" id="{206D5293-99A0-4386-59AC-E41F0B27F946}"/>
              </a:ext>
            </a:extLst>
          </p:cNvPr>
          <p:cNvPicPr>
            <a:picLocks noChangeAspect="1"/>
          </p:cNvPicPr>
          <p:nvPr/>
        </p:nvPicPr>
        <p:blipFill>
          <a:blip r:embed="rId4"/>
          <a:stretch>
            <a:fillRect/>
          </a:stretch>
        </p:blipFill>
        <p:spPr>
          <a:xfrm>
            <a:off x="6217563" y="1660922"/>
            <a:ext cx="5612460" cy="2006633"/>
          </a:xfrm>
          <a:prstGeom prst="rect">
            <a:avLst/>
          </a:prstGeom>
        </p:spPr>
      </p:pic>
      <p:sp>
        <p:nvSpPr>
          <p:cNvPr id="11" name="Content Placeholder 2">
            <a:extLst>
              <a:ext uri="{FF2B5EF4-FFF2-40B4-BE49-F238E27FC236}">
                <a16:creationId xmlns:a16="http://schemas.microsoft.com/office/drawing/2014/main" id="{6931261C-A6AC-3352-C206-80C4602110DC}"/>
              </a:ext>
            </a:extLst>
          </p:cNvPr>
          <p:cNvSpPr txBox="1">
            <a:spLocks/>
          </p:cNvSpPr>
          <p:nvPr/>
        </p:nvSpPr>
        <p:spPr>
          <a:xfrm>
            <a:off x="6217563" y="1277816"/>
            <a:ext cx="373285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Accounting for separate cases</a:t>
            </a:r>
          </a:p>
        </p:txBody>
      </p:sp>
      <p:sp>
        <p:nvSpPr>
          <p:cNvPr id="12" name="Content Placeholder 2">
            <a:extLst>
              <a:ext uri="{FF2B5EF4-FFF2-40B4-BE49-F238E27FC236}">
                <a16:creationId xmlns:a16="http://schemas.microsoft.com/office/drawing/2014/main" id="{B66C8DF7-DC4C-3395-50B0-C7191DDDADAD}"/>
              </a:ext>
            </a:extLst>
          </p:cNvPr>
          <p:cNvSpPr txBox="1">
            <a:spLocks/>
          </p:cNvSpPr>
          <p:nvPr/>
        </p:nvSpPr>
        <p:spPr>
          <a:xfrm>
            <a:off x="483540" y="3885442"/>
            <a:ext cx="5046774"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Substituting to get equations in terms of P</a:t>
            </a:r>
            <a:r>
              <a:rPr lang="en-US" sz="2000" baseline="-25000" dirty="0"/>
              <a:t>0,0</a:t>
            </a:r>
            <a:endParaRPr lang="en-US" sz="2000" dirty="0"/>
          </a:p>
        </p:txBody>
      </p:sp>
      <p:pic>
        <p:nvPicPr>
          <p:cNvPr id="14" name="Picture 13">
            <a:extLst>
              <a:ext uri="{FF2B5EF4-FFF2-40B4-BE49-F238E27FC236}">
                <a16:creationId xmlns:a16="http://schemas.microsoft.com/office/drawing/2014/main" id="{ACBEB48E-0C71-5675-3BEA-6D4DD55ABBEA}"/>
              </a:ext>
            </a:extLst>
          </p:cNvPr>
          <p:cNvPicPr>
            <a:picLocks noChangeAspect="1"/>
          </p:cNvPicPr>
          <p:nvPr/>
        </p:nvPicPr>
        <p:blipFill rotWithShape="1">
          <a:blip r:embed="rId5"/>
          <a:srcRect l="3272" r="9208" b="6448"/>
          <a:stretch/>
        </p:blipFill>
        <p:spPr>
          <a:xfrm>
            <a:off x="483540" y="4211881"/>
            <a:ext cx="5410201" cy="2281187"/>
          </a:xfrm>
          <a:prstGeom prst="rect">
            <a:avLst/>
          </a:prstGeom>
        </p:spPr>
      </p:pic>
      <p:pic>
        <p:nvPicPr>
          <p:cNvPr id="21" name="Picture 20">
            <a:extLst>
              <a:ext uri="{FF2B5EF4-FFF2-40B4-BE49-F238E27FC236}">
                <a16:creationId xmlns:a16="http://schemas.microsoft.com/office/drawing/2014/main" id="{8EBED761-1BC5-349F-E3AF-F1528E90F1B2}"/>
              </a:ext>
            </a:extLst>
          </p:cNvPr>
          <p:cNvPicPr>
            <a:picLocks noChangeAspect="1"/>
          </p:cNvPicPr>
          <p:nvPr/>
        </p:nvPicPr>
        <p:blipFill>
          <a:blip r:embed="rId6"/>
          <a:stretch>
            <a:fillRect/>
          </a:stretch>
        </p:blipFill>
        <p:spPr>
          <a:xfrm>
            <a:off x="6419822" y="4138055"/>
            <a:ext cx="5410201" cy="2574371"/>
          </a:xfrm>
          <a:prstGeom prst="rect">
            <a:avLst/>
          </a:prstGeom>
        </p:spPr>
      </p:pic>
      <p:sp>
        <p:nvSpPr>
          <p:cNvPr id="22" name="Content Placeholder 2">
            <a:extLst>
              <a:ext uri="{FF2B5EF4-FFF2-40B4-BE49-F238E27FC236}">
                <a16:creationId xmlns:a16="http://schemas.microsoft.com/office/drawing/2014/main" id="{0A1E03EB-686B-FD84-5C44-96583B066A7A}"/>
              </a:ext>
            </a:extLst>
          </p:cNvPr>
          <p:cNvSpPr txBox="1">
            <a:spLocks/>
          </p:cNvSpPr>
          <p:nvPr/>
        </p:nvSpPr>
        <p:spPr>
          <a:xfrm>
            <a:off x="6217563" y="3885441"/>
            <a:ext cx="5046774"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Factoring out P</a:t>
            </a:r>
            <a:r>
              <a:rPr lang="en-US" sz="2000" baseline="-25000" dirty="0"/>
              <a:t>0,0</a:t>
            </a:r>
            <a:endParaRPr lang="en-US" sz="2000" dirty="0"/>
          </a:p>
        </p:txBody>
      </p:sp>
      <p:sp>
        <p:nvSpPr>
          <p:cNvPr id="23" name="Arrow: Right 22">
            <a:extLst>
              <a:ext uri="{FF2B5EF4-FFF2-40B4-BE49-F238E27FC236}">
                <a16:creationId xmlns:a16="http://schemas.microsoft.com/office/drawing/2014/main" id="{FD23F6CF-B48F-3412-5E52-77603E6EC18F}"/>
              </a:ext>
            </a:extLst>
          </p:cNvPr>
          <p:cNvSpPr/>
          <p:nvPr/>
        </p:nvSpPr>
        <p:spPr>
          <a:xfrm>
            <a:off x="4804234" y="1760511"/>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26C17C3-5E3D-4529-B856-7D765F9471AD}"/>
              </a:ext>
            </a:extLst>
          </p:cNvPr>
          <p:cNvSpPr/>
          <p:nvPr/>
        </p:nvSpPr>
        <p:spPr>
          <a:xfrm>
            <a:off x="5839251" y="4987798"/>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Right 24">
            <a:extLst>
              <a:ext uri="{FF2B5EF4-FFF2-40B4-BE49-F238E27FC236}">
                <a16:creationId xmlns:a16="http://schemas.microsoft.com/office/drawing/2014/main" id="{63391E48-A1C0-C9D7-2577-E708D05FB813}"/>
              </a:ext>
            </a:extLst>
          </p:cNvPr>
          <p:cNvSpPr/>
          <p:nvPr/>
        </p:nvSpPr>
        <p:spPr>
          <a:xfrm rot="8100000">
            <a:off x="5548966" y="3163118"/>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9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2" grpId="0"/>
      <p:bldP spid="23" grpId="0" animBg="1"/>
      <p:bldP spid="23" grpId="1" animBg="1"/>
      <p:bldP spid="24" grpId="0" animBg="1"/>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pic>
        <p:nvPicPr>
          <p:cNvPr id="8" name="Picture 7">
            <a:extLst>
              <a:ext uri="{FF2B5EF4-FFF2-40B4-BE49-F238E27FC236}">
                <a16:creationId xmlns:a16="http://schemas.microsoft.com/office/drawing/2014/main" id="{F132B525-D0F5-0D16-8EF2-2750EA760E41}"/>
              </a:ext>
            </a:extLst>
          </p:cNvPr>
          <p:cNvPicPr>
            <a:picLocks noChangeAspect="1"/>
          </p:cNvPicPr>
          <p:nvPr/>
        </p:nvPicPr>
        <p:blipFill>
          <a:blip r:embed="rId3"/>
          <a:stretch>
            <a:fillRect/>
          </a:stretch>
        </p:blipFill>
        <p:spPr>
          <a:xfrm>
            <a:off x="483541" y="1699378"/>
            <a:ext cx="6798540" cy="2546362"/>
          </a:xfrm>
          <a:prstGeom prst="rect">
            <a:avLst/>
          </a:prstGeom>
        </p:spPr>
      </p:pic>
      <p:sp>
        <p:nvSpPr>
          <p:cNvPr id="10" name="Content Placeholder 2">
            <a:extLst>
              <a:ext uri="{FF2B5EF4-FFF2-40B4-BE49-F238E27FC236}">
                <a16:creationId xmlns:a16="http://schemas.microsoft.com/office/drawing/2014/main" id="{6B818FBA-E52B-EE7C-822C-AF92A3764F40}"/>
              </a:ext>
            </a:extLst>
          </p:cNvPr>
          <p:cNvSpPr>
            <a:spLocks noGrp="1"/>
          </p:cNvSpPr>
          <p:nvPr>
            <p:ph idx="1"/>
          </p:nvPr>
        </p:nvSpPr>
        <p:spPr>
          <a:xfrm>
            <a:off x="483541" y="1277816"/>
            <a:ext cx="3732859" cy="1694743"/>
          </a:xfrm>
        </p:spPr>
        <p:txBody>
          <a:bodyPr>
            <a:noAutofit/>
          </a:bodyPr>
          <a:lstStyle/>
          <a:p>
            <a:pPr marL="0" indent="0">
              <a:buNone/>
            </a:pPr>
            <a:r>
              <a:rPr lang="en-US" sz="2000" dirty="0"/>
              <a:t>Solution for P</a:t>
            </a:r>
            <a:r>
              <a:rPr lang="en-US" sz="2000" baseline="-25000" dirty="0"/>
              <a:t>0,0</a:t>
            </a:r>
            <a:endParaRPr lang="en-US" sz="2000" dirty="0"/>
          </a:p>
        </p:txBody>
      </p:sp>
      <p:sp>
        <p:nvSpPr>
          <p:cNvPr id="13" name="Content Placeholder 2">
            <a:extLst>
              <a:ext uri="{FF2B5EF4-FFF2-40B4-BE49-F238E27FC236}">
                <a16:creationId xmlns:a16="http://schemas.microsoft.com/office/drawing/2014/main" id="{A6E553C6-2B0C-79F4-422D-C37AF4E2ABA7}"/>
              </a:ext>
            </a:extLst>
          </p:cNvPr>
          <p:cNvSpPr txBox="1">
            <a:spLocks/>
          </p:cNvSpPr>
          <p:nvPr/>
        </p:nvSpPr>
        <p:spPr>
          <a:xfrm>
            <a:off x="483541" y="4614793"/>
            <a:ext cx="710597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Because every state may be expressed in terms of P</a:t>
            </a:r>
            <a:r>
              <a:rPr lang="en-US" sz="2000" baseline="-25000" dirty="0"/>
              <a:t>0,0</a:t>
            </a:r>
            <a:r>
              <a:rPr lang="en-US" sz="2000" dirty="0"/>
              <a:t>, the remainder of the probabilities for the state space may then be determined.</a:t>
            </a:r>
          </a:p>
        </p:txBody>
      </p:sp>
      <p:pic>
        <p:nvPicPr>
          <p:cNvPr id="16" name="Picture 15" descr="3D box skeletons">
            <a:extLst>
              <a:ext uri="{FF2B5EF4-FFF2-40B4-BE49-F238E27FC236}">
                <a16:creationId xmlns:a16="http://schemas.microsoft.com/office/drawing/2014/main" id="{31702B0E-4A4B-632E-12F4-2C884B11D6FD}"/>
              </a:ext>
            </a:extLst>
          </p:cNvPr>
          <p:cNvPicPr>
            <a:picLocks noChangeAspect="1"/>
          </p:cNvPicPr>
          <p:nvPr/>
        </p:nvPicPr>
        <p:blipFill rotWithShape="1">
          <a:blip r:embed="rId4">
            <a:extLst>
              <a:ext uri="{28A0092B-C50C-407E-A947-70E740481C1C}">
                <a14:useLocalDpi xmlns:a14="http://schemas.microsoft.com/office/drawing/2010/main" val="0"/>
              </a:ext>
            </a:extLst>
          </a:blip>
          <a:srcRect l="55270"/>
          <a:stretch/>
        </p:blipFill>
        <p:spPr>
          <a:xfrm>
            <a:off x="7589520" y="0"/>
            <a:ext cx="4602479" cy="6858000"/>
          </a:xfrm>
          <a:prstGeom prst="rect">
            <a:avLst/>
          </a:prstGeom>
        </p:spPr>
      </p:pic>
    </p:spTree>
    <p:extLst>
      <p:ext uri="{BB962C8B-B14F-4D97-AF65-F5344CB8AC3E}">
        <p14:creationId xmlns:p14="http://schemas.microsoft.com/office/powerpoint/2010/main" val="33317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10" name="Content Placeholder 2">
            <a:extLst>
              <a:ext uri="{FF2B5EF4-FFF2-40B4-BE49-F238E27FC236}">
                <a16:creationId xmlns:a16="http://schemas.microsoft.com/office/drawing/2014/main" id="{6B818FBA-E52B-EE7C-822C-AF92A3764F40}"/>
              </a:ext>
            </a:extLst>
          </p:cNvPr>
          <p:cNvSpPr>
            <a:spLocks noGrp="1"/>
          </p:cNvSpPr>
          <p:nvPr>
            <p:ph idx="1"/>
          </p:nvPr>
        </p:nvSpPr>
        <p:spPr>
          <a:xfrm>
            <a:off x="483541" y="1277817"/>
            <a:ext cx="1072127" cy="421562"/>
          </a:xfrm>
        </p:spPr>
        <p:txBody>
          <a:bodyPr>
            <a:noAutofit/>
          </a:bodyPr>
          <a:lstStyle/>
          <a:p>
            <a:pPr marL="0" indent="0">
              <a:buNone/>
            </a:pPr>
            <a:r>
              <a:rPr lang="en-US" sz="2000" dirty="0"/>
              <a:t>Metrics</a:t>
            </a:r>
          </a:p>
          <a:p>
            <a:pPr marL="0" indent="0">
              <a:buNone/>
            </a:pPr>
            <a:endParaRPr lang="en-US" sz="2000" dirty="0"/>
          </a:p>
        </p:txBody>
      </p:sp>
      <p:sp>
        <p:nvSpPr>
          <p:cNvPr id="13" name="Content Placeholder 2">
            <a:extLst>
              <a:ext uri="{FF2B5EF4-FFF2-40B4-BE49-F238E27FC236}">
                <a16:creationId xmlns:a16="http://schemas.microsoft.com/office/drawing/2014/main" id="{A6E553C6-2B0C-79F4-422D-C37AF4E2ABA7}"/>
              </a:ext>
            </a:extLst>
          </p:cNvPr>
          <p:cNvSpPr txBox="1">
            <a:spLocks/>
          </p:cNvSpPr>
          <p:nvPr/>
        </p:nvSpPr>
        <p:spPr>
          <a:xfrm>
            <a:off x="483541" y="4614793"/>
            <a:ext cx="710597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These probabilities may then be used to calculate the average performance of the system with respect to several key metrics.</a:t>
            </a:r>
          </a:p>
        </p:txBody>
      </p:sp>
      <p:pic>
        <p:nvPicPr>
          <p:cNvPr id="16" name="Picture 15" descr="3D box skeletons">
            <a:extLst>
              <a:ext uri="{FF2B5EF4-FFF2-40B4-BE49-F238E27FC236}">
                <a16:creationId xmlns:a16="http://schemas.microsoft.com/office/drawing/2014/main" id="{31702B0E-4A4B-632E-12F4-2C884B11D6FD}"/>
              </a:ext>
            </a:extLst>
          </p:cNvPr>
          <p:cNvPicPr>
            <a:picLocks noChangeAspect="1"/>
          </p:cNvPicPr>
          <p:nvPr/>
        </p:nvPicPr>
        <p:blipFill rotWithShape="1">
          <a:blip r:embed="rId3">
            <a:extLst>
              <a:ext uri="{28A0092B-C50C-407E-A947-70E740481C1C}">
                <a14:useLocalDpi xmlns:a14="http://schemas.microsoft.com/office/drawing/2010/main" val="0"/>
              </a:ext>
            </a:extLst>
          </a:blip>
          <a:srcRect l="55270"/>
          <a:stretch/>
        </p:blipFill>
        <p:spPr>
          <a:xfrm>
            <a:off x="7589520" y="0"/>
            <a:ext cx="4602479" cy="6858000"/>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ABC6901-BA13-9FDF-D76E-5EC94D49B59B}"/>
                  </a:ext>
                </a:extLst>
              </p:cNvPr>
              <p:cNvSpPr txBox="1"/>
              <p:nvPr/>
            </p:nvSpPr>
            <p:spPr>
              <a:xfrm>
                <a:off x="911051" y="1699379"/>
                <a:ext cx="2437791" cy="88428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𝛾</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=0</m:t>
                          </m:r>
                        </m:sub>
                        <m:sup>
                          <m:r>
                            <a:rPr lang="en-US" b="0" i="1" smtClean="0">
                              <a:latin typeface="Cambria Math" panose="02040503050406030204" pitchFamily="18" charset="0"/>
                            </a:rPr>
                            <m:t>𝑡</m:t>
                          </m:r>
                        </m:sup>
                        <m:e>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rPr>
                                            <m:t>𝜏</m:t>
                                          </m:r>
                                        </m:den>
                                      </m:f>
                                      <m:r>
                                        <a:rPr lang="en-US" i="1">
                                          <a:latin typeface="Cambria Math" panose="02040503050406030204" pitchFamily="18" charset="0"/>
                                        </a:rPr>
                                        <m:t>−</m:t>
                                      </m:r>
                                      <m:r>
                                        <a:rPr lang="en-US" i="1">
                                          <a:latin typeface="Cambria Math" panose="02040503050406030204" pitchFamily="18" charset="0"/>
                                        </a:rPr>
                                        <m:t>𝑗</m:t>
                                      </m:r>
                                    </m:num>
                                    <m:den>
                                      <m:r>
                                        <m:rPr>
                                          <m:sty m:val="p"/>
                                        </m:rPr>
                                        <a:rPr lang="en-US" i="1">
                                          <a:latin typeface="Cambria Math" panose="02040503050406030204" pitchFamily="18" charset="0"/>
                                        </a:rPr>
                                        <m:t>Ω</m:t>
                                      </m:r>
                                    </m:den>
                                  </m:f>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𝑗</m:t>
                                  </m:r>
                                </m:sub>
                              </m:sSub>
                            </m:e>
                          </m:d>
                        </m:e>
                      </m:nary>
                    </m:oMath>
                  </m:oMathPara>
                </a14:m>
                <a:endParaRPr lang="en-US" dirty="0"/>
              </a:p>
            </p:txBody>
          </p:sp>
        </mc:Choice>
        <mc:Fallback>
          <p:sp>
            <p:nvSpPr>
              <p:cNvPr id="3" name="TextBox 2">
                <a:extLst>
                  <a:ext uri="{FF2B5EF4-FFF2-40B4-BE49-F238E27FC236}">
                    <a16:creationId xmlns:a16="http://schemas.microsoft.com/office/drawing/2014/main" id="{3ABC6901-BA13-9FDF-D76E-5EC94D49B59B}"/>
                  </a:ext>
                </a:extLst>
              </p:cNvPr>
              <p:cNvSpPr txBox="1">
                <a:spLocks noRot="1" noChangeAspect="1" noMove="1" noResize="1" noEditPoints="1" noAdjustHandles="1" noChangeArrowheads="1" noChangeShapeType="1" noTextEdit="1"/>
              </p:cNvSpPr>
              <p:nvPr/>
            </p:nvSpPr>
            <p:spPr>
              <a:xfrm>
                <a:off x="911051" y="1699379"/>
                <a:ext cx="2437791" cy="884281"/>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FEC1593-CBC1-5D3C-ECF0-5BB82ED73B64}"/>
              </a:ext>
            </a:extLst>
          </p:cNvPr>
          <p:cNvSpPr txBox="1"/>
          <p:nvPr/>
        </p:nvSpPr>
        <p:spPr>
          <a:xfrm>
            <a:off x="3348842" y="1873875"/>
            <a:ext cx="2238818" cy="369332"/>
          </a:xfrm>
          <a:prstGeom prst="rect">
            <a:avLst/>
          </a:prstGeom>
          <a:noFill/>
        </p:spPr>
        <p:txBody>
          <a:bodyPr wrap="none" rtlCol="0">
            <a:spAutoFit/>
          </a:bodyPr>
          <a:lstStyle/>
          <a:p>
            <a:r>
              <a:rPr lang="en-US" dirty="0"/>
              <a:t>(Average Throughput)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74D0969-4ACC-DF6B-F7DB-5BBC73057C52}"/>
                  </a:ext>
                </a:extLst>
              </p:cNvPr>
              <p:cNvSpPr txBox="1"/>
              <p:nvPr/>
            </p:nvSpPr>
            <p:spPr>
              <a:xfrm>
                <a:off x="911051" y="2982355"/>
                <a:ext cx="1760897" cy="81984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=0</m:t>
                          </m:r>
                        </m:sub>
                        <m:sup>
                          <m:r>
                            <a:rPr lang="en-US" b="0" i="1" smtClean="0">
                              <a:latin typeface="Cambria Math" panose="02040503050406030204" pitchFamily="18" charset="0"/>
                            </a:rPr>
                            <m:t>𝑡</m:t>
                          </m:r>
                        </m:sup>
                        <m:e>
                          <m:nary>
                            <m:naryPr>
                              <m:chr m:val="∑"/>
                              <m:ctrlPr>
                                <a:rPr lang="pt-BR" i="1">
                                  <a:latin typeface="Cambria Math" panose="02040503050406030204" pitchFamily="18" charset="0"/>
                                </a:rPr>
                              </m:ctrlPr>
                            </m:naryPr>
                            <m:sub>
                              <m:r>
                                <a:rPr lang="en-US" i="1">
                                  <a:latin typeface="Cambria Math" panose="02040503050406030204" pitchFamily="18" charset="0"/>
                                </a:rPr>
                                <m:t>𝑗</m:t>
                              </m:r>
                              <m:r>
                                <a:rPr lang="pt-BR" i="1">
                                  <a:latin typeface="Cambria Math" panose="02040503050406030204" pitchFamily="18" charset="0"/>
                                </a:rPr>
                                <m:t>=0</m:t>
                              </m:r>
                            </m:sub>
                            <m:sup>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sup>
                            <m:e>
                              <m:d>
                                <m:dPr>
                                  <m:ctrlPr>
                                    <a:rPr lang="en-US" i="1">
                                      <a:latin typeface="Cambria Math" panose="02040503050406030204" pitchFamily="18" charset="0"/>
                                    </a:rPr>
                                  </m:ctrlPr>
                                </m:dPr>
                                <m:e>
                                  <m:r>
                                    <a:rPr lang="en-US" i="1">
                                      <a:latin typeface="Cambria Math" panose="02040503050406030204" pitchFamily="18" charset="0"/>
                                    </a:rPr>
                                    <m:t>𝑖</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e>
                          </m:nary>
                        </m:e>
                      </m:nary>
                    </m:oMath>
                  </m:oMathPara>
                </a14:m>
                <a:endParaRPr lang="en-US" dirty="0"/>
              </a:p>
            </p:txBody>
          </p:sp>
        </mc:Choice>
        <mc:Fallback>
          <p:sp>
            <p:nvSpPr>
              <p:cNvPr id="5" name="TextBox 4">
                <a:extLst>
                  <a:ext uri="{FF2B5EF4-FFF2-40B4-BE49-F238E27FC236}">
                    <a16:creationId xmlns:a16="http://schemas.microsoft.com/office/drawing/2014/main" id="{474D0969-4ACC-DF6B-F7DB-5BBC73057C52}"/>
                  </a:ext>
                </a:extLst>
              </p:cNvPr>
              <p:cNvSpPr txBox="1">
                <a:spLocks noRot="1" noChangeAspect="1" noMove="1" noResize="1" noEditPoints="1" noAdjustHandles="1" noChangeArrowheads="1" noChangeShapeType="1" noTextEdit="1"/>
              </p:cNvSpPr>
              <p:nvPr/>
            </p:nvSpPr>
            <p:spPr>
              <a:xfrm>
                <a:off x="911051" y="2982355"/>
                <a:ext cx="1760897" cy="819840"/>
              </a:xfrm>
              <a:prstGeom prst="rect">
                <a:avLst/>
              </a:prstGeom>
              <a:blipFill>
                <a:blip r:embed="rId5"/>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C3E05B5-A05B-2C89-B5FB-9060D533D1CB}"/>
              </a:ext>
            </a:extLst>
          </p:cNvPr>
          <p:cNvSpPr txBox="1"/>
          <p:nvPr/>
        </p:nvSpPr>
        <p:spPr>
          <a:xfrm>
            <a:off x="3348842" y="3156851"/>
            <a:ext cx="2135136" cy="369332"/>
          </a:xfrm>
          <a:prstGeom prst="rect">
            <a:avLst/>
          </a:prstGeom>
          <a:noFill/>
        </p:spPr>
        <p:txBody>
          <a:bodyPr wrap="none" rtlCol="0">
            <a:spAutoFit/>
          </a:bodyPr>
          <a:lstStyle/>
          <a:p>
            <a:r>
              <a:rPr lang="en-US" dirty="0"/>
              <a:t>(Average Filled Slots)</a:t>
            </a:r>
          </a:p>
        </p:txBody>
      </p:sp>
    </p:spTree>
    <p:extLst>
      <p:ext uri="{BB962C8B-B14F-4D97-AF65-F5344CB8AC3E}">
        <p14:creationId xmlns:p14="http://schemas.microsoft.com/office/powerpoint/2010/main" val="349917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783</Words>
  <Application>Microsoft Office PowerPoint</Application>
  <PresentationFormat>Widescreen</PresentationFormat>
  <Paragraphs>88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Cambria Math</vt:lpstr>
      <vt:lpstr>CMMI10</vt:lpstr>
      <vt:lpstr>NimbusRomNo9L-Regu</vt:lpstr>
      <vt:lpstr>NimbusRomNo9L-ReguItal</vt:lpstr>
      <vt:lpstr>Open Sans</vt:lpstr>
      <vt:lpstr>Office Theme</vt:lpstr>
      <vt:lpstr>ADAPTING VBASBS QUEUEING MODEL FOR  PROOF-OF-STAKE CONSENSUS ALGORITHM</vt:lpstr>
      <vt:lpstr>Introduction</vt:lpstr>
      <vt:lpstr>Related Works</vt:lpstr>
      <vt:lpstr>Methodology </vt:lpstr>
      <vt:lpstr>Methodology</vt:lpstr>
      <vt:lpstr>Methodology</vt:lpstr>
      <vt:lpstr>Methodology</vt:lpstr>
      <vt:lpstr>Methodology</vt:lpstr>
      <vt:lpstr>Methodology</vt:lpstr>
      <vt:lpstr>Results</vt:lpstr>
      <vt:lpstr>Results </vt:lpstr>
      <vt:lpstr>Results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Size Optimization for VBASBS Queuing Model for Block Chain</dc:title>
  <dc:creator>Smith, Andrew Curtis</dc:creator>
  <cp:lastModifiedBy>Kyle Kentner</cp:lastModifiedBy>
  <cp:revision>18</cp:revision>
  <dcterms:created xsi:type="dcterms:W3CDTF">2023-04-20T03:02:00Z</dcterms:created>
  <dcterms:modified xsi:type="dcterms:W3CDTF">2023-04-25T06:36:57Z</dcterms:modified>
</cp:coreProperties>
</file>