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9" r:id="rId4"/>
    <p:sldId id="267" r:id="rId5"/>
    <p:sldId id="263" r:id="rId6"/>
    <p:sldId id="264" r:id="rId7"/>
    <p:sldId id="258" r:id="rId8"/>
    <p:sldId id="265" r:id="rId9"/>
    <p:sldId id="266" r:id="rId10"/>
    <p:sldId id="261"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86172" autoAdjust="0"/>
  </p:normalViewPr>
  <p:slideViewPr>
    <p:cSldViewPr snapToGrid="0">
      <p:cViewPr varScale="1">
        <p:scale>
          <a:sx n="137" d="100"/>
          <a:sy n="137" d="100"/>
        </p:scale>
        <p:origin x="121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821DF8-0FE3-4A22-A328-1A05EEE24AD8}" type="datetimeFigureOut">
              <a:rPr lang="en-US" smtClean="0"/>
              <a:t>4/24/2023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6F190-DC31-4DF0-961C-5D676364CFAF}" type="slidenum">
              <a:rPr lang="en-US" smtClean="0"/>
              <a:t>‹#›</a:t>
            </a:fld>
            <a:endParaRPr lang="en-US"/>
          </a:p>
        </p:txBody>
      </p:sp>
    </p:spTree>
    <p:extLst>
      <p:ext uri="{BB962C8B-B14F-4D97-AF65-F5344CB8AC3E}">
        <p14:creationId xmlns:p14="http://schemas.microsoft.com/office/powerpoint/2010/main" val="3413323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p:txBody>
      </p:sp>
      <p:sp>
        <p:nvSpPr>
          <p:cNvPr id="4" name="Slide Number Placeholder 3"/>
          <p:cNvSpPr>
            <a:spLocks noGrp="1"/>
          </p:cNvSpPr>
          <p:nvPr>
            <p:ph type="sldNum" sz="quarter" idx="5"/>
          </p:nvPr>
        </p:nvSpPr>
        <p:spPr/>
        <p:txBody>
          <a:bodyPr/>
          <a:lstStyle/>
          <a:p>
            <a:fld id="{CA76F190-DC31-4DF0-961C-5D676364CFAF}" type="slidenum">
              <a:rPr lang="en-US" smtClean="0"/>
              <a:t>1</a:t>
            </a:fld>
            <a:endParaRPr lang="en-US"/>
          </a:p>
        </p:txBody>
      </p:sp>
    </p:spTree>
    <p:extLst>
      <p:ext uri="{BB962C8B-B14F-4D97-AF65-F5344CB8AC3E}">
        <p14:creationId xmlns:p14="http://schemas.microsoft.com/office/powerpoint/2010/main" val="2400569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a:p>
            <a:pPr algn="l"/>
            <a:r>
              <a:rPr lang="en-US" sz="1800" b="0" i="0" u="none" strike="noStrike" baseline="0" dirty="0">
                <a:latin typeface="NimbusRomNo9L-Regu"/>
              </a:rPr>
              <a:t>In this work we have demonstrated a new framework to theoretically describe proof-of-stake blockchain networks, and have created Python code to simulate efficiency metrics when certain independent variables are varied. This work could be used in the future to optimize the block window of time based on the expected empty transaction time slices (</a:t>
            </a:r>
            <a:r>
              <a:rPr lang="en-US" sz="1800" b="0" i="0" u="none" strike="noStrike" baseline="0" dirty="0">
                <a:latin typeface="CMMI10"/>
              </a:rPr>
              <a:t>j</a:t>
            </a:r>
            <a:r>
              <a:rPr lang="en-US" sz="1800" b="0" i="0" u="none" strike="noStrike" baseline="0" dirty="0">
                <a:latin typeface="NimbusRomNo9L-Regu"/>
              </a:rPr>
              <a:t>) to be seen in the next block window of time </a:t>
            </a:r>
            <a:r>
              <a:rPr lang="en-US" sz="1800" b="0" i="0" u="none" strike="noStrike" baseline="0">
                <a:latin typeface="NimbusRomNo9L-Regu"/>
              </a:rPr>
              <a:t>based off of </a:t>
            </a:r>
            <a:r>
              <a:rPr lang="en-US" sz="1800" b="0" i="0" u="none" strike="noStrike" baseline="0" dirty="0">
                <a:latin typeface="NimbusRomNo9L-Regu"/>
              </a:rPr>
              <a:t>past history and the cyclical nature of transaction activity.</a:t>
            </a:r>
            <a:endParaRPr lang="en-US" dirty="0"/>
          </a:p>
        </p:txBody>
      </p:sp>
      <p:sp>
        <p:nvSpPr>
          <p:cNvPr id="4" name="Slide Number Placeholder 3"/>
          <p:cNvSpPr>
            <a:spLocks noGrp="1"/>
          </p:cNvSpPr>
          <p:nvPr>
            <p:ph type="sldNum" sz="quarter" idx="5"/>
          </p:nvPr>
        </p:nvSpPr>
        <p:spPr/>
        <p:txBody>
          <a:bodyPr/>
          <a:lstStyle/>
          <a:p>
            <a:fld id="{CA76F190-DC31-4DF0-961C-5D676364CFAF}" type="slidenum">
              <a:rPr lang="en-US" smtClean="0"/>
              <a:t>10</a:t>
            </a:fld>
            <a:endParaRPr lang="en-US"/>
          </a:p>
        </p:txBody>
      </p:sp>
    </p:spTree>
    <p:extLst>
      <p:ext uri="{BB962C8B-B14F-4D97-AF65-F5344CB8AC3E}">
        <p14:creationId xmlns:p14="http://schemas.microsoft.com/office/powerpoint/2010/main" val="688593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a:t>
            </a:r>
          </a:p>
        </p:txBody>
      </p:sp>
      <p:sp>
        <p:nvSpPr>
          <p:cNvPr id="4" name="Slide Number Placeholder 3"/>
          <p:cNvSpPr>
            <a:spLocks noGrp="1"/>
          </p:cNvSpPr>
          <p:nvPr>
            <p:ph type="sldNum" sz="quarter" idx="5"/>
          </p:nvPr>
        </p:nvSpPr>
        <p:spPr/>
        <p:txBody>
          <a:bodyPr/>
          <a:lstStyle/>
          <a:p>
            <a:fld id="{CA76F190-DC31-4DF0-961C-5D676364CFAF}" type="slidenum">
              <a:rPr lang="en-US" smtClean="0"/>
              <a:t>11</a:t>
            </a:fld>
            <a:endParaRPr lang="en-US"/>
          </a:p>
        </p:txBody>
      </p:sp>
    </p:spTree>
    <p:extLst>
      <p:ext uri="{BB962C8B-B14F-4D97-AF65-F5344CB8AC3E}">
        <p14:creationId xmlns:p14="http://schemas.microsoft.com/office/powerpoint/2010/main" val="204437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252525"/>
                </a:solidFill>
                <a:effectLst/>
                <a:latin typeface="Open Sans" panose="020B0606030504020204" pitchFamily="34" charset="0"/>
              </a:rPr>
              <a:t>Andrew</a:t>
            </a:r>
            <a:br>
              <a:rPr lang="en-US" sz="2800" b="0" i="0" dirty="0">
                <a:solidFill>
                  <a:srgbClr val="252525"/>
                </a:solidFill>
                <a:effectLst/>
                <a:latin typeface="Open Sans" panose="020B0606030504020204" pitchFamily="34" charset="0"/>
              </a:rPr>
            </a:br>
            <a:r>
              <a:rPr lang="en-US" sz="2800" b="0" i="0" dirty="0">
                <a:solidFill>
                  <a:srgbClr val="252525"/>
                </a:solidFill>
                <a:effectLst/>
                <a:latin typeface="Open Sans" panose="020B0606030504020204" pitchFamily="34" charset="0"/>
              </a:rPr>
              <a:t>This work aims to establish a theoretical model to simulate how blockchain transactions are grouped, validated, processed, and purged from a network based on a proof-of-stake consensus algorithm. O</a:t>
            </a:r>
            <a:r>
              <a:rPr lang="en-US" sz="1800" b="0" i="0" u="none" strike="noStrike" baseline="0" dirty="0">
                <a:latin typeface="NimbusRomNo9L-Regu"/>
              </a:rPr>
              <a:t>riginally blockchain utilized a proof-of-work concept which established a means of validating incoming transactions through a distributed network of participants. Such solutions implemented methods with a focus on the accuracy and redundancy of the various transactions with minimal effort given to reduce individual transactional waiting time and increase the efficiency of processing transactions. This approach remains true for Bitcoin; however, Ethereum changed this consensus mechanism in 2022 with the update to proof-of-stake. This changed the blockchain to be more efficient in reducing complexity in the work computations while decreasing the barrier to entry hence providing reduced centralized risk with the potential of more nodes securing the network. Where under the proof-of-work consensus algorithm, the timing of blocks was determined by the mining difficulty, the new approach, proof-of-stake, the timing is fixed. Time in the Ethereum proof-of-stake consensus algorithm is divided into twelve second increments in which a block is created.</a:t>
            </a:r>
          </a:p>
          <a:p>
            <a:pPr algn="l"/>
            <a:endParaRPr lang="en-US" dirty="0"/>
          </a:p>
        </p:txBody>
      </p:sp>
      <p:sp>
        <p:nvSpPr>
          <p:cNvPr id="4" name="Slide Number Placeholder 3"/>
          <p:cNvSpPr>
            <a:spLocks noGrp="1"/>
          </p:cNvSpPr>
          <p:nvPr>
            <p:ph type="sldNum" sz="quarter" idx="5"/>
          </p:nvPr>
        </p:nvSpPr>
        <p:spPr/>
        <p:txBody>
          <a:bodyPr/>
          <a:lstStyle/>
          <a:p>
            <a:fld id="{CA76F190-DC31-4DF0-961C-5D676364CFAF}" type="slidenum">
              <a:rPr lang="en-US" smtClean="0"/>
              <a:t>2</a:t>
            </a:fld>
            <a:endParaRPr lang="en-US"/>
          </a:p>
        </p:txBody>
      </p:sp>
    </p:spTree>
    <p:extLst>
      <p:ext uri="{BB962C8B-B14F-4D97-AF65-F5344CB8AC3E}">
        <p14:creationId xmlns:p14="http://schemas.microsoft.com/office/powerpoint/2010/main" val="614588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Sush</a:t>
            </a:r>
            <a:r>
              <a:rPr lang="en-US" dirty="0"/>
              <a:t>:</a:t>
            </a:r>
          </a:p>
        </p:txBody>
      </p:sp>
      <p:sp>
        <p:nvSpPr>
          <p:cNvPr id="4" name="Slide Number Placeholder 3"/>
          <p:cNvSpPr>
            <a:spLocks noGrp="1"/>
          </p:cNvSpPr>
          <p:nvPr>
            <p:ph type="sldNum" sz="quarter" idx="5"/>
          </p:nvPr>
        </p:nvSpPr>
        <p:spPr/>
        <p:txBody>
          <a:bodyPr/>
          <a:lstStyle/>
          <a:p>
            <a:fld id="{CA76F190-DC31-4DF0-961C-5D676364CFAF}" type="slidenum">
              <a:rPr lang="en-US" smtClean="0"/>
              <a:t>3</a:t>
            </a:fld>
            <a:endParaRPr lang="en-US"/>
          </a:p>
        </p:txBody>
      </p:sp>
    </p:spTree>
    <p:extLst>
      <p:ext uri="{BB962C8B-B14F-4D97-AF65-F5344CB8AC3E}">
        <p14:creationId xmlns:p14="http://schemas.microsoft.com/office/powerpoint/2010/main" val="2865821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4</a:t>
            </a:fld>
            <a:endParaRPr lang="en-US"/>
          </a:p>
        </p:txBody>
      </p:sp>
    </p:spTree>
    <p:extLst>
      <p:ext uri="{BB962C8B-B14F-4D97-AF65-F5344CB8AC3E}">
        <p14:creationId xmlns:p14="http://schemas.microsoft.com/office/powerpoint/2010/main" val="2367484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5</a:t>
            </a:fld>
            <a:endParaRPr lang="en-US"/>
          </a:p>
        </p:txBody>
      </p:sp>
    </p:spTree>
    <p:extLst>
      <p:ext uri="{BB962C8B-B14F-4D97-AF65-F5344CB8AC3E}">
        <p14:creationId xmlns:p14="http://schemas.microsoft.com/office/powerpoint/2010/main" val="2369491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Kyle</a:t>
            </a:r>
          </a:p>
        </p:txBody>
      </p:sp>
      <p:sp>
        <p:nvSpPr>
          <p:cNvPr id="4" name="Slide Number Placeholder 3"/>
          <p:cNvSpPr>
            <a:spLocks noGrp="1"/>
          </p:cNvSpPr>
          <p:nvPr>
            <p:ph type="sldNum" sz="quarter" idx="5"/>
          </p:nvPr>
        </p:nvSpPr>
        <p:spPr/>
        <p:txBody>
          <a:bodyPr/>
          <a:lstStyle/>
          <a:p>
            <a:fld id="{CA76F190-DC31-4DF0-961C-5D676364CFAF}" type="slidenum">
              <a:rPr lang="en-US" smtClean="0"/>
              <a:t>6</a:t>
            </a:fld>
            <a:endParaRPr lang="en-US"/>
          </a:p>
        </p:txBody>
      </p:sp>
    </p:spTree>
    <p:extLst>
      <p:ext uri="{BB962C8B-B14F-4D97-AF65-F5344CB8AC3E}">
        <p14:creationId xmlns:p14="http://schemas.microsoft.com/office/powerpoint/2010/main" val="692276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Abdulla</a:t>
            </a:r>
          </a:p>
        </p:txBody>
      </p:sp>
      <p:sp>
        <p:nvSpPr>
          <p:cNvPr id="4" name="Slide Number Placeholder 3"/>
          <p:cNvSpPr>
            <a:spLocks noGrp="1"/>
          </p:cNvSpPr>
          <p:nvPr>
            <p:ph type="sldNum" sz="quarter" idx="5"/>
          </p:nvPr>
        </p:nvSpPr>
        <p:spPr/>
        <p:txBody>
          <a:bodyPr/>
          <a:lstStyle/>
          <a:p>
            <a:fld id="{CA76F190-DC31-4DF0-961C-5D676364CFAF}" type="slidenum">
              <a:rPr lang="en-US" smtClean="0"/>
              <a:t>7</a:t>
            </a:fld>
            <a:endParaRPr lang="en-US"/>
          </a:p>
        </p:txBody>
      </p:sp>
    </p:spTree>
    <p:extLst>
      <p:ext uri="{BB962C8B-B14F-4D97-AF65-F5344CB8AC3E}">
        <p14:creationId xmlns:p14="http://schemas.microsoft.com/office/powerpoint/2010/main" val="3806064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Abdulla:</a:t>
            </a:r>
          </a:p>
        </p:txBody>
      </p:sp>
      <p:sp>
        <p:nvSpPr>
          <p:cNvPr id="4" name="Slide Number Placeholder 3"/>
          <p:cNvSpPr>
            <a:spLocks noGrp="1"/>
          </p:cNvSpPr>
          <p:nvPr>
            <p:ph type="sldNum" sz="quarter" idx="5"/>
          </p:nvPr>
        </p:nvSpPr>
        <p:spPr/>
        <p:txBody>
          <a:bodyPr/>
          <a:lstStyle/>
          <a:p>
            <a:fld id="{CA76F190-DC31-4DF0-961C-5D676364CFAF}" type="slidenum">
              <a:rPr lang="en-US" smtClean="0"/>
              <a:t>8</a:t>
            </a:fld>
            <a:endParaRPr lang="en-US"/>
          </a:p>
        </p:txBody>
      </p:sp>
    </p:spTree>
    <p:extLst>
      <p:ext uri="{BB962C8B-B14F-4D97-AF65-F5344CB8AC3E}">
        <p14:creationId xmlns:p14="http://schemas.microsoft.com/office/powerpoint/2010/main" val="1922970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Abdulla</a:t>
            </a:r>
          </a:p>
        </p:txBody>
      </p:sp>
      <p:sp>
        <p:nvSpPr>
          <p:cNvPr id="4" name="Slide Number Placeholder 3"/>
          <p:cNvSpPr>
            <a:spLocks noGrp="1"/>
          </p:cNvSpPr>
          <p:nvPr>
            <p:ph type="sldNum" sz="quarter" idx="5"/>
          </p:nvPr>
        </p:nvSpPr>
        <p:spPr/>
        <p:txBody>
          <a:bodyPr/>
          <a:lstStyle/>
          <a:p>
            <a:fld id="{CA76F190-DC31-4DF0-961C-5D676364CFAF}" type="slidenum">
              <a:rPr lang="en-US" smtClean="0"/>
              <a:t>9</a:t>
            </a:fld>
            <a:endParaRPr lang="en-US"/>
          </a:p>
        </p:txBody>
      </p:sp>
    </p:spTree>
    <p:extLst>
      <p:ext uri="{BB962C8B-B14F-4D97-AF65-F5344CB8AC3E}">
        <p14:creationId xmlns:p14="http://schemas.microsoft.com/office/powerpoint/2010/main" val="58798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11CC-9480-FA9B-839C-9182A083D0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2B3F5A-F311-14BF-BD75-9595B9582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D9E1A3-E20B-17CC-10A2-9D4C5DF1C721}"/>
              </a:ext>
            </a:extLst>
          </p:cNvPr>
          <p:cNvSpPr>
            <a:spLocks noGrp="1"/>
          </p:cNvSpPr>
          <p:nvPr>
            <p:ph type="dt" sz="half" idx="10"/>
          </p:nvPr>
        </p:nvSpPr>
        <p:spPr/>
        <p:txBody>
          <a:bodyPr/>
          <a:lstStyle/>
          <a:p>
            <a:fld id="{D9E4FD32-2B89-411F-B9A9-D05298A1215C}" type="datetimeFigureOut">
              <a:rPr lang="en-US" smtClean="0"/>
              <a:t>4/24/2023</a:t>
            </a:fld>
            <a:endParaRPr lang="en-US"/>
          </a:p>
        </p:txBody>
      </p:sp>
      <p:sp>
        <p:nvSpPr>
          <p:cNvPr id="5" name="Footer Placeholder 4">
            <a:extLst>
              <a:ext uri="{FF2B5EF4-FFF2-40B4-BE49-F238E27FC236}">
                <a16:creationId xmlns:a16="http://schemas.microsoft.com/office/drawing/2014/main" id="{B8DD0382-19BD-979F-F416-7BED7F115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4DF66-3FF2-E59D-755E-D582C2394228}"/>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428104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954A-1955-AB50-BD7E-4A94C430B2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88C694-7E53-9F85-C0CB-00C1FBB68F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435E6-AA1E-1FC4-C64A-80C8E8E05F37}"/>
              </a:ext>
            </a:extLst>
          </p:cNvPr>
          <p:cNvSpPr>
            <a:spLocks noGrp="1"/>
          </p:cNvSpPr>
          <p:nvPr>
            <p:ph type="dt" sz="half" idx="10"/>
          </p:nvPr>
        </p:nvSpPr>
        <p:spPr/>
        <p:txBody>
          <a:bodyPr/>
          <a:lstStyle/>
          <a:p>
            <a:fld id="{D9E4FD32-2B89-411F-B9A9-D05298A1215C}" type="datetimeFigureOut">
              <a:rPr lang="en-US" smtClean="0"/>
              <a:t>4/24/2023</a:t>
            </a:fld>
            <a:endParaRPr lang="en-US"/>
          </a:p>
        </p:txBody>
      </p:sp>
      <p:sp>
        <p:nvSpPr>
          <p:cNvPr id="5" name="Footer Placeholder 4">
            <a:extLst>
              <a:ext uri="{FF2B5EF4-FFF2-40B4-BE49-F238E27FC236}">
                <a16:creationId xmlns:a16="http://schemas.microsoft.com/office/drawing/2014/main" id="{F01B8979-F015-DE08-8437-F6E1F67A6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81AD6-ABC7-282F-B060-3F7720EEC1D5}"/>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1740307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E36E4-13AF-4B5F-EBC2-9020B65588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3CA20-9F0A-29D6-3767-92947E3BF7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CFF90-F735-7F91-C8E4-5EBC95BAB7E7}"/>
              </a:ext>
            </a:extLst>
          </p:cNvPr>
          <p:cNvSpPr>
            <a:spLocks noGrp="1"/>
          </p:cNvSpPr>
          <p:nvPr>
            <p:ph type="dt" sz="half" idx="10"/>
          </p:nvPr>
        </p:nvSpPr>
        <p:spPr/>
        <p:txBody>
          <a:bodyPr/>
          <a:lstStyle/>
          <a:p>
            <a:fld id="{D9E4FD32-2B89-411F-B9A9-D05298A1215C}" type="datetimeFigureOut">
              <a:rPr lang="en-US" smtClean="0"/>
              <a:t>4/24/2023</a:t>
            </a:fld>
            <a:endParaRPr lang="en-US"/>
          </a:p>
        </p:txBody>
      </p:sp>
      <p:sp>
        <p:nvSpPr>
          <p:cNvPr id="5" name="Footer Placeholder 4">
            <a:extLst>
              <a:ext uri="{FF2B5EF4-FFF2-40B4-BE49-F238E27FC236}">
                <a16:creationId xmlns:a16="http://schemas.microsoft.com/office/drawing/2014/main" id="{9487E188-D038-8B5C-AF8C-ACB074BB8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AC89E-60CA-BBA8-3A27-F70787DE412F}"/>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04679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A5C8-EC3C-E7D8-A422-8CE2859976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6956FC-6A90-23A2-25F3-9A6A14E35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BFE62-387B-F742-9D61-D4272D07CA7F}"/>
              </a:ext>
            </a:extLst>
          </p:cNvPr>
          <p:cNvSpPr>
            <a:spLocks noGrp="1"/>
          </p:cNvSpPr>
          <p:nvPr>
            <p:ph type="dt" sz="half" idx="10"/>
          </p:nvPr>
        </p:nvSpPr>
        <p:spPr/>
        <p:txBody>
          <a:bodyPr/>
          <a:lstStyle/>
          <a:p>
            <a:fld id="{D9E4FD32-2B89-411F-B9A9-D05298A1215C}" type="datetimeFigureOut">
              <a:rPr lang="en-US" smtClean="0"/>
              <a:t>4/24/2023</a:t>
            </a:fld>
            <a:endParaRPr lang="en-US"/>
          </a:p>
        </p:txBody>
      </p:sp>
      <p:sp>
        <p:nvSpPr>
          <p:cNvPr id="5" name="Footer Placeholder 4">
            <a:extLst>
              <a:ext uri="{FF2B5EF4-FFF2-40B4-BE49-F238E27FC236}">
                <a16:creationId xmlns:a16="http://schemas.microsoft.com/office/drawing/2014/main" id="{045FCCA7-9D6A-3F04-9F91-D74D34C2C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2FFEE-1702-C003-BE52-2E2F9B0CCE6F}"/>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1958803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FC7C-DAA8-8EF5-A963-0635CB774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56D36-161D-D16E-DBB9-0D80FCF7A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28A29B-B04F-974A-27D7-64AF81DACDFD}"/>
              </a:ext>
            </a:extLst>
          </p:cNvPr>
          <p:cNvSpPr>
            <a:spLocks noGrp="1"/>
          </p:cNvSpPr>
          <p:nvPr>
            <p:ph type="dt" sz="half" idx="10"/>
          </p:nvPr>
        </p:nvSpPr>
        <p:spPr/>
        <p:txBody>
          <a:bodyPr/>
          <a:lstStyle/>
          <a:p>
            <a:fld id="{D9E4FD32-2B89-411F-B9A9-D05298A1215C}" type="datetimeFigureOut">
              <a:rPr lang="en-US" smtClean="0"/>
              <a:t>4/24/2023</a:t>
            </a:fld>
            <a:endParaRPr lang="en-US"/>
          </a:p>
        </p:txBody>
      </p:sp>
      <p:sp>
        <p:nvSpPr>
          <p:cNvPr id="5" name="Footer Placeholder 4">
            <a:extLst>
              <a:ext uri="{FF2B5EF4-FFF2-40B4-BE49-F238E27FC236}">
                <a16:creationId xmlns:a16="http://schemas.microsoft.com/office/drawing/2014/main" id="{B03FB5B2-D2A0-0944-F37F-19FFF9618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274C3-D328-7933-5E3E-180E2D43D049}"/>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996380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1648-FDA9-AB62-932D-CA7A6CF8A8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43962B-E989-FEE2-DD27-83DB00486E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AD512B-974A-EAC2-257E-3EF7265F3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0FF399-BCD5-2F0A-A4DA-05C3D46EA5EC}"/>
              </a:ext>
            </a:extLst>
          </p:cNvPr>
          <p:cNvSpPr>
            <a:spLocks noGrp="1"/>
          </p:cNvSpPr>
          <p:nvPr>
            <p:ph type="dt" sz="half" idx="10"/>
          </p:nvPr>
        </p:nvSpPr>
        <p:spPr/>
        <p:txBody>
          <a:bodyPr/>
          <a:lstStyle/>
          <a:p>
            <a:fld id="{D9E4FD32-2B89-411F-B9A9-D05298A1215C}" type="datetimeFigureOut">
              <a:rPr lang="en-US" smtClean="0"/>
              <a:t>4/24/2023</a:t>
            </a:fld>
            <a:endParaRPr lang="en-US"/>
          </a:p>
        </p:txBody>
      </p:sp>
      <p:sp>
        <p:nvSpPr>
          <p:cNvPr id="6" name="Footer Placeholder 5">
            <a:extLst>
              <a:ext uri="{FF2B5EF4-FFF2-40B4-BE49-F238E27FC236}">
                <a16:creationId xmlns:a16="http://schemas.microsoft.com/office/drawing/2014/main" id="{FF2A8CCB-E95C-5465-E869-45FDA521B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6B4D7F-7A23-FE01-0D42-71B999486B47}"/>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98247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1A88B-9BA5-A47F-9E45-6282254727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564F2-BCAD-93EE-104D-30562491A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719AB0-B6AF-6895-3253-4EF6EF0F67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A4C519-BD3E-E7D5-A230-DF4BA1B33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DD1D84-D336-D4B0-2EDE-8DF0D8EE7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E44C49-8930-4A5D-7243-2125200DA45F}"/>
              </a:ext>
            </a:extLst>
          </p:cNvPr>
          <p:cNvSpPr>
            <a:spLocks noGrp="1"/>
          </p:cNvSpPr>
          <p:nvPr>
            <p:ph type="dt" sz="half" idx="10"/>
          </p:nvPr>
        </p:nvSpPr>
        <p:spPr/>
        <p:txBody>
          <a:bodyPr/>
          <a:lstStyle/>
          <a:p>
            <a:fld id="{D9E4FD32-2B89-411F-B9A9-D05298A1215C}" type="datetimeFigureOut">
              <a:rPr lang="en-US" smtClean="0"/>
              <a:t>4/24/2023</a:t>
            </a:fld>
            <a:endParaRPr lang="en-US"/>
          </a:p>
        </p:txBody>
      </p:sp>
      <p:sp>
        <p:nvSpPr>
          <p:cNvPr id="8" name="Footer Placeholder 7">
            <a:extLst>
              <a:ext uri="{FF2B5EF4-FFF2-40B4-BE49-F238E27FC236}">
                <a16:creationId xmlns:a16="http://schemas.microsoft.com/office/drawing/2014/main" id="{1550364C-454C-9C9C-C9A9-E1F5A93C4C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3201C8-6E3A-52A3-971E-4A8CD9B8A933}"/>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351250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EACD-A59C-17C6-934A-FD4086CD49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FE1590-E1AE-683E-3CF9-6CF07528EC34}"/>
              </a:ext>
            </a:extLst>
          </p:cNvPr>
          <p:cNvSpPr>
            <a:spLocks noGrp="1"/>
          </p:cNvSpPr>
          <p:nvPr>
            <p:ph type="dt" sz="half" idx="10"/>
          </p:nvPr>
        </p:nvSpPr>
        <p:spPr/>
        <p:txBody>
          <a:bodyPr/>
          <a:lstStyle/>
          <a:p>
            <a:fld id="{D9E4FD32-2B89-411F-B9A9-D05298A1215C}" type="datetimeFigureOut">
              <a:rPr lang="en-US" smtClean="0"/>
              <a:t>4/24/2023</a:t>
            </a:fld>
            <a:endParaRPr lang="en-US"/>
          </a:p>
        </p:txBody>
      </p:sp>
      <p:sp>
        <p:nvSpPr>
          <p:cNvPr id="4" name="Footer Placeholder 3">
            <a:extLst>
              <a:ext uri="{FF2B5EF4-FFF2-40B4-BE49-F238E27FC236}">
                <a16:creationId xmlns:a16="http://schemas.microsoft.com/office/drawing/2014/main" id="{666733F5-6B8C-8D9B-2673-7D2C7E8764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C973EB-67A6-E444-6016-0CEE5051E306}"/>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3621411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31024-01D0-4A38-C4F5-C2CF25024056}"/>
              </a:ext>
            </a:extLst>
          </p:cNvPr>
          <p:cNvSpPr>
            <a:spLocks noGrp="1"/>
          </p:cNvSpPr>
          <p:nvPr>
            <p:ph type="dt" sz="half" idx="10"/>
          </p:nvPr>
        </p:nvSpPr>
        <p:spPr/>
        <p:txBody>
          <a:bodyPr/>
          <a:lstStyle/>
          <a:p>
            <a:fld id="{D9E4FD32-2B89-411F-B9A9-D05298A1215C}" type="datetimeFigureOut">
              <a:rPr lang="en-US" smtClean="0"/>
              <a:t>4/24/2023</a:t>
            </a:fld>
            <a:endParaRPr lang="en-US"/>
          </a:p>
        </p:txBody>
      </p:sp>
      <p:sp>
        <p:nvSpPr>
          <p:cNvPr id="3" name="Footer Placeholder 2">
            <a:extLst>
              <a:ext uri="{FF2B5EF4-FFF2-40B4-BE49-F238E27FC236}">
                <a16:creationId xmlns:a16="http://schemas.microsoft.com/office/drawing/2014/main" id="{59049AF3-FF36-4A7B-3021-CCF7FB1204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282C52-8E36-99AC-C8EF-6EDA85F4466B}"/>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941290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0AB0-16B7-714C-6275-F5CD350FA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8E41D-B65D-5247-8E48-65A3DFD918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CA516-BBD0-9EE4-4FE3-2B36F3CD7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EC3D3E-AD8C-CD1A-4573-3BAC93B730C5}"/>
              </a:ext>
            </a:extLst>
          </p:cNvPr>
          <p:cNvSpPr>
            <a:spLocks noGrp="1"/>
          </p:cNvSpPr>
          <p:nvPr>
            <p:ph type="dt" sz="half" idx="10"/>
          </p:nvPr>
        </p:nvSpPr>
        <p:spPr/>
        <p:txBody>
          <a:bodyPr/>
          <a:lstStyle/>
          <a:p>
            <a:fld id="{D9E4FD32-2B89-411F-B9A9-D05298A1215C}" type="datetimeFigureOut">
              <a:rPr lang="en-US" smtClean="0"/>
              <a:t>4/24/2023</a:t>
            </a:fld>
            <a:endParaRPr lang="en-US"/>
          </a:p>
        </p:txBody>
      </p:sp>
      <p:sp>
        <p:nvSpPr>
          <p:cNvPr id="6" name="Footer Placeholder 5">
            <a:extLst>
              <a:ext uri="{FF2B5EF4-FFF2-40B4-BE49-F238E27FC236}">
                <a16:creationId xmlns:a16="http://schemas.microsoft.com/office/drawing/2014/main" id="{F940750C-DD1A-7692-B7A6-6C0550BDE5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5B1BD7-34FF-5168-6354-99FD0E155654}"/>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389154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FE11-9417-5211-5E2D-89AEB6EB86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820132-EB8E-8CA1-EA4F-2E6DDF9138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BFD1C2-39F5-CC09-13E0-D6EBF408D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932BF-9A02-1908-93AB-E8D8313B3ED3}"/>
              </a:ext>
            </a:extLst>
          </p:cNvPr>
          <p:cNvSpPr>
            <a:spLocks noGrp="1"/>
          </p:cNvSpPr>
          <p:nvPr>
            <p:ph type="dt" sz="half" idx="10"/>
          </p:nvPr>
        </p:nvSpPr>
        <p:spPr/>
        <p:txBody>
          <a:bodyPr/>
          <a:lstStyle/>
          <a:p>
            <a:fld id="{D9E4FD32-2B89-411F-B9A9-D05298A1215C}" type="datetimeFigureOut">
              <a:rPr lang="en-US" smtClean="0"/>
              <a:t>4/24/2023</a:t>
            </a:fld>
            <a:endParaRPr lang="en-US"/>
          </a:p>
        </p:txBody>
      </p:sp>
      <p:sp>
        <p:nvSpPr>
          <p:cNvPr id="6" name="Footer Placeholder 5">
            <a:extLst>
              <a:ext uri="{FF2B5EF4-FFF2-40B4-BE49-F238E27FC236}">
                <a16:creationId xmlns:a16="http://schemas.microsoft.com/office/drawing/2014/main" id="{28BB3BC5-D0B0-79F4-F56C-3FCBA57BD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ABBF2C-473C-A571-90F7-46D50B1504F7}"/>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6818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E60288-CC78-F74B-6BEF-055F5BB1B2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E8F442-7654-82F0-8374-9346BC413A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43512-C01A-FFAA-1DA8-31852510DB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4FD32-2B89-411F-B9A9-D05298A1215C}" type="datetimeFigureOut">
              <a:rPr lang="en-US" smtClean="0"/>
              <a:t>4/24/2023</a:t>
            </a:fld>
            <a:endParaRPr lang="en-US"/>
          </a:p>
        </p:txBody>
      </p:sp>
      <p:sp>
        <p:nvSpPr>
          <p:cNvPr id="5" name="Footer Placeholder 4">
            <a:extLst>
              <a:ext uri="{FF2B5EF4-FFF2-40B4-BE49-F238E27FC236}">
                <a16:creationId xmlns:a16="http://schemas.microsoft.com/office/drawing/2014/main" id="{D8E6F88F-540A-9916-DE00-6C1F03D477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895C53-5838-9970-898A-A583E4AFE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29171-74BE-4FA7-A649-C3177EA4B3E0}" type="slidenum">
              <a:rPr lang="en-US" smtClean="0"/>
              <a:t>‹#›</a:t>
            </a:fld>
            <a:endParaRPr lang="en-US"/>
          </a:p>
        </p:txBody>
      </p:sp>
    </p:spTree>
    <p:extLst>
      <p:ext uri="{BB962C8B-B14F-4D97-AF65-F5344CB8AC3E}">
        <p14:creationId xmlns:p14="http://schemas.microsoft.com/office/powerpoint/2010/main" val="2405000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andrewqsmith/Block-Size-Optimization-for-VBASBS-Queueing-Model-for-Blockchain/tree/main/GraphCod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2BFB367-AAE9-9D2E-BC66-03988139BD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663" r="9092" b="31184"/>
          <a:stretch/>
        </p:blipFill>
        <p:spPr bwMode="auto">
          <a:xfrm>
            <a:off x="3523488" y="-195933"/>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0A61A3-EDC5-CD24-1CA5-DDC8DA890381}"/>
              </a:ext>
            </a:extLst>
          </p:cNvPr>
          <p:cNvSpPr>
            <a:spLocks noGrp="1"/>
          </p:cNvSpPr>
          <p:nvPr>
            <p:ph type="ctrTitle"/>
          </p:nvPr>
        </p:nvSpPr>
        <p:spPr>
          <a:xfrm>
            <a:off x="477980" y="771988"/>
            <a:ext cx="4470947" cy="3793219"/>
          </a:xfrm>
        </p:spPr>
        <p:txBody>
          <a:bodyPr anchor="b">
            <a:normAutofit fontScale="90000"/>
          </a:bodyPr>
          <a:lstStyle/>
          <a:p>
            <a:pPr algn="l"/>
            <a:r>
              <a:rPr lang="en-US" sz="4800" dirty="0"/>
              <a:t>ADAPTING VBASBS QUEUEING MODEL FOR </a:t>
            </a:r>
            <a:br>
              <a:rPr lang="en-US" sz="4800" dirty="0"/>
            </a:br>
            <a:r>
              <a:rPr lang="en-US" sz="4800" dirty="0"/>
              <a:t>PROOF-OF-STAKE CONSENSUS ALGORITHM</a:t>
            </a:r>
          </a:p>
        </p:txBody>
      </p:sp>
      <p:sp>
        <p:nvSpPr>
          <p:cNvPr id="3" name="Subtitle 2">
            <a:extLst>
              <a:ext uri="{FF2B5EF4-FFF2-40B4-BE49-F238E27FC236}">
                <a16:creationId xmlns:a16="http://schemas.microsoft.com/office/drawing/2014/main" id="{2125F950-F934-3ABE-8508-CF8BD099D1FF}"/>
              </a:ext>
            </a:extLst>
          </p:cNvPr>
          <p:cNvSpPr>
            <a:spLocks noGrp="1"/>
          </p:cNvSpPr>
          <p:nvPr>
            <p:ph type="subTitle" idx="1"/>
          </p:nvPr>
        </p:nvSpPr>
        <p:spPr>
          <a:xfrm>
            <a:off x="477980" y="4872921"/>
            <a:ext cx="4023359" cy="1789136"/>
          </a:xfrm>
        </p:spPr>
        <p:txBody>
          <a:bodyPr>
            <a:normAutofit lnSpcReduction="10000"/>
          </a:bodyPr>
          <a:lstStyle/>
          <a:p>
            <a:pPr algn="l"/>
            <a:r>
              <a:rPr lang="en-US" sz="2000" dirty="0"/>
              <a:t>Presented by Group 2:</a:t>
            </a:r>
          </a:p>
          <a:p>
            <a:pPr algn="l"/>
            <a:r>
              <a:rPr lang="en-US" sz="2000" dirty="0"/>
              <a:t>Kyle </a:t>
            </a:r>
            <a:r>
              <a:rPr lang="en-US" sz="2000" dirty="0" err="1"/>
              <a:t>Kentner</a:t>
            </a:r>
            <a:r>
              <a:rPr lang="en-US" sz="2000" dirty="0"/>
              <a:t> </a:t>
            </a:r>
            <a:br>
              <a:rPr lang="en-US" sz="2000" dirty="0"/>
            </a:br>
            <a:r>
              <a:rPr lang="en-US" sz="2000" dirty="0"/>
              <a:t>Nathan Crosby </a:t>
            </a:r>
            <a:br>
              <a:rPr lang="en-US" sz="2000" dirty="0"/>
            </a:br>
            <a:r>
              <a:rPr lang="en-US" sz="2000" dirty="0"/>
              <a:t>Andrew Smith</a:t>
            </a:r>
            <a:br>
              <a:rPr lang="en-US" sz="2000" dirty="0"/>
            </a:br>
            <a:r>
              <a:rPr lang="en-US" sz="2000" dirty="0" err="1"/>
              <a:t>Sush</a:t>
            </a:r>
            <a:r>
              <a:rPr lang="en-US" sz="2000" dirty="0"/>
              <a:t> </a:t>
            </a:r>
            <a:r>
              <a:rPr lang="en-US" sz="2000" dirty="0" err="1"/>
              <a:t>Chittibabu</a:t>
            </a:r>
            <a:br>
              <a:rPr lang="en-US" sz="2000" dirty="0"/>
            </a:br>
            <a:r>
              <a:rPr lang="en-US" sz="2000" dirty="0"/>
              <a:t>Abdulla </a:t>
            </a:r>
            <a:r>
              <a:rPr lang="en-US" sz="2000" dirty="0" err="1"/>
              <a:t>Karjikar</a:t>
            </a:r>
            <a:endParaRPr lang="en-US" sz="2000" dirty="0"/>
          </a:p>
        </p:txBody>
      </p:sp>
      <p:sp>
        <p:nvSpPr>
          <p:cNvPr id="1037" name="Rectangle 10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77004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Blockchain Without Cryptocurrencies | Application Of Blockchain ...">
            <a:extLst>
              <a:ext uri="{FF2B5EF4-FFF2-40B4-BE49-F238E27FC236}">
                <a16:creationId xmlns:a16="http://schemas.microsoft.com/office/drawing/2014/main" id="{CCD245A9-AB93-38B5-078A-65C3F1C3B7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27" r="10962"/>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5" name="Rectangle 410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E60BE8-E5C4-D834-18F0-85A649B2A206}"/>
              </a:ext>
            </a:extLst>
          </p:cNvPr>
          <p:cNvSpPr>
            <a:spLocks noGrp="1"/>
          </p:cNvSpPr>
          <p:nvPr>
            <p:ph type="title"/>
          </p:nvPr>
        </p:nvSpPr>
        <p:spPr>
          <a:xfrm>
            <a:off x="838200" y="365125"/>
            <a:ext cx="3822189" cy="1899912"/>
          </a:xfrm>
        </p:spPr>
        <p:txBody>
          <a:bodyPr>
            <a:normAutofit/>
          </a:bodyPr>
          <a:lstStyle/>
          <a:p>
            <a:r>
              <a:rPr lang="en-US" sz="4000"/>
              <a:t>Conclusion</a:t>
            </a:r>
          </a:p>
        </p:txBody>
      </p:sp>
      <p:sp>
        <p:nvSpPr>
          <p:cNvPr id="3" name="Content Placeholder 2">
            <a:extLst>
              <a:ext uri="{FF2B5EF4-FFF2-40B4-BE49-F238E27FC236}">
                <a16:creationId xmlns:a16="http://schemas.microsoft.com/office/drawing/2014/main" id="{D32B1F32-1F5E-7D73-9CAD-4ECA0C99BE69}"/>
              </a:ext>
            </a:extLst>
          </p:cNvPr>
          <p:cNvSpPr>
            <a:spLocks noGrp="1"/>
          </p:cNvSpPr>
          <p:nvPr>
            <p:ph idx="1"/>
          </p:nvPr>
        </p:nvSpPr>
        <p:spPr>
          <a:xfrm>
            <a:off x="838200" y="2434201"/>
            <a:ext cx="3822189" cy="3742762"/>
          </a:xfrm>
        </p:spPr>
        <p:txBody>
          <a:bodyPr>
            <a:normAutofit/>
          </a:bodyPr>
          <a:lstStyle/>
          <a:p>
            <a:endParaRPr lang="en-US" sz="2000"/>
          </a:p>
        </p:txBody>
      </p:sp>
    </p:spTree>
    <p:extLst>
      <p:ext uri="{BB962C8B-B14F-4D97-AF65-F5344CB8AC3E}">
        <p14:creationId xmlns:p14="http://schemas.microsoft.com/office/powerpoint/2010/main" val="4240213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2BFB367-AAE9-9D2E-BC66-03988139BD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663" r="9092" b="3118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6" name="Rectangle 104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0A61A3-EDC5-CD24-1CA5-DDC8DA890381}"/>
              </a:ext>
            </a:extLst>
          </p:cNvPr>
          <p:cNvSpPr>
            <a:spLocks noGrp="1"/>
          </p:cNvSpPr>
          <p:nvPr>
            <p:ph type="ctrTitle"/>
          </p:nvPr>
        </p:nvSpPr>
        <p:spPr>
          <a:xfrm>
            <a:off x="477981" y="1122363"/>
            <a:ext cx="4023360" cy="3204134"/>
          </a:xfrm>
        </p:spPr>
        <p:txBody>
          <a:bodyPr anchor="b">
            <a:normAutofit/>
          </a:bodyPr>
          <a:lstStyle/>
          <a:p>
            <a:pPr algn="l"/>
            <a:r>
              <a:rPr lang="en-US" sz="4800"/>
              <a:t>Questions?</a:t>
            </a:r>
            <a:endParaRPr lang="en-US" sz="4800" dirty="0"/>
          </a:p>
        </p:txBody>
      </p:sp>
      <p:sp>
        <p:nvSpPr>
          <p:cNvPr id="5" name="Subtitle 4">
            <a:extLst>
              <a:ext uri="{FF2B5EF4-FFF2-40B4-BE49-F238E27FC236}">
                <a16:creationId xmlns:a16="http://schemas.microsoft.com/office/drawing/2014/main" id="{B5BDDB39-EE86-78C8-84DE-B3D0D7F8F340}"/>
              </a:ext>
            </a:extLst>
          </p:cNvPr>
          <p:cNvSpPr>
            <a:spLocks noGrp="1"/>
          </p:cNvSpPr>
          <p:nvPr>
            <p:ph type="subTitle" idx="1"/>
          </p:nvPr>
        </p:nvSpPr>
        <p:spPr>
          <a:xfrm>
            <a:off x="477980" y="4872922"/>
            <a:ext cx="4023359" cy="1208141"/>
          </a:xfrm>
        </p:spPr>
        <p:txBody>
          <a:bodyPr>
            <a:normAutofit/>
          </a:bodyPr>
          <a:lstStyle/>
          <a:p>
            <a:pPr algn="l"/>
            <a:endParaRPr lang="en-US" sz="2000"/>
          </a:p>
        </p:txBody>
      </p:sp>
      <p:sp>
        <p:nvSpPr>
          <p:cNvPr id="1048" name="Rectangle 104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50" name="Rectangle 104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1026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3" name="Rectangle 2054">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832D5-D729-2A16-3D33-48F6A50AA205}"/>
              </a:ext>
            </a:extLst>
          </p:cNvPr>
          <p:cNvSpPr>
            <a:spLocks noGrp="1"/>
          </p:cNvSpPr>
          <p:nvPr>
            <p:ph type="title"/>
          </p:nvPr>
        </p:nvSpPr>
        <p:spPr>
          <a:xfrm>
            <a:off x="5080216" y="674286"/>
            <a:ext cx="6272784" cy="873633"/>
          </a:xfrm>
        </p:spPr>
        <p:txBody>
          <a:bodyPr anchor="b">
            <a:normAutofit/>
          </a:bodyPr>
          <a:lstStyle/>
          <a:p>
            <a:r>
              <a:rPr lang="en-US" sz="5200" dirty="0"/>
              <a:t>Introduction</a:t>
            </a:r>
          </a:p>
        </p:txBody>
      </p:sp>
      <p:pic>
        <p:nvPicPr>
          <p:cNvPr id="2050" name="Picture 2" descr="FSC: Blockchain &quot;across the board&quot; in five years | Preferred by Nature ...">
            <a:extLst>
              <a:ext uri="{FF2B5EF4-FFF2-40B4-BE49-F238E27FC236}">
                <a16:creationId xmlns:a16="http://schemas.microsoft.com/office/drawing/2014/main" id="{8E224E22-9AC2-2CEC-969C-B4E977CF9D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11"/>
          <a:stretch/>
        </p:blipFill>
        <p:spPr bwMode="auto">
          <a:xfrm rot="5400000">
            <a:off x="-1176337" y="1176337"/>
            <a:ext cx="6858000" cy="4505325"/>
          </a:xfrm>
          <a:prstGeom prst="rect">
            <a:avLst/>
          </a:prstGeom>
          <a:noFill/>
          <a:extLst>
            <a:ext uri="{909E8E84-426E-40DD-AFC4-6F175D3DCCD1}">
              <a14:hiddenFill xmlns:a14="http://schemas.microsoft.com/office/drawing/2010/main">
                <a:solidFill>
                  <a:srgbClr val="FFFFFF"/>
                </a:solidFill>
              </a14:hiddenFill>
            </a:ext>
          </a:extLst>
        </p:spPr>
      </p:pic>
      <p:sp>
        <p:nvSpPr>
          <p:cNvPr id="2064"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5" name="Rectangle 2058">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Content Placeholder 6">
            <a:extLst>
              <a:ext uri="{FF2B5EF4-FFF2-40B4-BE49-F238E27FC236}">
                <a16:creationId xmlns:a16="http://schemas.microsoft.com/office/drawing/2014/main" id="{66E470B0-D657-1E2B-EEED-DA64A78154C4}"/>
              </a:ext>
            </a:extLst>
          </p:cNvPr>
          <p:cNvPicPr>
            <a:picLocks noChangeAspect="1"/>
          </p:cNvPicPr>
          <p:nvPr/>
        </p:nvPicPr>
        <p:blipFill>
          <a:blip r:embed="rId4"/>
          <a:stretch>
            <a:fillRect/>
          </a:stretch>
        </p:blipFill>
        <p:spPr>
          <a:xfrm>
            <a:off x="4812150" y="1569613"/>
            <a:ext cx="6578264" cy="1710348"/>
          </a:xfrm>
          <a:prstGeom prst="rect">
            <a:avLst/>
          </a:prstGeom>
        </p:spPr>
      </p:pic>
      <p:pic>
        <p:nvPicPr>
          <p:cNvPr id="7" name="Picture 6">
            <a:extLst>
              <a:ext uri="{FF2B5EF4-FFF2-40B4-BE49-F238E27FC236}">
                <a16:creationId xmlns:a16="http://schemas.microsoft.com/office/drawing/2014/main" id="{13262BF5-CE4D-5796-D721-B95AEDD0E1B0}"/>
              </a:ext>
            </a:extLst>
          </p:cNvPr>
          <p:cNvPicPr>
            <a:picLocks noChangeAspect="1"/>
          </p:cNvPicPr>
          <p:nvPr/>
        </p:nvPicPr>
        <p:blipFill>
          <a:blip r:embed="rId5"/>
          <a:stretch>
            <a:fillRect/>
          </a:stretch>
        </p:blipFill>
        <p:spPr>
          <a:xfrm>
            <a:off x="4804637" y="3458665"/>
            <a:ext cx="6593290" cy="1776378"/>
          </a:xfrm>
          <a:prstGeom prst="rect">
            <a:avLst/>
          </a:prstGeom>
        </p:spPr>
      </p:pic>
    </p:spTree>
    <p:extLst>
      <p:ext uri="{BB962C8B-B14F-4D97-AF65-F5344CB8AC3E}">
        <p14:creationId xmlns:p14="http://schemas.microsoft.com/office/powerpoint/2010/main" val="40447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553733" y="548464"/>
            <a:ext cx="6798541" cy="1675623"/>
          </a:xfrm>
        </p:spPr>
        <p:txBody>
          <a:bodyPr anchor="b">
            <a:normAutofit/>
          </a:bodyPr>
          <a:lstStyle/>
          <a:p>
            <a:r>
              <a:rPr lang="en-US" sz="4000" dirty="0"/>
              <a:t>Related Works</a:t>
            </a:r>
          </a:p>
        </p:txBody>
      </p:sp>
      <p:pic>
        <p:nvPicPr>
          <p:cNvPr id="3074" name="Picture 2" descr="How blockchain can make trade safer - Beyond Borders">
            <a:extLst>
              <a:ext uri="{FF2B5EF4-FFF2-40B4-BE49-F238E27FC236}">
                <a16:creationId xmlns:a16="http://schemas.microsoft.com/office/drawing/2014/main" id="{26AC6485-73B0-9E1C-1A2F-AA1E4CB87F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37" r="14158" b="1"/>
          <a:stretch/>
        </p:blipFill>
        <p:spPr bwMode="auto">
          <a:xfrm rot="5400000">
            <a:off x="-1330751" y="1330752"/>
            <a:ext cx="6858000" cy="4196496"/>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553734" y="2409830"/>
            <a:ext cx="6798539" cy="3705217"/>
          </a:xfrm>
        </p:spPr>
        <p:txBody>
          <a:bodyPr>
            <a:normAutofit/>
          </a:bodyPr>
          <a:lstStyle/>
          <a:p>
            <a:pPr marL="0" indent="0" algn="l">
              <a:buNone/>
            </a:pPr>
            <a:r>
              <a:rPr lang="en-US" sz="1800" b="0" i="0" u="none" strike="noStrike" baseline="0" dirty="0">
                <a:latin typeface="NimbusRomNo9L-Regu"/>
              </a:rPr>
              <a:t>Performance optimization for blockchain-enabled distributed network function virtualization management</a:t>
            </a:r>
          </a:p>
          <a:p>
            <a:pPr algn="l"/>
            <a:r>
              <a:rPr lang="en-US" sz="1800" b="0" i="0" u="none" strike="noStrike" baseline="0" dirty="0">
                <a:latin typeface="NimbusRomNo9L-Regu"/>
              </a:rPr>
              <a:t>and orchestration</a:t>
            </a:r>
            <a:endParaRPr lang="en-US" sz="1800" b="0" i="0" u="none" strike="noStrike" baseline="0" dirty="0">
              <a:latin typeface="NimbusRomNo9L-ReguItal"/>
            </a:endParaRPr>
          </a:p>
          <a:p>
            <a:pPr marL="0" indent="0">
              <a:buNone/>
            </a:pPr>
            <a:r>
              <a:rPr lang="en-US" sz="1800" dirty="0">
                <a:latin typeface="NimbusRomNo9L-ReguItal"/>
              </a:rPr>
              <a:t>New Performance Model – </a:t>
            </a:r>
          </a:p>
          <a:p>
            <a:pPr marL="0" indent="0">
              <a:buNone/>
            </a:pPr>
            <a:endParaRPr lang="en-US" sz="2000" dirty="0"/>
          </a:p>
        </p:txBody>
      </p:sp>
    </p:spTree>
    <p:extLst>
      <p:ext uri="{BB962C8B-B14F-4D97-AF65-F5344CB8AC3E}">
        <p14:creationId xmlns:p14="http://schemas.microsoft.com/office/powerpoint/2010/main" val="3065438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553733" y="548464"/>
            <a:ext cx="6798541" cy="1675623"/>
          </a:xfrm>
        </p:spPr>
        <p:txBody>
          <a:bodyPr anchor="b">
            <a:normAutofit/>
          </a:bodyPr>
          <a:lstStyle/>
          <a:p>
            <a:r>
              <a:rPr lang="en-US" sz="4000" dirty="0"/>
              <a:t>Methodology</a:t>
            </a:r>
          </a:p>
        </p:txBody>
      </p:sp>
      <p:pic>
        <p:nvPicPr>
          <p:cNvPr id="3074" name="Picture 2" descr="How blockchain can make trade safer - Beyond Borders">
            <a:extLst>
              <a:ext uri="{FF2B5EF4-FFF2-40B4-BE49-F238E27FC236}">
                <a16:creationId xmlns:a16="http://schemas.microsoft.com/office/drawing/2014/main" id="{26AC6485-73B0-9E1C-1A2F-AA1E4CB87F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37" r="14158" b="1"/>
          <a:stretch/>
        </p:blipFill>
        <p:spPr bwMode="auto">
          <a:xfrm rot="5400000">
            <a:off x="-1330751" y="1330752"/>
            <a:ext cx="6858000" cy="4196496"/>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553734" y="2409830"/>
            <a:ext cx="6798539" cy="3705217"/>
          </a:xfrm>
        </p:spPr>
        <p:txBody>
          <a:bodyPr>
            <a:normAutofit/>
          </a:bodyPr>
          <a:lstStyle/>
          <a:p>
            <a:pPr marL="0" indent="0">
              <a:buNone/>
            </a:pPr>
            <a:r>
              <a:rPr lang="en-US" sz="1800" b="0" i="0" u="none" strike="noStrike" baseline="0" dirty="0">
                <a:latin typeface="NimbusRomNo9L-ReguItal"/>
              </a:rPr>
              <a:t>Original Performance Model –</a:t>
            </a:r>
          </a:p>
          <a:p>
            <a:pPr marL="0" indent="0">
              <a:buNone/>
            </a:pPr>
            <a:endParaRPr lang="en-US" sz="1800" b="0" i="0" u="none" strike="noStrike" baseline="0" dirty="0">
              <a:latin typeface="NimbusRomNo9L-ReguItal"/>
            </a:endParaRPr>
          </a:p>
          <a:p>
            <a:pPr marL="0" indent="0">
              <a:buNone/>
            </a:pPr>
            <a:r>
              <a:rPr lang="en-US" sz="1800" dirty="0">
                <a:latin typeface="NimbusRomNo9L-ReguItal"/>
              </a:rPr>
              <a:t>New Performance Model – </a:t>
            </a:r>
          </a:p>
          <a:p>
            <a:pPr marL="0" indent="0">
              <a:buNone/>
            </a:pPr>
            <a:endParaRPr lang="en-US" sz="2000" dirty="0"/>
          </a:p>
        </p:txBody>
      </p:sp>
      <p:pic>
        <p:nvPicPr>
          <p:cNvPr id="4" name="Content Placeholder 8">
            <a:extLst>
              <a:ext uri="{FF2B5EF4-FFF2-40B4-BE49-F238E27FC236}">
                <a16:creationId xmlns:a16="http://schemas.microsoft.com/office/drawing/2014/main" id="{89EAE2D7-28D3-BFF8-D3B4-C9CA0492F023}"/>
              </a:ext>
            </a:extLst>
          </p:cNvPr>
          <p:cNvPicPr>
            <a:picLocks noChangeAspect="1"/>
          </p:cNvPicPr>
          <p:nvPr/>
        </p:nvPicPr>
        <p:blipFill>
          <a:blip r:embed="rId4"/>
          <a:stretch>
            <a:fillRect/>
          </a:stretch>
        </p:blipFill>
        <p:spPr>
          <a:xfrm>
            <a:off x="4805018" y="4904783"/>
            <a:ext cx="2857373" cy="887382"/>
          </a:xfrm>
          <a:prstGeom prst="rect">
            <a:avLst/>
          </a:prstGeom>
        </p:spPr>
      </p:pic>
      <p:pic>
        <p:nvPicPr>
          <p:cNvPr id="5" name="Picture 4">
            <a:extLst>
              <a:ext uri="{FF2B5EF4-FFF2-40B4-BE49-F238E27FC236}">
                <a16:creationId xmlns:a16="http://schemas.microsoft.com/office/drawing/2014/main" id="{C3F0C2EF-B84C-1F7A-61D5-385A0801CB24}"/>
              </a:ext>
            </a:extLst>
          </p:cNvPr>
          <p:cNvPicPr>
            <a:picLocks noChangeAspect="1"/>
          </p:cNvPicPr>
          <p:nvPr/>
        </p:nvPicPr>
        <p:blipFill>
          <a:blip r:embed="rId5"/>
          <a:stretch>
            <a:fillRect/>
          </a:stretch>
        </p:blipFill>
        <p:spPr>
          <a:xfrm>
            <a:off x="8019628" y="4747932"/>
            <a:ext cx="3234923" cy="1201085"/>
          </a:xfrm>
          <a:prstGeom prst="rect">
            <a:avLst/>
          </a:prstGeom>
        </p:spPr>
      </p:pic>
    </p:spTree>
    <p:extLst>
      <p:ext uri="{BB962C8B-B14F-4D97-AF65-F5344CB8AC3E}">
        <p14:creationId xmlns:p14="http://schemas.microsoft.com/office/powerpoint/2010/main" val="147547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Methodology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Diagram&#10;&#10;Description automatically generated">
            <a:extLst>
              <a:ext uri="{FF2B5EF4-FFF2-40B4-BE49-F238E27FC236}">
                <a16:creationId xmlns:a16="http://schemas.microsoft.com/office/drawing/2014/main" id="{A4C73C9A-A89B-1517-8D0A-4B9C36BCC269}"/>
              </a:ext>
            </a:extLst>
          </p:cNvPr>
          <p:cNvPicPr>
            <a:picLocks noChangeAspect="1"/>
          </p:cNvPicPr>
          <p:nvPr/>
        </p:nvPicPr>
        <p:blipFill>
          <a:blip r:embed="rId3"/>
          <a:stretch>
            <a:fillRect/>
          </a:stretch>
        </p:blipFill>
        <p:spPr>
          <a:xfrm>
            <a:off x="5669920" y="625684"/>
            <a:ext cx="5897708" cy="5455380"/>
          </a:xfrm>
          <a:prstGeom prst="rect">
            <a:avLst/>
          </a:prstGeom>
        </p:spPr>
      </p:pic>
    </p:spTree>
    <p:extLst>
      <p:ext uri="{BB962C8B-B14F-4D97-AF65-F5344CB8AC3E}">
        <p14:creationId xmlns:p14="http://schemas.microsoft.com/office/powerpoint/2010/main" val="3002657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Methodology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968A508-923E-2020-79E7-DE71E6B39CCF}"/>
              </a:ext>
            </a:extLst>
          </p:cNvPr>
          <p:cNvPicPr>
            <a:picLocks noChangeAspect="1"/>
          </p:cNvPicPr>
          <p:nvPr/>
        </p:nvPicPr>
        <p:blipFill>
          <a:blip r:embed="rId3"/>
          <a:stretch>
            <a:fillRect/>
          </a:stretch>
        </p:blipFill>
        <p:spPr>
          <a:xfrm>
            <a:off x="5403255" y="942166"/>
            <a:ext cx="3172268" cy="3982006"/>
          </a:xfrm>
          <a:prstGeom prst="rect">
            <a:avLst/>
          </a:prstGeom>
        </p:spPr>
      </p:pic>
      <p:pic>
        <p:nvPicPr>
          <p:cNvPr id="7" name="Picture 6">
            <a:extLst>
              <a:ext uri="{FF2B5EF4-FFF2-40B4-BE49-F238E27FC236}">
                <a16:creationId xmlns:a16="http://schemas.microsoft.com/office/drawing/2014/main" id="{09BF6C36-7479-939B-FC64-1CB42D5BA39E}"/>
              </a:ext>
            </a:extLst>
          </p:cNvPr>
          <p:cNvPicPr>
            <a:picLocks noChangeAspect="1"/>
          </p:cNvPicPr>
          <p:nvPr/>
        </p:nvPicPr>
        <p:blipFill>
          <a:blip r:embed="rId4"/>
          <a:stretch>
            <a:fillRect/>
          </a:stretch>
        </p:blipFill>
        <p:spPr>
          <a:xfrm>
            <a:off x="8575523" y="235884"/>
            <a:ext cx="3181794" cy="2124371"/>
          </a:xfrm>
          <a:prstGeom prst="rect">
            <a:avLst/>
          </a:prstGeom>
        </p:spPr>
      </p:pic>
      <p:pic>
        <p:nvPicPr>
          <p:cNvPr id="9" name="Picture 8">
            <a:extLst>
              <a:ext uri="{FF2B5EF4-FFF2-40B4-BE49-F238E27FC236}">
                <a16:creationId xmlns:a16="http://schemas.microsoft.com/office/drawing/2014/main" id="{8B6326A5-E19E-E5BB-EC04-0AA122D958EB}"/>
              </a:ext>
            </a:extLst>
          </p:cNvPr>
          <p:cNvPicPr>
            <a:picLocks noChangeAspect="1"/>
          </p:cNvPicPr>
          <p:nvPr/>
        </p:nvPicPr>
        <p:blipFill>
          <a:blip r:embed="rId5"/>
          <a:stretch>
            <a:fillRect/>
          </a:stretch>
        </p:blipFill>
        <p:spPr>
          <a:xfrm>
            <a:off x="8604102" y="3871512"/>
            <a:ext cx="3124636" cy="2105319"/>
          </a:xfrm>
          <a:prstGeom prst="rect">
            <a:avLst/>
          </a:prstGeom>
        </p:spPr>
      </p:pic>
    </p:spTree>
    <p:extLst>
      <p:ext uri="{BB962C8B-B14F-4D97-AF65-F5344CB8AC3E}">
        <p14:creationId xmlns:p14="http://schemas.microsoft.com/office/powerpoint/2010/main" val="2211308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553733" y="548464"/>
            <a:ext cx="6798541" cy="1675623"/>
          </a:xfrm>
        </p:spPr>
        <p:txBody>
          <a:bodyPr anchor="b">
            <a:normAutofit/>
          </a:bodyPr>
          <a:lstStyle/>
          <a:p>
            <a:r>
              <a:rPr lang="en-US" sz="4000" dirty="0"/>
              <a:t>Results</a:t>
            </a:r>
          </a:p>
        </p:txBody>
      </p:sp>
      <p:pic>
        <p:nvPicPr>
          <p:cNvPr id="3074" name="Picture 2" descr="How blockchain can make trade safer - Beyond Borders">
            <a:extLst>
              <a:ext uri="{FF2B5EF4-FFF2-40B4-BE49-F238E27FC236}">
                <a16:creationId xmlns:a16="http://schemas.microsoft.com/office/drawing/2014/main" id="{26AC6485-73B0-9E1C-1A2F-AA1E4CB87F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37" r="14158" b="1"/>
          <a:stretch/>
        </p:blipFill>
        <p:spPr bwMode="auto">
          <a:xfrm rot="5400000">
            <a:off x="-1330751" y="1330752"/>
            <a:ext cx="6858000" cy="4196496"/>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553734" y="2409830"/>
            <a:ext cx="6798539" cy="3705217"/>
          </a:xfrm>
        </p:spPr>
        <p:txBody>
          <a:bodyPr>
            <a:normAutofit/>
          </a:bodyPr>
          <a:lstStyle/>
          <a:p>
            <a:pPr marL="0" indent="0">
              <a:buNone/>
            </a:pPr>
            <a:r>
              <a:rPr lang="en-US" sz="1800" b="0" i="0" u="none" strike="noStrike" baseline="0" dirty="0">
                <a:latin typeface="NimbusRomNo9L-ReguItal"/>
              </a:rPr>
              <a:t>Python code generated plots available on </a:t>
            </a:r>
            <a:r>
              <a:rPr lang="en-US" sz="1800" b="0" i="0" u="none" strike="noStrike" baseline="0" dirty="0" err="1">
                <a:latin typeface="NimbusRomNo9L-ReguItal"/>
              </a:rPr>
              <a:t>github</a:t>
            </a:r>
            <a:r>
              <a:rPr lang="en-US" sz="1800" b="0" i="0" u="none" strike="noStrike" baseline="0" dirty="0">
                <a:latin typeface="NimbusRomNo9L-ReguItal"/>
              </a:rPr>
              <a:t>:</a:t>
            </a:r>
          </a:p>
          <a:p>
            <a:pPr marL="0" indent="0">
              <a:buNone/>
            </a:pPr>
            <a:r>
              <a:rPr lang="en-US" sz="2000" dirty="0">
                <a:hlinkClick r:id="rId4"/>
              </a:rPr>
              <a:t>https://github.com/andrewqsmith/Block-Size-Optimization-for-VBASBS-Queueing-Model-for-Blockchain/tree/main/GraphCode</a:t>
            </a:r>
            <a:endParaRPr lang="en-US" sz="1800" dirty="0">
              <a:latin typeface="NimbusRomNo9L-ReguItal"/>
            </a:endParaRPr>
          </a:p>
          <a:p>
            <a:pPr marL="0" indent="0">
              <a:buNone/>
            </a:pPr>
            <a:endParaRPr lang="en-US" sz="2000" dirty="0"/>
          </a:p>
        </p:txBody>
      </p:sp>
    </p:spTree>
    <p:extLst>
      <p:ext uri="{BB962C8B-B14F-4D97-AF65-F5344CB8AC3E}">
        <p14:creationId xmlns:p14="http://schemas.microsoft.com/office/powerpoint/2010/main" val="2145009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Results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1F25ADF-37DC-DFB8-3BAE-BDDBA9851DDE}"/>
              </a:ext>
            </a:extLst>
          </p:cNvPr>
          <p:cNvPicPr>
            <a:picLocks noChangeAspect="1"/>
          </p:cNvPicPr>
          <p:nvPr/>
        </p:nvPicPr>
        <p:blipFill>
          <a:blip r:embed="rId3"/>
          <a:stretch>
            <a:fillRect/>
          </a:stretch>
        </p:blipFill>
        <p:spPr>
          <a:xfrm>
            <a:off x="4948887" y="522408"/>
            <a:ext cx="3124636" cy="2267266"/>
          </a:xfrm>
          <a:prstGeom prst="rect">
            <a:avLst/>
          </a:prstGeom>
        </p:spPr>
      </p:pic>
      <p:pic>
        <p:nvPicPr>
          <p:cNvPr id="8" name="Picture 7">
            <a:extLst>
              <a:ext uri="{FF2B5EF4-FFF2-40B4-BE49-F238E27FC236}">
                <a16:creationId xmlns:a16="http://schemas.microsoft.com/office/drawing/2014/main" id="{AEF2CFC0-080E-F711-E0F7-DB65149046BC}"/>
              </a:ext>
            </a:extLst>
          </p:cNvPr>
          <p:cNvPicPr>
            <a:picLocks noChangeAspect="1"/>
          </p:cNvPicPr>
          <p:nvPr/>
        </p:nvPicPr>
        <p:blipFill>
          <a:blip r:embed="rId4"/>
          <a:stretch>
            <a:fillRect/>
          </a:stretch>
        </p:blipFill>
        <p:spPr>
          <a:xfrm>
            <a:off x="8705354" y="3885612"/>
            <a:ext cx="2934109" cy="2172003"/>
          </a:xfrm>
          <a:prstGeom prst="rect">
            <a:avLst/>
          </a:prstGeom>
        </p:spPr>
      </p:pic>
      <p:sp>
        <p:nvSpPr>
          <p:cNvPr id="3" name="TextBox 2">
            <a:extLst>
              <a:ext uri="{FF2B5EF4-FFF2-40B4-BE49-F238E27FC236}">
                <a16:creationId xmlns:a16="http://schemas.microsoft.com/office/drawing/2014/main" id="{5D20BE6D-3FA1-1CDA-A8D0-9DB7D73932D4}"/>
              </a:ext>
            </a:extLst>
          </p:cNvPr>
          <p:cNvSpPr txBox="1"/>
          <p:nvPr/>
        </p:nvSpPr>
        <p:spPr>
          <a:xfrm>
            <a:off x="8073523" y="851579"/>
            <a:ext cx="3124636" cy="1754326"/>
          </a:xfrm>
          <a:prstGeom prst="rect">
            <a:avLst/>
          </a:prstGeom>
          <a:noFill/>
        </p:spPr>
        <p:txBody>
          <a:bodyPr wrap="square" rtlCol="0">
            <a:spAutoFit/>
          </a:bodyPr>
          <a:lstStyle/>
          <a:p>
            <a:r>
              <a:rPr lang="en-US" dirty="0">
                <a:effectLst/>
              </a:rPr>
              <a:t>Varying number of transaction time slices (t) in the network with constant block window time (T) and processing time (Omega) to examine changes in throughput</a:t>
            </a:r>
            <a:endParaRPr lang="en-US" dirty="0"/>
          </a:p>
        </p:txBody>
      </p:sp>
      <p:sp>
        <p:nvSpPr>
          <p:cNvPr id="4" name="TextBox 3">
            <a:extLst>
              <a:ext uri="{FF2B5EF4-FFF2-40B4-BE49-F238E27FC236}">
                <a16:creationId xmlns:a16="http://schemas.microsoft.com/office/drawing/2014/main" id="{8AACBB93-0E1A-0F8F-FB87-2E445D5810EE}"/>
              </a:ext>
            </a:extLst>
          </p:cNvPr>
          <p:cNvSpPr txBox="1"/>
          <p:nvPr/>
        </p:nvSpPr>
        <p:spPr>
          <a:xfrm>
            <a:off x="5437028" y="4038558"/>
            <a:ext cx="3035903" cy="1754326"/>
          </a:xfrm>
          <a:prstGeom prst="rect">
            <a:avLst/>
          </a:prstGeom>
          <a:noFill/>
        </p:spPr>
        <p:txBody>
          <a:bodyPr wrap="square" rtlCol="0">
            <a:spAutoFit/>
          </a:bodyPr>
          <a:lstStyle/>
          <a:p>
            <a:r>
              <a:rPr lang="en-US" dirty="0">
                <a:effectLst/>
              </a:rPr>
              <a:t>Varying time taken to post and purge the block in the network with constant block window time (T) and number of time slices (t) to examine changes in throughput</a:t>
            </a:r>
            <a:endParaRPr lang="en-US" dirty="0"/>
          </a:p>
        </p:txBody>
      </p:sp>
    </p:spTree>
    <p:extLst>
      <p:ext uri="{BB962C8B-B14F-4D97-AF65-F5344CB8AC3E}">
        <p14:creationId xmlns:p14="http://schemas.microsoft.com/office/powerpoint/2010/main" val="365810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Results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C935B33-6A16-7C6D-550A-91D5B898E5D8}"/>
              </a:ext>
            </a:extLst>
          </p:cNvPr>
          <p:cNvPicPr>
            <a:picLocks noChangeAspect="1"/>
          </p:cNvPicPr>
          <p:nvPr/>
        </p:nvPicPr>
        <p:blipFill>
          <a:blip r:embed="rId3"/>
          <a:stretch>
            <a:fillRect/>
          </a:stretch>
        </p:blipFill>
        <p:spPr>
          <a:xfrm>
            <a:off x="5134392" y="533374"/>
            <a:ext cx="2886478" cy="2191056"/>
          </a:xfrm>
          <a:prstGeom prst="rect">
            <a:avLst/>
          </a:prstGeom>
        </p:spPr>
      </p:pic>
      <p:pic>
        <p:nvPicPr>
          <p:cNvPr id="7" name="Picture 6">
            <a:extLst>
              <a:ext uri="{FF2B5EF4-FFF2-40B4-BE49-F238E27FC236}">
                <a16:creationId xmlns:a16="http://schemas.microsoft.com/office/drawing/2014/main" id="{BB878B44-C758-73B8-D803-EBB9962984C0}"/>
              </a:ext>
            </a:extLst>
          </p:cNvPr>
          <p:cNvPicPr>
            <a:picLocks noChangeAspect="1"/>
          </p:cNvPicPr>
          <p:nvPr/>
        </p:nvPicPr>
        <p:blipFill>
          <a:blip r:embed="rId4"/>
          <a:stretch>
            <a:fillRect/>
          </a:stretch>
        </p:blipFill>
        <p:spPr>
          <a:xfrm>
            <a:off x="8450623" y="3513968"/>
            <a:ext cx="2829320" cy="2257740"/>
          </a:xfrm>
          <a:prstGeom prst="rect">
            <a:avLst/>
          </a:prstGeom>
        </p:spPr>
      </p:pic>
      <p:sp>
        <p:nvSpPr>
          <p:cNvPr id="3" name="TextBox 2">
            <a:extLst>
              <a:ext uri="{FF2B5EF4-FFF2-40B4-BE49-F238E27FC236}">
                <a16:creationId xmlns:a16="http://schemas.microsoft.com/office/drawing/2014/main" id="{F7855A11-BCFB-CB3F-361E-2E1C155657D3}"/>
              </a:ext>
            </a:extLst>
          </p:cNvPr>
          <p:cNvSpPr txBox="1"/>
          <p:nvPr/>
        </p:nvSpPr>
        <p:spPr>
          <a:xfrm>
            <a:off x="8235352" y="698835"/>
            <a:ext cx="3044591" cy="1754326"/>
          </a:xfrm>
          <a:prstGeom prst="rect">
            <a:avLst/>
          </a:prstGeom>
          <a:noFill/>
        </p:spPr>
        <p:txBody>
          <a:bodyPr wrap="square" rtlCol="0">
            <a:spAutoFit/>
          </a:bodyPr>
          <a:lstStyle/>
          <a:p>
            <a:r>
              <a:rPr lang="en-US" dirty="0">
                <a:effectLst/>
              </a:rPr>
              <a:t>Varying number of transaction time slices (t) in the network with constant block window time (T) and processing time (Omega) to examine changes in average filled slots</a:t>
            </a:r>
            <a:endParaRPr lang="en-US" dirty="0"/>
          </a:p>
        </p:txBody>
      </p:sp>
      <p:sp>
        <p:nvSpPr>
          <p:cNvPr id="5" name="TextBox 4">
            <a:extLst>
              <a:ext uri="{FF2B5EF4-FFF2-40B4-BE49-F238E27FC236}">
                <a16:creationId xmlns:a16="http://schemas.microsoft.com/office/drawing/2014/main" id="{A5392DC9-6740-021D-229E-74A8769EA452}"/>
              </a:ext>
            </a:extLst>
          </p:cNvPr>
          <p:cNvSpPr txBox="1"/>
          <p:nvPr/>
        </p:nvSpPr>
        <p:spPr>
          <a:xfrm>
            <a:off x="5451499" y="3860024"/>
            <a:ext cx="2988964" cy="2031325"/>
          </a:xfrm>
          <a:prstGeom prst="rect">
            <a:avLst/>
          </a:prstGeom>
          <a:noFill/>
        </p:spPr>
        <p:txBody>
          <a:bodyPr wrap="square" rtlCol="0">
            <a:spAutoFit/>
          </a:bodyPr>
          <a:lstStyle/>
          <a:p>
            <a:r>
              <a:rPr lang="en-US" dirty="0">
                <a:effectLst/>
              </a:rPr>
              <a:t>Varying time taken to post and purge the block in the network (Omega) with constant block window time (T) and number of time slices (t) to examine changes in average filled slots</a:t>
            </a:r>
            <a:endParaRPr lang="en-US" dirty="0"/>
          </a:p>
        </p:txBody>
      </p:sp>
    </p:spTree>
    <p:extLst>
      <p:ext uri="{BB962C8B-B14F-4D97-AF65-F5344CB8AC3E}">
        <p14:creationId xmlns:p14="http://schemas.microsoft.com/office/powerpoint/2010/main" val="3428343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523</Words>
  <Application>Microsoft Office PowerPoint</Application>
  <PresentationFormat>Widescreen</PresentationFormat>
  <Paragraphs>48</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CMMI10</vt:lpstr>
      <vt:lpstr>NimbusRomNo9L-Regu</vt:lpstr>
      <vt:lpstr>NimbusRomNo9L-ReguItal</vt:lpstr>
      <vt:lpstr>Open Sans</vt:lpstr>
      <vt:lpstr>Office Theme</vt:lpstr>
      <vt:lpstr>ADAPTING VBASBS QUEUEING MODEL FOR  PROOF-OF-STAKE CONSENSUS ALGORITHM</vt:lpstr>
      <vt:lpstr>Introduction</vt:lpstr>
      <vt:lpstr>Related Works</vt:lpstr>
      <vt:lpstr>Methodology</vt:lpstr>
      <vt:lpstr>Methodology </vt:lpstr>
      <vt:lpstr>Methodology </vt:lpstr>
      <vt:lpstr>Results</vt:lpstr>
      <vt:lpstr>Results </vt:lpstr>
      <vt:lpstr>Results </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Size Optimization for VBASBS Queuing Model for Block Chain</dc:title>
  <dc:creator>Smith, Andrew Curtis</dc:creator>
  <cp:lastModifiedBy>Smith, Andrew Curtis</cp:lastModifiedBy>
  <cp:revision>13</cp:revision>
  <dcterms:created xsi:type="dcterms:W3CDTF">2023-04-20T03:02:00Z</dcterms:created>
  <dcterms:modified xsi:type="dcterms:W3CDTF">2023-04-25T03:07:12Z</dcterms:modified>
</cp:coreProperties>
</file>