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2" r:id="rId2"/>
    <p:sldId id="586" r:id="rId3"/>
    <p:sldId id="585" r:id="rId4"/>
    <p:sldId id="592" r:id="rId5"/>
    <p:sldId id="581" r:id="rId6"/>
    <p:sldId id="582" r:id="rId7"/>
    <p:sldId id="583" r:id="rId8"/>
    <p:sldId id="584" r:id="rId9"/>
    <p:sldId id="587" r:id="rId10"/>
    <p:sldId id="588" r:id="rId11"/>
    <p:sldId id="589" r:id="rId12"/>
    <p:sldId id="597" r:id="rId13"/>
    <p:sldId id="591" r:id="rId14"/>
    <p:sldId id="590" r:id="rId15"/>
    <p:sldId id="593" r:id="rId16"/>
    <p:sldId id="594" r:id="rId17"/>
    <p:sldId id="595" r:id="rId18"/>
    <p:sldId id="604" r:id="rId19"/>
    <p:sldId id="596" r:id="rId20"/>
    <p:sldId id="602" r:id="rId21"/>
    <p:sldId id="598" r:id="rId22"/>
    <p:sldId id="600" r:id="rId23"/>
    <p:sldId id="603" r:id="rId24"/>
    <p:sldId id="599" r:id="rId25"/>
    <p:sldId id="601" r:id="rId26"/>
    <p:sldId id="533" r:id="rId27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3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orient="horz" pos="2250">
          <p15:clr>
            <a:srgbClr val="A4A3A4"/>
          </p15:clr>
        </p15:guide>
        <p15:guide id="4" pos="3839">
          <p15:clr>
            <a:srgbClr val="A4A3A4"/>
          </p15:clr>
        </p15:guide>
        <p15:guide id="5" pos="7477">
          <p15:clr>
            <a:srgbClr val="A4A3A4"/>
          </p15:clr>
        </p15:guide>
        <p15:guide id="6" pos="199">
          <p15:clr>
            <a:srgbClr val="A4A3A4"/>
          </p15:clr>
        </p15:guide>
        <p15:guide id="7" pos="3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CA"/>
    <a:srgbClr val="FB6400"/>
    <a:srgbClr val="0081CA"/>
    <a:srgbClr val="0063A6"/>
    <a:srgbClr val="00A9D8"/>
    <a:srgbClr val="5C9CC6"/>
    <a:srgbClr val="5E9DC7"/>
    <a:srgbClr val="B2BB1E"/>
    <a:srgbClr val="FFC222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2"/>
    <p:restoredTop sz="95401" autoAdjust="0"/>
  </p:normalViewPr>
  <p:slideViewPr>
    <p:cSldViewPr>
      <p:cViewPr>
        <p:scale>
          <a:sx n="150" d="100"/>
          <a:sy n="150" d="100"/>
        </p:scale>
        <p:origin x="-1620" y="-1746"/>
      </p:cViewPr>
      <p:guideLst>
        <p:guide orient="horz" pos="4173"/>
        <p:guide orient="horz" pos="391"/>
        <p:guide orient="horz" pos="2250"/>
        <p:guide pos="3839"/>
        <p:guide pos="7477"/>
        <p:guide pos="199"/>
        <p:guide pos="39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7BF1AE-BF46-4843-891A-AF5A469EF0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12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4343400"/>
            <a:ext cx="5943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</a:t>
            </a:r>
          </a:p>
          <a:p>
            <a:pPr lvl="1"/>
            <a:r>
              <a:rPr lang="en-US"/>
              <a:t>xxx</a:t>
            </a:r>
          </a:p>
          <a:p>
            <a:pPr lvl="2"/>
            <a:r>
              <a:rPr lang="en-US"/>
              <a:t>xxx</a:t>
            </a:r>
          </a:p>
          <a:p>
            <a:pPr lvl="2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CF0B45E3-F96D-4F0D-856F-5F1CD0F3FD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0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3038" indent="-173038" algn="l" rtl="0" eaLnBrk="0" fontAlgn="base" hangingPunct="0">
      <a:spcBef>
        <a:spcPts val="200"/>
      </a:spcBef>
      <a:spcAft>
        <a:spcPts val="200"/>
      </a:spcAft>
      <a:buChar char="•"/>
      <a:defRPr sz="10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346075" indent="-173038" algn="l" rtl="0" eaLnBrk="0" fontAlgn="base" hangingPunct="0">
      <a:spcBef>
        <a:spcPts val="200"/>
      </a:spcBef>
      <a:spcAft>
        <a:spcPts val="200"/>
      </a:spcAft>
      <a:buFont typeface="Lucida Grande" charset="0"/>
      <a:buChar char="-"/>
      <a:defRPr sz="10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2pPr>
    <a:lvl3pPr marL="630238" indent="-173038" algn="l" rtl="0" eaLnBrk="0" fontAlgn="base" hangingPunct="0">
      <a:spcBef>
        <a:spcPts val="200"/>
      </a:spcBef>
      <a:spcAft>
        <a:spcPts val="200"/>
      </a:spcAft>
      <a:buFont typeface="Courier New" pitchFamily="49" charset="0"/>
      <a:buChar char="o"/>
      <a:defRPr sz="10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3C86CF-F093-4B60-ADE9-6F1C5C1D307B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27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1" y="1188970"/>
            <a:ext cx="5363083" cy="1161067"/>
          </a:xfrm>
        </p:spPr>
        <p:txBody>
          <a:bodyPr anchor="b"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1" y="4574216"/>
            <a:ext cx="5363083" cy="118872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200"/>
              </a:spcAft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presenter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2701267"/>
            <a:ext cx="5363083" cy="5270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6" name="Text Box 11"/>
          <p:cNvSpPr txBox="1">
            <a:spLocks noChangeArrowheads="1"/>
          </p:cNvSpPr>
          <p:nvPr userDrawn="1"/>
        </p:nvSpPr>
        <p:spPr bwMode="auto">
          <a:xfrm>
            <a:off x="457201" y="6484994"/>
            <a:ext cx="536308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 dirty="0">
                <a:solidFill>
                  <a:schemeClr val="bg1">
                    <a:alpha val="99000"/>
                  </a:schemeClr>
                </a:solidFill>
              </a:rPr>
              <a:t>Copyright © </a:t>
            </a:r>
            <a:r>
              <a:rPr lang="en-US" sz="700" dirty="0" err="1">
                <a:solidFill>
                  <a:schemeClr val="bg1">
                    <a:alpha val="99000"/>
                  </a:schemeClr>
                </a:solidFill>
              </a:rPr>
              <a:t>Ciena</a:t>
            </a:r>
            <a:r>
              <a:rPr lang="en-US" sz="700" dirty="0">
                <a:solidFill>
                  <a:schemeClr val="bg1">
                    <a:alpha val="99000"/>
                  </a:schemeClr>
                </a:solidFill>
              </a:rPr>
              <a:t> Corporation 2015. All rights reserved. Confidential &amp; Proprietary.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86018" y="467878"/>
            <a:ext cx="1463040" cy="384403"/>
            <a:chOff x="7010400" y="1711325"/>
            <a:chExt cx="9250363" cy="2430463"/>
          </a:xfrm>
        </p:grpSpPr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7010400" y="1711325"/>
              <a:ext cx="839788" cy="1443038"/>
            </a:xfrm>
            <a:custGeom>
              <a:avLst/>
              <a:gdLst>
                <a:gd name="T0" fmla="*/ 194 w 224"/>
                <a:gd name="T1" fmla="*/ 156 h 385"/>
                <a:gd name="T2" fmla="*/ 158 w 224"/>
                <a:gd name="T3" fmla="*/ 129 h 385"/>
                <a:gd name="T4" fmla="*/ 110 w 224"/>
                <a:gd name="T5" fmla="*/ 119 h 385"/>
                <a:gd name="T6" fmla="*/ 71 w 224"/>
                <a:gd name="T7" fmla="*/ 125 h 385"/>
                <a:gd name="T8" fmla="*/ 46 w 224"/>
                <a:gd name="T9" fmla="*/ 135 h 385"/>
                <a:gd name="T10" fmla="*/ 46 w 224"/>
                <a:gd name="T11" fmla="*/ 0 h 385"/>
                <a:gd name="T12" fmla="*/ 0 w 224"/>
                <a:gd name="T13" fmla="*/ 8 h 385"/>
                <a:gd name="T14" fmla="*/ 0 w 224"/>
                <a:gd name="T15" fmla="*/ 8 h 385"/>
                <a:gd name="T16" fmla="*/ 0 w 224"/>
                <a:gd name="T17" fmla="*/ 372 h 385"/>
                <a:gd name="T18" fmla="*/ 0 w 224"/>
                <a:gd name="T19" fmla="*/ 372 h 385"/>
                <a:gd name="T20" fmla="*/ 40 w 224"/>
                <a:gd name="T21" fmla="*/ 381 h 385"/>
                <a:gd name="T22" fmla="*/ 96 w 224"/>
                <a:gd name="T23" fmla="*/ 385 h 385"/>
                <a:gd name="T24" fmla="*/ 149 w 224"/>
                <a:gd name="T25" fmla="*/ 376 h 385"/>
                <a:gd name="T26" fmla="*/ 189 w 224"/>
                <a:gd name="T27" fmla="*/ 349 h 385"/>
                <a:gd name="T28" fmla="*/ 215 w 224"/>
                <a:gd name="T29" fmla="*/ 307 h 385"/>
                <a:gd name="T30" fmla="*/ 224 w 224"/>
                <a:gd name="T31" fmla="*/ 252 h 385"/>
                <a:gd name="T32" fmla="*/ 217 w 224"/>
                <a:gd name="T33" fmla="*/ 198 h 385"/>
                <a:gd name="T34" fmla="*/ 194 w 224"/>
                <a:gd name="T35" fmla="*/ 156 h 385"/>
                <a:gd name="T36" fmla="*/ 176 w 224"/>
                <a:gd name="T37" fmla="*/ 252 h 385"/>
                <a:gd name="T38" fmla="*/ 154 w 224"/>
                <a:gd name="T39" fmla="*/ 320 h 385"/>
                <a:gd name="T40" fmla="*/ 96 w 224"/>
                <a:gd name="T41" fmla="*/ 344 h 385"/>
                <a:gd name="T42" fmla="*/ 65 w 224"/>
                <a:gd name="T43" fmla="*/ 342 h 385"/>
                <a:gd name="T44" fmla="*/ 46 w 224"/>
                <a:gd name="T45" fmla="*/ 339 h 385"/>
                <a:gd name="T46" fmla="*/ 46 w 224"/>
                <a:gd name="T47" fmla="*/ 179 h 385"/>
                <a:gd name="T48" fmla="*/ 70 w 224"/>
                <a:gd name="T49" fmla="*/ 166 h 385"/>
                <a:gd name="T50" fmla="*/ 104 w 224"/>
                <a:gd name="T51" fmla="*/ 160 h 385"/>
                <a:gd name="T52" fmla="*/ 137 w 224"/>
                <a:gd name="T53" fmla="*/ 167 h 385"/>
                <a:gd name="T54" fmla="*/ 159 w 224"/>
                <a:gd name="T55" fmla="*/ 186 h 385"/>
                <a:gd name="T56" fmla="*/ 172 w 224"/>
                <a:gd name="T57" fmla="*/ 215 h 385"/>
                <a:gd name="T58" fmla="*/ 176 w 224"/>
                <a:gd name="T59" fmla="*/ 25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4" h="385">
                  <a:moveTo>
                    <a:pt x="194" y="156"/>
                  </a:moveTo>
                  <a:cubicBezTo>
                    <a:pt x="184" y="144"/>
                    <a:pt x="172" y="135"/>
                    <a:pt x="158" y="129"/>
                  </a:cubicBezTo>
                  <a:cubicBezTo>
                    <a:pt x="144" y="122"/>
                    <a:pt x="128" y="119"/>
                    <a:pt x="110" y="119"/>
                  </a:cubicBezTo>
                  <a:cubicBezTo>
                    <a:pt x="95" y="119"/>
                    <a:pt x="82" y="121"/>
                    <a:pt x="71" y="125"/>
                  </a:cubicBezTo>
                  <a:cubicBezTo>
                    <a:pt x="60" y="128"/>
                    <a:pt x="52" y="132"/>
                    <a:pt x="46" y="135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72"/>
                    <a:pt x="0" y="372"/>
                    <a:pt x="0" y="372"/>
                  </a:cubicBezTo>
                  <a:cubicBezTo>
                    <a:pt x="0" y="372"/>
                    <a:pt x="0" y="372"/>
                    <a:pt x="0" y="372"/>
                  </a:cubicBezTo>
                  <a:cubicBezTo>
                    <a:pt x="11" y="375"/>
                    <a:pt x="24" y="378"/>
                    <a:pt x="40" y="381"/>
                  </a:cubicBezTo>
                  <a:cubicBezTo>
                    <a:pt x="56" y="384"/>
                    <a:pt x="75" y="385"/>
                    <a:pt x="96" y="385"/>
                  </a:cubicBezTo>
                  <a:cubicBezTo>
                    <a:pt x="116" y="385"/>
                    <a:pt x="134" y="382"/>
                    <a:pt x="149" y="376"/>
                  </a:cubicBezTo>
                  <a:cubicBezTo>
                    <a:pt x="165" y="370"/>
                    <a:pt x="178" y="361"/>
                    <a:pt x="189" y="349"/>
                  </a:cubicBezTo>
                  <a:cubicBezTo>
                    <a:pt x="200" y="338"/>
                    <a:pt x="209" y="324"/>
                    <a:pt x="215" y="307"/>
                  </a:cubicBezTo>
                  <a:cubicBezTo>
                    <a:pt x="221" y="291"/>
                    <a:pt x="224" y="272"/>
                    <a:pt x="224" y="252"/>
                  </a:cubicBezTo>
                  <a:cubicBezTo>
                    <a:pt x="224" y="232"/>
                    <a:pt x="222" y="214"/>
                    <a:pt x="217" y="198"/>
                  </a:cubicBezTo>
                  <a:cubicBezTo>
                    <a:pt x="211" y="182"/>
                    <a:pt x="204" y="168"/>
                    <a:pt x="194" y="156"/>
                  </a:cubicBezTo>
                  <a:close/>
                  <a:moveTo>
                    <a:pt x="176" y="252"/>
                  </a:moveTo>
                  <a:cubicBezTo>
                    <a:pt x="176" y="281"/>
                    <a:pt x="168" y="304"/>
                    <a:pt x="154" y="320"/>
                  </a:cubicBezTo>
                  <a:cubicBezTo>
                    <a:pt x="140" y="336"/>
                    <a:pt x="120" y="344"/>
                    <a:pt x="96" y="344"/>
                  </a:cubicBezTo>
                  <a:cubicBezTo>
                    <a:pt x="84" y="344"/>
                    <a:pt x="73" y="343"/>
                    <a:pt x="65" y="342"/>
                  </a:cubicBezTo>
                  <a:cubicBezTo>
                    <a:pt x="57" y="341"/>
                    <a:pt x="51" y="340"/>
                    <a:pt x="46" y="339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52" y="175"/>
                    <a:pt x="60" y="170"/>
                    <a:pt x="70" y="166"/>
                  </a:cubicBezTo>
                  <a:cubicBezTo>
                    <a:pt x="80" y="162"/>
                    <a:pt x="91" y="160"/>
                    <a:pt x="104" y="160"/>
                  </a:cubicBezTo>
                  <a:cubicBezTo>
                    <a:pt x="117" y="160"/>
                    <a:pt x="128" y="162"/>
                    <a:pt x="137" y="167"/>
                  </a:cubicBezTo>
                  <a:cubicBezTo>
                    <a:pt x="146" y="171"/>
                    <a:pt x="154" y="178"/>
                    <a:pt x="159" y="186"/>
                  </a:cubicBezTo>
                  <a:cubicBezTo>
                    <a:pt x="165" y="194"/>
                    <a:pt x="169" y="204"/>
                    <a:pt x="172" y="215"/>
                  </a:cubicBezTo>
                  <a:cubicBezTo>
                    <a:pt x="175" y="227"/>
                    <a:pt x="176" y="239"/>
                    <a:pt x="176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8045450" y="1711325"/>
              <a:ext cx="317500" cy="1439863"/>
            </a:xfrm>
            <a:custGeom>
              <a:avLst/>
              <a:gdLst>
                <a:gd name="T0" fmla="*/ 66 w 85"/>
                <a:gd name="T1" fmla="*/ 341 h 384"/>
                <a:gd name="T2" fmla="*/ 55 w 85"/>
                <a:gd name="T3" fmla="*/ 335 h 384"/>
                <a:gd name="T4" fmla="*/ 49 w 85"/>
                <a:gd name="T5" fmla="*/ 323 h 384"/>
                <a:gd name="T6" fmla="*/ 47 w 85"/>
                <a:gd name="T7" fmla="*/ 305 h 384"/>
                <a:gd name="T8" fmla="*/ 47 w 85"/>
                <a:gd name="T9" fmla="*/ 0 h 384"/>
                <a:gd name="T10" fmla="*/ 1 w 85"/>
                <a:gd name="T11" fmla="*/ 8 h 384"/>
                <a:gd name="T12" fmla="*/ 0 w 85"/>
                <a:gd name="T13" fmla="*/ 8 h 384"/>
                <a:gd name="T14" fmla="*/ 0 w 85"/>
                <a:gd name="T15" fmla="*/ 312 h 384"/>
                <a:gd name="T16" fmla="*/ 18 w 85"/>
                <a:gd name="T17" fmla="*/ 366 h 384"/>
                <a:gd name="T18" fmla="*/ 78 w 85"/>
                <a:gd name="T19" fmla="*/ 384 h 384"/>
                <a:gd name="T20" fmla="*/ 78 w 85"/>
                <a:gd name="T21" fmla="*/ 384 h 384"/>
                <a:gd name="T22" fmla="*/ 85 w 85"/>
                <a:gd name="T23" fmla="*/ 345 h 384"/>
                <a:gd name="T24" fmla="*/ 84 w 85"/>
                <a:gd name="T25" fmla="*/ 345 h 384"/>
                <a:gd name="T26" fmla="*/ 66 w 85"/>
                <a:gd name="T27" fmla="*/ 341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384">
                  <a:moveTo>
                    <a:pt x="66" y="341"/>
                  </a:moveTo>
                  <a:cubicBezTo>
                    <a:pt x="61" y="340"/>
                    <a:pt x="58" y="338"/>
                    <a:pt x="55" y="335"/>
                  </a:cubicBezTo>
                  <a:cubicBezTo>
                    <a:pt x="52" y="332"/>
                    <a:pt x="50" y="328"/>
                    <a:pt x="49" y="323"/>
                  </a:cubicBezTo>
                  <a:cubicBezTo>
                    <a:pt x="47" y="319"/>
                    <a:pt x="47" y="312"/>
                    <a:pt x="47" y="30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36"/>
                    <a:pt x="6" y="354"/>
                    <a:pt x="18" y="366"/>
                  </a:cubicBezTo>
                  <a:cubicBezTo>
                    <a:pt x="30" y="377"/>
                    <a:pt x="50" y="383"/>
                    <a:pt x="78" y="384"/>
                  </a:cubicBezTo>
                  <a:cubicBezTo>
                    <a:pt x="78" y="384"/>
                    <a:pt x="78" y="384"/>
                    <a:pt x="78" y="384"/>
                  </a:cubicBezTo>
                  <a:cubicBezTo>
                    <a:pt x="85" y="345"/>
                    <a:pt x="85" y="345"/>
                    <a:pt x="85" y="345"/>
                  </a:cubicBezTo>
                  <a:cubicBezTo>
                    <a:pt x="84" y="345"/>
                    <a:pt x="84" y="345"/>
                    <a:pt x="84" y="345"/>
                  </a:cubicBezTo>
                  <a:cubicBezTo>
                    <a:pt x="77" y="344"/>
                    <a:pt x="71" y="343"/>
                    <a:pt x="66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 userDrawn="1"/>
          </p:nvSpPr>
          <p:spPr bwMode="auto">
            <a:xfrm>
              <a:off x="8502650" y="2179638"/>
              <a:ext cx="768350" cy="974725"/>
            </a:xfrm>
            <a:custGeom>
              <a:avLst/>
              <a:gdLst>
                <a:gd name="T0" fmla="*/ 159 w 205"/>
                <a:gd name="T1" fmla="*/ 214 h 260"/>
                <a:gd name="T2" fmla="*/ 151 w 205"/>
                <a:gd name="T3" fmla="*/ 215 h 260"/>
                <a:gd name="T4" fmla="*/ 139 w 205"/>
                <a:gd name="T5" fmla="*/ 217 h 260"/>
                <a:gd name="T6" fmla="*/ 124 w 205"/>
                <a:gd name="T7" fmla="*/ 218 h 260"/>
                <a:gd name="T8" fmla="*/ 109 w 205"/>
                <a:gd name="T9" fmla="*/ 219 h 260"/>
                <a:gd name="T10" fmla="*/ 61 w 205"/>
                <a:gd name="T11" fmla="*/ 199 h 260"/>
                <a:gd name="T12" fmla="*/ 46 w 205"/>
                <a:gd name="T13" fmla="*/ 133 h 260"/>
                <a:gd name="T14" fmla="*/ 46 w 205"/>
                <a:gd name="T15" fmla="*/ 0 h 260"/>
                <a:gd name="T16" fmla="*/ 0 w 205"/>
                <a:gd name="T17" fmla="*/ 0 h 260"/>
                <a:gd name="T18" fmla="*/ 0 w 205"/>
                <a:gd name="T19" fmla="*/ 143 h 260"/>
                <a:gd name="T20" fmla="*/ 5 w 205"/>
                <a:gd name="T21" fmla="*/ 190 h 260"/>
                <a:gd name="T22" fmla="*/ 23 w 205"/>
                <a:gd name="T23" fmla="*/ 227 h 260"/>
                <a:gd name="T24" fmla="*/ 55 w 205"/>
                <a:gd name="T25" fmla="*/ 251 h 260"/>
                <a:gd name="T26" fmla="*/ 105 w 205"/>
                <a:gd name="T27" fmla="*/ 260 h 260"/>
                <a:gd name="T28" fmla="*/ 164 w 205"/>
                <a:gd name="T29" fmla="*/ 255 h 260"/>
                <a:gd name="T30" fmla="*/ 205 w 205"/>
                <a:gd name="T31" fmla="*/ 247 h 260"/>
                <a:gd name="T32" fmla="*/ 205 w 205"/>
                <a:gd name="T33" fmla="*/ 247 h 260"/>
                <a:gd name="T34" fmla="*/ 205 w 205"/>
                <a:gd name="T35" fmla="*/ 0 h 260"/>
                <a:gd name="T36" fmla="*/ 159 w 205"/>
                <a:gd name="T37" fmla="*/ 0 h 260"/>
                <a:gd name="T38" fmla="*/ 159 w 205"/>
                <a:gd name="T39" fmla="*/ 21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5" h="260">
                  <a:moveTo>
                    <a:pt x="159" y="214"/>
                  </a:moveTo>
                  <a:cubicBezTo>
                    <a:pt x="158" y="214"/>
                    <a:pt x="155" y="215"/>
                    <a:pt x="151" y="215"/>
                  </a:cubicBezTo>
                  <a:cubicBezTo>
                    <a:pt x="148" y="216"/>
                    <a:pt x="144" y="216"/>
                    <a:pt x="139" y="217"/>
                  </a:cubicBezTo>
                  <a:cubicBezTo>
                    <a:pt x="134" y="217"/>
                    <a:pt x="130" y="218"/>
                    <a:pt x="124" y="218"/>
                  </a:cubicBezTo>
                  <a:cubicBezTo>
                    <a:pt x="119" y="218"/>
                    <a:pt x="114" y="219"/>
                    <a:pt x="109" y="219"/>
                  </a:cubicBezTo>
                  <a:cubicBezTo>
                    <a:pt x="87" y="219"/>
                    <a:pt x="70" y="212"/>
                    <a:pt x="61" y="199"/>
                  </a:cubicBezTo>
                  <a:cubicBezTo>
                    <a:pt x="51" y="186"/>
                    <a:pt x="46" y="163"/>
                    <a:pt x="46" y="13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60"/>
                    <a:pt x="1" y="176"/>
                    <a:pt x="5" y="190"/>
                  </a:cubicBezTo>
                  <a:cubicBezTo>
                    <a:pt x="9" y="204"/>
                    <a:pt x="15" y="216"/>
                    <a:pt x="23" y="227"/>
                  </a:cubicBezTo>
                  <a:cubicBezTo>
                    <a:pt x="31" y="237"/>
                    <a:pt x="42" y="245"/>
                    <a:pt x="55" y="251"/>
                  </a:cubicBezTo>
                  <a:cubicBezTo>
                    <a:pt x="68" y="257"/>
                    <a:pt x="85" y="260"/>
                    <a:pt x="105" y="260"/>
                  </a:cubicBezTo>
                  <a:cubicBezTo>
                    <a:pt x="127" y="260"/>
                    <a:pt x="147" y="258"/>
                    <a:pt x="164" y="255"/>
                  </a:cubicBezTo>
                  <a:cubicBezTo>
                    <a:pt x="181" y="252"/>
                    <a:pt x="195" y="249"/>
                    <a:pt x="205" y="247"/>
                  </a:cubicBezTo>
                  <a:cubicBezTo>
                    <a:pt x="205" y="247"/>
                    <a:pt x="205" y="247"/>
                    <a:pt x="205" y="24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9" y="0"/>
                    <a:pt x="159" y="0"/>
                    <a:pt x="159" y="0"/>
                  </a:cubicBezTo>
                  <a:lnTo>
                    <a:pt x="159" y="2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 userDrawn="1"/>
          </p:nvSpPr>
          <p:spPr bwMode="auto">
            <a:xfrm>
              <a:off x="9474200" y="2154238"/>
              <a:ext cx="831850" cy="1000125"/>
            </a:xfrm>
            <a:custGeom>
              <a:avLst/>
              <a:gdLst>
                <a:gd name="T0" fmla="*/ 195 w 222"/>
                <a:gd name="T1" fmla="*/ 32 h 267"/>
                <a:gd name="T2" fmla="*/ 116 w 222"/>
                <a:gd name="T3" fmla="*/ 0 h 267"/>
                <a:gd name="T4" fmla="*/ 73 w 222"/>
                <a:gd name="T5" fmla="*/ 9 h 267"/>
                <a:gd name="T6" fmla="*/ 35 w 222"/>
                <a:gd name="T7" fmla="*/ 34 h 267"/>
                <a:gd name="T8" fmla="*/ 9 w 222"/>
                <a:gd name="T9" fmla="*/ 75 h 267"/>
                <a:gd name="T10" fmla="*/ 0 w 222"/>
                <a:gd name="T11" fmla="*/ 134 h 267"/>
                <a:gd name="T12" fmla="*/ 7 w 222"/>
                <a:gd name="T13" fmla="*/ 187 h 267"/>
                <a:gd name="T14" fmla="*/ 30 w 222"/>
                <a:gd name="T15" fmla="*/ 229 h 267"/>
                <a:gd name="T16" fmla="*/ 70 w 222"/>
                <a:gd name="T17" fmla="*/ 257 h 267"/>
                <a:gd name="T18" fmla="*/ 128 w 222"/>
                <a:gd name="T19" fmla="*/ 267 h 267"/>
                <a:gd name="T20" fmla="*/ 175 w 222"/>
                <a:gd name="T21" fmla="*/ 262 h 267"/>
                <a:gd name="T22" fmla="*/ 204 w 222"/>
                <a:gd name="T23" fmla="*/ 253 h 267"/>
                <a:gd name="T24" fmla="*/ 204 w 222"/>
                <a:gd name="T25" fmla="*/ 253 h 267"/>
                <a:gd name="T26" fmla="*/ 198 w 222"/>
                <a:gd name="T27" fmla="*/ 214 h 267"/>
                <a:gd name="T28" fmla="*/ 198 w 222"/>
                <a:gd name="T29" fmla="*/ 214 h 267"/>
                <a:gd name="T30" fmla="*/ 197 w 222"/>
                <a:gd name="T31" fmla="*/ 214 h 267"/>
                <a:gd name="T32" fmla="*/ 173 w 222"/>
                <a:gd name="T33" fmla="*/ 222 h 267"/>
                <a:gd name="T34" fmla="*/ 133 w 222"/>
                <a:gd name="T35" fmla="*/ 226 h 267"/>
                <a:gd name="T36" fmla="*/ 71 w 222"/>
                <a:gd name="T37" fmla="*/ 206 h 267"/>
                <a:gd name="T38" fmla="*/ 48 w 222"/>
                <a:gd name="T39" fmla="*/ 147 h 267"/>
                <a:gd name="T40" fmla="*/ 221 w 222"/>
                <a:gd name="T41" fmla="*/ 147 h 267"/>
                <a:gd name="T42" fmla="*/ 221 w 222"/>
                <a:gd name="T43" fmla="*/ 146 h 267"/>
                <a:gd name="T44" fmla="*/ 222 w 222"/>
                <a:gd name="T45" fmla="*/ 138 h 267"/>
                <a:gd name="T46" fmla="*/ 222 w 222"/>
                <a:gd name="T47" fmla="*/ 130 h 267"/>
                <a:gd name="T48" fmla="*/ 195 w 222"/>
                <a:gd name="T49" fmla="*/ 32 h 267"/>
                <a:gd name="T50" fmla="*/ 115 w 222"/>
                <a:gd name="T51" fmla="*/ 40 h 267"/>
                <a:gd name="T52" fmla="*/ 158 w 222"/>
                <a:gd name="T53" fmla="*/ 59 h 267"/>
                <a:gd name="T54" fmla="*/ 174 w 222"/>
                <a:gd name="T55" fmla="*/ 109 h 267"/>
                <a:gd name="T56" fmla="*/ 49 w 222"/>
                <a:gd name="T57" fmla="*/ 109 h 267"/>
                <a:gd name="T58" fmla="*/ 55 w 222"/>
                <a:gd name="T59" fmla="*/ 84 h 267"/>
                <a:gd name="T60" fmla="*/ 68 w 222"/>
                <a:gd name="T61" fmla="*/ 62 h 267"/>
                <a:gd name="T62" fmla="*/ 88 w 222"/>
                <a:gd name="T63" fmla="*/ 46 h 267"/>
                <a:gd name="T64" fmla="*/ 115 w 222"/>
                <a:gd name="T65" fmla="*/ 4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2" h="267">
                  <a:moveTo>
                    <a:pt x="195" y="32"/>
                  </a:moveTo>
                  <a:cubicBezTo>
                    <a:pt x="176" y="11"/>
                    <a:pt x="150" y="0"/>
                    <a:pt x="116" y="0"/>
                  </a:cubicBezTo>
                  <a:cubicBezTo>
                    <a:pt x="101" y="0"/>
                    <a:pt x="87" y="3"/>
                    <a:pt x="73" y="9"/>
                  </a:cubicBezTo>
                  <a:cubicBezTo>
                    <a:pt x="59" y="14"/>
                    <a:pt x="46" y="23"/>
                    <a:pt x="35" y="34"/>
                  </a:cubicBezTo>
                  <a:cubicBezTo>
                    <a:pt x="25" y="45"/>
                    <a:pt x="16" y="59"/>
                    <a:pt x="9" y="75"/>
                  </a:cubicBezTo>
                  <a:cubicBezTo>
                    <a:pt x="3" y="92"/>
                    <a:pt x="0" y="112"/>
                    <a:pt x="0" y="134"/>
                  </a:cubicBezTo>
                  <a:cubicBezTo>
                    <a:pt x="0" y="154"/>
                    <a:pt x="2" y="171"/>
                    <a:pt x="7" y="187"/>
                  </a:cubicBezTo>
                  <a:cubicBezTo>
                    <a:pt x="12" y="204"/>
                    <a:pt x="20" y="218"/>
                    <a:pt x="30" y="229"/>
                  </a:cubicBezTo>
                  <a:cubicBezTo>
                    <a:pt x="41" y="241"/>
                    <a:pt x="54" y="250"/>
                    <a:pt x="70" y="257"/>
                  </a:cubicBezTo>
                  <a:cubicBezTo>
                    <a:pt x="86" y="264"/>
                    <a:pt x="106" y="267"/>
                    <a:pt x="128" y="267"/>
                  </a:cubicBezTo>
                  <a:cubicBezTo>
                    <a:pt x="145" y="267"/>
                    <a:pt x="161" y="265"/>
                    <a:pt x="175" y="262"/>
                  </a:cubicBezTo>
                  <a:cubicBezTo>
                    <a:pt x="189" y="259"/>
                    <a:pt x="199" y="256"/>
                    <a:pt x="204" y="253"/>
                  </a:cubicBezTo>
                  <a:cubicBezTo>
                    <a:pt x="204" y="253"/>
                    <a:pt x="204" y="253"/>
                    <a:pt x="204" y="253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197" y="214"/>
                    <a:pt x="197" y="214"/>
                    <a:pt x="197" y="214"/>
                  </a:cubicBezTo>
                  <a:cubicBezTo>
                    <a:pt x="192" y="216"/>
                    <a:pt x="184" y="219"/>
                    <a:pt x="173" y="222"/>
                  </a:cubicBezTo>
                  <a:cubicBezTo>
                    <a:pt x="162" y="225"/>
                    <a:pt x="149" y="226"/>
                    <a:pt x="133" y="226"/>
                  </a:cubicBezTo>
                  <a:cubicBezTo>
                    <a:pt x="105" y="226"/>
                    <a:pt x="84" y="219"/>
                    <a:pt x="71" y="206"/>
                  </a:cubicBezTo>
                  <a:cubicBezTo>
                    <a:pt x="58" y="192"/>
                    <a:pt x="50" y="172"/>
                    <a:pt x="48" y="147"/>
                  </a:cubicBezTo>
                  <a:cubicBezTo>
                    <a:pt x="221" y="147"/>
                    <a:pt x="221" y="147"/>
                    <a:pt x="221" y="147"/>
                  </a:cubicBezTo>
                  <a:cubicBezTo>
                    <a:pt x="221" y="146"/>
                    <a:pt x="221" y="146"/>
                    <a:pt x="221" y="146"/>
                  </a:cubicBezTo>
                  <a:cubicBezTo>
                    <a:pt x="222" y="144"/>
                    <a:pt x="222" y="141"/>
                    <a:pt x="222" y="138"/>
                  </a:cubicBezTo>
                  <a:cubicBezTo>
                    <a:pt x="222" y="130"/>
                    <a:pt x="222" y="130"/>
                    <a:pt x="222" y="130"/>
                  </a:cubicBezTo>
                  <a:cubicBezTo>
                    <a:pt x="222" y="87"/>
                    <a:pt x="213" y="54"/>
                    <a:pt x="195" y="32"/>
                  </a:cubicBezTo>
                  <a:close/>
                  <a:moveTo>
                    <a:pt x="115" y="40"/>
                  </a:moveTo>
                  <a:cubicBezTo>
                    <a:pt x="133" y="40"/>
                    <a:pt x="148" y="46"/>
                    <a:pt x="158" y="59"/>
                  </a:cubicBezTo>
                  <a:cubicBezTo>
                    <a:pt x="169" y="72"/>
                    <a:pt x="174" y="89"/>
                    <a:pt x="174" y="109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50" y="101"/>
                    <a:pt x="52" y="92"/>
                    <a:pt x="55" y="84"/>
                  </a:cubicBezTo>
                  <a:cubicBezTo>
                    <a:pt x="58" y="75"/>
                    <a:pt x="62" y="68"/>
                    <a:pt x="68" y="62"/>
                  </a:cubicBezTo>
                  <a:cubicBezTo>
                    <a:pt x="73" y="55"/>
                    <a:pt x="80" y="50"/>
                    <a:pt x="88" y="46"/>
                  </a:cubicBezTo>
                  <a:cubicBezTo>
                    <a:pt x="96" y="42"/>
                    <a:pt x="105" y="40"/>
                    <a:pt x="115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 noEditPoints="1"/>
            </p:cNvSpPr>
            <p:nvPr userDrawn="1"/>
          </p:nvSpPr>
          <p:spPr bwMode="auto">
            <a:xfrm>
              <a:off x="15581313" y="2160588"/>
              <a:ext cx="173038" cy="184150"/>
            </a:xfrm>
            <a:custGeom>
              <a:avLst/>
              <a:gdLst>
                <a:gd name="T0" fmla="*/ 46 w 46"/>
                <a:gd name="T1" fmla="*/ 25 h 49"/>
                <a:gd name="T2" fmla="*/ 44 w 46"/>
                <a:gd name="T3" fmla="*/ 35 h 49"/>
                <a:gd name="T4" fmla="*/ 39 w 46"/>
                <a:gd name="T5" fmla="*/ 43 h 49"/>
                <a:gd name="T6" fmla="*/ 32 w 46"/>
                <a:gd name="T7" fmla="*/ 47 h 49"/>
                <a:gd name="T8" fmla="*/ 23 w 46"/>
                <a:gd name="T9" fmla="*/ 49 h 49"/>
                <a:gd name="T10" fmla="*/ 14 w 46"/>
                <a:gd name="T11" fmla="*/ 47 h 49"/>
                <a:gd name="T12" fmla="*/ 7 w 46"/>
                <a:gd name="T13" fmla="*/ 43 h 49"/>
                <a:gd name="T14" fmla="*/ 2 w 46"/>
                <a:gd name="T15" fmla="*/ 35 h 49"/>
                <a:gd name="T16" fmla="*/ 0 w 46"/>
                <a:gd name="T17" fmla="*/ 25 h 49"/>
                <a:gd name="T18" fmla="*/ 2 w 46"/>
                <a:gd name="T19" fmla="*/ 14 h 49"/>
                <a:gd name="T20" fmla="*/ 7 w 46"/>
                <a:gd name="T21" fmla="*/ 7 h 49"/>
                <a:gd name="T22" fmla="*/ 14 w 46"/>
                <a:gd name="T23" fmla="*/ 2 h 49"/>
                <a:gd name="T24" fmla="*/ 23 w 46"/>
                <a:gd name="T25" fmla="*/ 0 h 49"/>
                <a:gd name="T26" fmla="*/ 32 w 46"/>
                <a:gd name="T27" fmla="*/ 2 h 49"/>
                <a:gd name="T28" fmla="*/ 39 w 46"/>
                <a:gd name="T29" fmla="*/ 7 h 49"/>
                <a:gd name="T30" fmla="*/ 44 w 46"/>
                <a:gd name="T31" fmla="*/ 14 h 49"/>
                <a:gd name="T32" fmla="*/ 46 w 46"/>
                <a:gd name="T33" fmla="*/ 25 h 49"/>
                <a:gd name="T34" fmla="*/ 41 w 46"/>
                <a:gd name="T35" fmla="*/ 25 h 49"/>
                <a:gd name="T36" fmla="*/ 40 w 46"/>
                <a:gd name="T37" fmla="*/ 17 h 49"/>
                <a:gd name="T38" fmla="*/ 36 w 46"/>
                <a:gd name="T39" fmla="*/ 10 h 49"/>
                <a:gd name="T40" fmla="*/ 30 w 46"/>
                <a:gd name="T41" fmla="*/ 6 h 49"/>
                <a:gd name="T42" fmla="*/ 23 w 46"/>
                <a:gd name="T43" fmla="*/ 5 h 49"/>
                <a:gd name="T44" fmla="*/ 16 w 46"/>
                <a:gd name="T45" fmla="*/ 6 h 49"/>
                <a:gd name="T46" fmla="*/ 10 w 46"/>
                <a:gd name="T47" fmla="*/ 10 h 49"/>
                <a:gd name="T48" fmla="*/ 6 w 46"/>
                <a:gd name="T49" fmla="*/ 17 h 49"/>
                <a:gd name="T50" fmla="*/ 5 w 46"/>
                <a:gd name="T51" fmla="*/ 25 h 49"/>
                <a:gd name="T52" fmla="*/ 6 w 46"/>
                <a:gd name="T53" fmla="*/ 33 h 49"/>
                <a:gd name="T54" fmla="*/ 10 w 46"/>
                <a:gd name="T55" fmla="*/ 39 h 49"/>
                <a:gd name="T56" fmla="*/ 16 w 46"/>
                <a:gd name="T57" fmla="*/ 43 h 49"/>
                <a:gd name="T58" fmla="*/ 23 w 46"/>
                <a:gd name="T59" fmla="*/ 45 h 49"/>
                <a:gd name="T60" fmla="*/ 30 w 46"/>
                <a:gd name="T61" fmla="*/ 43 h 49"/>
                <a:gd name="T62" fmla="*/ 36 w 46"/>
                <a:gd name="T63" fmla="*/ 39 h 49"/>
                <a:gd name="T64" fmla="*/ 40 w 46"/>
                <a:gd name="T65" fmla="*/ 33 h 49"/>
                <a:gd name="T66" fmla="*/ 41 w 46"/>
                <a:gd name="T67" fmla="*/ 25 h 49"/>
                <a:gd name="T68" fmla="*/ 30 w 46"/>
                <a:gd name="T69" fmla="*/ 38 h 49"/>
                <a:gd name="T70" fmla="*/ 26 w 46"/>
                <a:gd name="T71" fmla="*/ 32 h 49"/>
                <a:gd name="T72" fmla="*/ 23 w 46"/>
                <a:gd name="T73" fmla="*/ 28 h 49"/>
                <a:gd name="T74" fmla="*/ 18 w 46"/>
                <a:gd name="T75" fmla="*/ 28 h 49"/>
                <a:gd name="T76" fmla="*/ 18 w 46"/>
                <a:gd name="T77" fmla="*/ 38 h 49"/>
                <a:gd name="T78" fmla="*/ 14 w 46"/>
                <a:gd name="T79" fmla="*/ 38 h 49"/>
                <a:gd name="T80" fmla="*/ 14 w 46"/>
                <a:gd name="T81" fmla="*/ 12 h 49"/>
                <a:gd name="T82" fmla="*/ 17 w 46"/>
                <a:gd name="T83" fmla="*/ 11 h 49"/>
                <a:gd name="T84" fmla="*/ 21 w 46"/>
                <a:gd name="T85" fmla="*/ 11 h 49"/>
                <a:gd name="T86" fmla="*/ 30 w 46"/>
                <a:gd name="T87" fmla="*/ 13 h 49"/>
                <a:gd name="T88" fmla="*/ 33 w 46"/>
                <a:gd name="T89" fmla="*/ 20 h 49"/>
                <a:gd name="T90" fmla="*/ 32 w 46"/>
                <a:gd name="T91" fmla="*/ 24 h 49"/>
                <a:gd name="T92" fmla="*/ 28 w 46"/>
                <a:gd name="T93" fmla="*/ 27 h 49"/>
                <a:gd name="T94" fmla="*/ 29 w 46"/>
                <a:gd name="T95" fmla="*/ 29 h 49"/>
                <a:gd name="T96" fmla="*/ 31 w 46"/>
                <a:gd name="T97" fmla="*/ 32 h 49"/>
                <a:gd name="T98" fmla="*/ 33 w 46"/>
                <a:gd name="T99" fmla="*/ 35 h 49"/>
                <a:gd name="T100" fmla="*/ 35 w 46"/>
                <a:gd name="T101" fmla="*/ 38 h 49"/>
                <a:gd name="T102" fmla="*/ 30 w 46"/>
                <a:gd name="T103" fmla="*/ 38 h 49"/>
                <a:gd name="T104" fmla="*/ 18 w 46"/>
                <a:gd name="T105" fmla="*/ 24 h 49"/>
                <a:gd name="T106" fmla="*/ 21 w 46"/>
                <a:gd name="T107" fmla="*/ 24 h 49"/>
                <a:gd name="T108" fmla="*/ 26 w 46"/>
                <a:gd name="T109" fmla="*/ 23 h 49"/>
                <a:gd name="T110" fmla="*/ 28 w 46"/>
                <a:gd name="T111" fmla="*/ 20 h 49"/>
                <a:gd name="T112" fmla="*/ 26 w 46"/>
                <a:gd name="T113" fmla="*/ 16 h 49"/>
                <a:gd name="T114" fmla="*/ 21 w 46"/>
                <a:gd name="T115" fmla="*/ 15 h 49"/>
                <a:gd name="T116" fmla="*/ 20 w 46"/>
                <a:gd name="T117" fmla="*/ 15 h 49"/>
                <a:gd name="T118" fmla="*/ 18 w 46"/>
                <a:gd name="T119" fmla="*/ 15 h 49"/>
                <a:gd name="T120" fmla="*/ 18 w 46"/>
                <a:gd name="T121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" h="49">
                  <a:moveTo>
                    <a:pt x="46" y="25"/>
                  </a:moveTo>
                  <a:cubicBezTo>
                    <a:pt x="46" y="28"/>
                    <a:pt x="45" y="32"/>
                    <a:pt x="44" y="35"/>
                  </a:cubicBezTo>
                  <a:cubicBezTo>
                    <a:pt x="43" y="38"/>
                    <a:pt x="41" y="41"/>
                    <a:pt x="39" y="43"/>
                  </a:cubicBezTo>
                  <a:cubicBezTo>
                    <a:pt x="37" y="45"/>
                    <a:pt x="35" y="46"/>
                    <a:pt x="32" y="47"/>
                  </a:cubicBezTo>
                  <a:cubicBezTo>
                    <a:pt x="29" y="48"/>
                    <a:pt x="26" y="49"/>
                    <a:pt x="23" y="49"/>
                  </a:cubicBezTo>
                  <a:cubicBezTo>
                    <a:pt x="20" y="49"/>
                    <a:pt x="17" y="48"/>
                    <a:pt x="14" y="47"/>
                  </a:cubicBezTo>
                  <a:cubicBezTo>
                    <a:pt x="11" y="46"/>
                    <a:pt x="9" y="45"/>
                    <a:pt x="7" y="43"/>
                  </a:cubicBezTo>
                  <a:cubicBezTo>
                    <a:pt x="5" y="41"/>
                    <a:pt x="3" y="38"/>
                    <a:pt x="2" y="35"/>
                  </a:cubicBezTo>
                  <a:cubicBezTo>
                    <a:pt x="1" y="32"/>
                    <a:pt x="0" y="28"/>
                    <a:pt x="0" y="25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1"/>
                    <a:pt x="5" y="9"/>
                    <a:pt x="7" y="7"/>
                  </a:cubicBezTo>
                  <a:cubicBezTo>
                    <a:pt x="9" y="5"/>
                    <a:pt x="11" y="3"/>
                    <a:pt x="14" y="2"/>
                  </a:cubicBezTo>
                  <a:cubicBezTo>
                    <a:pt x="17" y="1"/>
                    <a:pt x="20" y="0"/>
                    <a:pt x="23" y="0"/>
                  </a:cubicBezTo>
                  <a:cubicBezTo>
                    <a:pt x="26" y="0"/>
                    <a:pt x="29" y="1"/>
                    <a:pt x="32" y="2"/>
                  </a:cubicBezTo>
                  <a:cubicBezTo>
                    <a:pt x="35" y="3"/>
                    <a:pt x="37" y="5"/>
                    <a:pt x="39" y="7"/>
                  </a:cubicBezTo>
                  <a:cubicBezTo>
                    <a:pt x="41" y="9"/>
                    <a:pt x="43" y="11"/>
                    <a:pt x="44" y="14"/>
                  </a:cubicBezTo>
                  <a:cubicBezTo>
                    <a:pt x="45" y="17"/>
                    <a:pt x="46" y="21"/>
                    <a:pt x="46" y="25"/>
                  </a:cubicBezTo>
                  <a:close/>
                  <a:moveTo>
                    <a:pt x="41" y="25"/>
                  </a:moveTo>
                  <a:cubicBezTo>
                    <a:pt x="41" y="22"/>
                    <a:pt x="41" y="19"/>
                    <a:pt x="40" y="17"/>
                  </a:cubicBezTo>
                  <a:cubicBezTo>
                    <a:pt x="39" y="14"/>
                    <a:pt x="38" y="12"/>
                    <a:pt x="36" y="10"/>
                  </a:cubicBezTo>
                  <a:cubicBezTo>
                    <a:pt x="34" y="8"/>
                    <a:pt x="33" y="7"/>
                    <a:pt x="30" y="6"/>
                  </a:cubicBezTo>
                  <a:cubicBezTo>
                    <a:pt x="28" y="5"/>
                    <a:pt x="26" y="5"/>
                    <a:pt x="23" y="5"/>
                  </a:cubicBezTo>
                  <a:cubicBezTo>
                    <a:pt x="20" y="5"/>
                    <a:pt x="18" y="5"/>
                    <a:pt x="16" y="6"/>
                  </a:cubicBezTo>
                  <a:cubicBezTo>
                    <a:pt x="13" y="7"/>
                    <a:pt x="12" y="8"/>
                    <a:pt x="10" y="10"/>
                  </a:cubicBezTo>
                  <a:cubicBezTo>
                    <a:pt x="8" y="12"/>
                    <a:pt x="7" y="14"/>
                    <a:pt x="6" y="17"/>
                  </a:cubicBezTo>
                  <a:cubicBezTo>
                    <a:pt x="5" y="19"/>
                    <a:pt x="5" y="22"/>
                    <a:pt x="5" y="25"/>
                  </a:cubicBezTo>
                  <a:cubicBezTo>
                    <a:pt x="5" y="28"/>
                    <a:pt x="5" y="30"/>
                    <a:pt x="6" y="33"/>
                  </a:cubicBezTo>
                  <a:cubicBezTo>
                    <a:pt x="7" y="35"/>
                    <a:pt x="8" y="37"/>
                    <a:pt x="10" y="39"/>
                  </a:cubicBezTo>
                  <a:cubicBezTo>
                    <a:pt x="12" y="41"/>
                    <a:pt x="13" y="42"/>
                    <a:pt x="16" y="43"/>
                  </a:cubicBezTo>
                  <a:cubicBezTo>
                    <a:pt x="18" y="44"/>
                    <a:pt x="20" y="45"/>
                    <a:pt x="23" y="45"/>
                  </a:cubicBezTo>
                  <a:cubicBezTo>
                    <a:pt x="26" y="45"/>
                    <a:pt x="28" y="44"/>
                    <a:pt x="30" y="43"/>
                  </a:cubicBezTo>
                  <a:cubicBezTo>
                    <a:pt x="33" y="42"/>
                    <a:pt x="34" y="41"/>
                    <a:pt x="36" y="39"/>
                  </a:cubicBezTo>
                  <a:cubicBezTo>
                    <a:pt x="38" y="37"/>
                    <a:pt x="39" y="35"/>
                    <a:pt x="40" y="33"/>
                  </a:cubicBezTo>
                  <a:cubicBezTo>
                    <a:pt x="41" y="30"/>
                    <a:pt x="41" y="28"/>
                    <a:pt x="41" y="25"/>
                  </a:cubicBezTo>
                  <a:close/>
                  <a:moveTo>
                    <a:pt x="30" y="38"/>
                  </a:moveTo>
                  <a:cubicBezTo>
                    <a:pt x="29" y="36"/>
                    <a:pt x="27" y="34"/>
                    <a:pt x="26" y="32"/>
                  </a:cubicBezTo>
                  <a:cubicBezTo>
                    <a:pt x="25" y="30"/>
                    <a:pt x="24" y="29"/>
                    <a:pt x="23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6" y="11"/>
                    <a:pt x="17" y="11"/>
                  </a:cubicBezTo>
                  <a:cubicBezTo>
                    <a:pt x="19" y="11"/>
                    <a:pt x="20" y="11"/>
                    <a:pt x="21" y="11"/>
                  </a:cubicBezTo>
                  <a:cubicBezTo>
                    <a:pt x="25" y="11"/>
                    <a:pt x="28" y="12"/>
                    <a:pt x="30" y="13"/>
                  </a:cubicBezTo>
                  <a:cubicBezTo>
                    <a:pt x="32" y="15"/>
                    <a:pt x="33" y="17"/>
                    <a:pt x="33" y="20"/>
                  </a:cubicBezTo>
                  <a:cubicBezTo>
                    <a:pt x="33" y="21"/>
                    <a:pt x="33" y="23"/>
                    <a:pt x="32" y="24"/>
                  </a:cubicBezTo>
                  <a:cubicBezTo>
                    <a:pt x="31" y="25"/>
                    <a:pt x="30" y="26"/>
                    <a:pt x="28" y="27"/>
                  </a:cubicBezTo>
                  <a:cubicBezTo>
                    <a:pt x="28" y="28"/>
                    <a:pt x="29" y="28"/>
                    <a:pt x="29" y="29"/>
                  </a:cubicBezTo>
                  <a:cubicBezTo>
                    <a:pt x="30" y="30"/>
                    <a:pt x="31" y="31"/>
                    <a:pt x="31" y="32"/>
                  </a:cubicBezTo>
                  <a:cubicBezTo>
                    <a:pt x="32" y="33"/>
                    <a:pt x="33" y="34"/>
                    <a:pt x="33" y="35"/>
                  </a:cubicBezTo>
                  <a:cubicBezTo>
                    <a:pt x="34" y="36"/>
                    <a:pt x="34" y="37"/>
                    <a:pt x="35" y="38"/>
                  </a:cubicBezTo>
                  <a:lnTo>
                    <a:pt x="30" y="38"/>
                  </a:lnTo>
                  <a:close/>
                  <a:moveTo>
                    <a:pt x="18" y="2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3" y="24"/>
                    <a:pt x="25" y="24"/>
                    <a:pt x="26" y="23"/>
                  </a:cubicBezTo>
                  <a:cubicBezTo>
                    <a:pt x="27" y="23"/>
                    <a:pt x="28" y="21"/>
                    <a:pt x="28" y="20"/>
                  </a:cubicBezTo>
                  <a:cubicBezTo>
                    <a:pt x="28" y="18"/>
                    <a:pt x="27" y="17"/>
                    <a:pt x="26" y="16"/>
                  </a:cubicBezTo>
                  <a:cubicBezTo>
                    <a:pt x="25" y="16"/>
                    <a:pt x="23" y="15"/>
                    <a:pt x="21" y="15"/>
                  </a:cubicBezTo>
                  <a:cubicBezTo>
                    <a:pt x="21" y="15"/>
                    <a:pt x="20" y="15"/>
                    <a:pt x="20" y="15"/>
                  </a:cubicBezTo>
                  <a:cubicBezTo>
                    <a:pt x="19" y="15"/>
                    <a:pt x="19" y="15"/>
                    <a:pt x="18" y="15"/>
                  </a:cubicBezTo>
                  <a:lnTo>
                    <a:pt x="18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10512425" y="2157413"/>
              <a:ext cx="839788" cy="1312863"/>
            </a:xfrm>
            <a:custGeom>
              <a:avLst/>
              <a:gdLst>
                <a:gd name="T0" fmla="*/ 189 w 224"/>
                <a:gd name="T1" fmla="*/ 36 h 350"/>
                <a:gd name="T2" fmla="*/ 149 w 224"/>
                <a:gd name="T3" fmla="*/ 10 h 350"/>
                <a:gd name="T4" fmla="*/ 96 w 224"/>
                <a:gd name="T5" fmla="*/ 0 h 350"/>
                <a:gd name="T6" fmla="*/ 40 w 224"/>
                <a:gd name="T7" fmla="*/ 5 h 350"/>
                <a:gd name="T8" fmla="*/ 0 w 224"/>
                <a:gd name="T9" fmla="*/ 13 h 350"/>
                <a:gd name="T10" fmla="*/ 0 w 224"/>
                <a:gd name="T11" fmla="*/ 14 h 350"/>
                <a:gd name="T12" fmla="*/ 0 w 224"/>
                <a:gd name="T13" fmla="*/ 350 h 350"/>
                <a:gd name="T14" fmla="*/ 46 w 224"/>
                <a:gd name="T15" fmla="*/ 350 h 350"/>
                <a:gd name="T16" fmla="*/ 46 w 224"/>
                <a:gd name="T17" fmla="*/ 249 h 350"/>
                <a:gd name="T18" fmla="*/ 70 w 224"/>
                <a:gd name="T19" fmla="*/ 260 h 350"/>
                <a:gd name="T20" fmla="*/ 109 w 224"/>
                <a:gd name="T21" fmla="*/ 266 h 350"/>
                <a:gd name="T22" fmla="*/ 158 w 224"/>
                <a:gd name="T23" fmla="*/ 256 h 350"/>
                <a:gd name="T24" fmla="*/ 194 w 224"/>
                <a:gd name="T25" fmla="*/ 229 h 350"/>
                <a:gd name="T26" fmla="*/ 216 w 224"/>
                <a:gd name="T27" fmla="*/ 187 h 350"/>
                <a:gd name="T28" fmla="*/ 224 w 224"/>
                <a:gd name="T29" fmla="*/ 133 h 350"/>
                <a:gd name="T30" fmla="*/ 215 w 224"/>
                <a:gd name="T31" fmla="*/ 78 h 350"/>
                <a:gd name="T32" fmla="*/ 189 w 224"/>
                <a:gd name="T33" fmla="*/ 36 h 350"/>
                <a:gd name="T34" fmla="*/ 46 w 224"/>
                <a:gd name="T35" fmla="*/ 46 h 350"/>
                <a:gd name="T36" fmla="*/ 64 w 224"/>
                <a:gd name="T37" fmla="*/ 43 h 350"/>
                <a:gd name="T38" fmla="*/ 96 w 224"/>
                <a:gd name="T39" fmla="*/ 42 h 350"/>
                <a:gd name="T40" fmla="*/ 154 w 224"/>
                <a:gd name="T41" fmla="*/ 65 h 350"/>
                <a:gd name="T42" fmla="*/ 176 w 224"/>
                <a:gd name="T43" fmla="*/ 133 h 350"/>
                <a:gd name="T44" fmla="*/ 172 w 224"/>
                <a:gd name="T45" fmla="*/ 170 h 350"/>
                <a:gd name="T46" fmla="*/ 159 w 224"/>
                <a:gd name="T47" fmla="*/ 199 h 350"/>
                <a:gd name="T48" fmla="*/ 137 w 224"/>
                <a:gd name="T49" fmla="*/ 218 h 350"/>
                <a:gd name="T50" fmla="*/ 103 w 224"/>
                <a:gd name="T51" fmla="*/ 225 h 350"/>
                <a:gd name="T52" fmla="*/ 69 w 224"/>
                <a:gd name="T53" fmla="*/ 219 h 350"/>
                <a:gd name="T54" fmla="*/ 46 w 224"/>
                <a:gd name="T55" fmla="*/ 206 h 350"/>
                <a:gd name="T56" fmla="*/ 46 w 224"/>
                <a:gd name="T57" fmla="*/ 46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4" h="350">
                  <a:moveTo>
                    <a:pt x="189" y="36"/>
                  </a:moveTo>
                  <a:cubicBezTo>
                    <a:pt x="178" y="25"/>
                    <a:pt x="165" y="16"/>
                    <a:pt x="149" y="10"/>
                  </a:cubicBezTo>
                  <a:cubicBezTo>
                    <a:pt x="133" y="3"/>
                    <a:pt x="116" y="0"/>
                    <a:pt x="96" y="0"/>
                  </a:cubicBezTo>
                  <a:cubicBezTo>
                    <a:pt x="75" y="0"/>
                    <a:pt x="56" y="2"/>
                    <a:pt x="40" y="5"/>
                  </a:cubicBezTo>
                  <a:cubicBezTo>
                    <a:pt x="24" y="8"/>
                    <a:pt x="11" y="11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46" y="350"/>
                    <a:pt x="46" y="350"/>
                    <a:pt x="46" y="350"/>
                  </a:cubicBezTo>
                  <a:cubicBezTo>
                    <a:pt x="46" y="249"/>
                    <a:pt x="46" y="249"/>
                    <a:pt x="46" y="249"/>
                  </a:cubicBezTo>
                  <a:cubicBezTo>
                    <a:pt x="51" y="253"/>
                    <a:pt x="60" y="256"/>
                    <a:pt x="70" y="260"/>
                  </a:cubicBezTo>
                  <a:cubicBezTo>
                    <a:pt x="82" y="264"/>
                    <a:pt x="95" y="266"/>
                    <a:pt x="109" y="266"/>
                  </a:cubicBezTo>
                  <a:cubicBezTo>
                    <a:pt x="127" y="266"/>
                    <a:pt x="144" y="263"/>
                    <a:pt x="158" y="256"/>
                  </a:cubicBezTo>
                  <a:cubicBezTo>
                    <a:pt x="172" y="250"/>
                    <a:pt x="184" y="240"/>
                    <a:pt x="194" y="229"/>
                  </a:cubicBezTo>
                  <a:cubicBezTo>
                    <a:pt x="204" y="217"/>
                    <a:pt x="211" y="203"/>
                    <a:pt x="216" y="187"/>
                  </a:cubicBezTo>
                  <a:cubicBezTo>
                    <a:pt x="221" y="170"/>
                    <a:pt x="224" y="153"/>
                    <a:pt x="224" y="133"/>
                  </a:cubicBezTo>
                  <a:cubicBezTo>
                    <a:pt x="224" y="113"/>
                    <a:pt x="221" y="94"/>
                    <a:pt x="215" y="78"/>
                  </a:cubicBezTo>
                  <a:cubicBezTo>
                    <a:pt x="209" y="61"/>
                    <a:pt x="200" y="47"/>
                    <a:pt x="189" y="36"/>
                  </a:cubicBezTo>
                  <a:close/>
                  <a:moveTo>
                    <a:pt x="46" y="46"/>
                  </a:moveTo>
                  <a:cubicBezTo>
                    <a:pt x="50" y="45"/>
                    <a:pt x="56" y="44"/>
                    <a:pt x="64" y="43"/>
                  </a:cubicBezTo>
                  <a:cubicBezTo>
                    <a:pt x="71" y="42"/>
                    <a:pt x="82" y="42"/>
                    <a:pt x="96" y="42"/>
                  </a:cubicBezTo>
                  <a:cubicBezTo>
                    <a:pt x="120" y="42"/>
                    <a:pt x="139" y="50"/>
                    <a:pt x="154" y="65"/>
                  </a:cubicBezTo>
                  <a:cubicBezTo>
                    <a:pt x="168" y="81"/>
                    <a:pt x="176" y="104"/>
                    <a:pt x="176" y="133"/>
                  </a:cubicBezTo>
                  <a:cubicBezTo>
                    <a:pt x="176" y="146"/>
                    <a:pt x="174" y="158"/>
                    <a:pt x="172" y="170"/>
                  </a:cubicBezTo>
                  <a:cubicBezTo>
                    <a:pt x="169" y="181"/>
                    <a:pt x="165" y="191"/>
                    <a:pt x="159" y="199"/>
                  </a:cubicBezTo>
                  <a:cubicBezTo>
                    <a:pt x="153" y="207"/>
                    <a:pt x="146" y="213"/>
                    <a:pt x="137" y="218"/>
                  </a:cubicBezTo>
                  <a:cubicBezTo>
                    <a:pt x="127" y="223"/>
                    <a:pt x="116" y="225"/>
                    <a:pt x="103" y="225"/>
                  </a:cubicBezTo>
                  <a:cubicBezTo>
                    <a:pt x="91" y="225"/>
                    <a:pt x="80" y="223"/>
                    <a:pt x="69" y="219"/>
                  </a:cubicBezTo>
                  <a:cubicBezTo>
                    <a:pt x="59" y="215"/>
                    <a:pt x="51" y="210"/>
                    <a:pt x="46" y="206"/>
                  </a:cubicBezTo>
                  <a:lnTo>
                    <a:pt x="46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11547475" y="1711325"/>
              <a:ext cx="314325" cy="1439863"/>
            </a:xfrm>
            <a:custGeom>
              <a:avLst/>
              <a:gdLst>
                <a:gd name="T0" fmla="*/ 66 w 84"/>
                <a:gd name="T1" fmla="*/ 341 h 384"/>
                <a:gd name="T2" fmla="*/ 54 w 84"/>
                <a:gd name="T3" fmla="*/ 335 h 384"/>
                <a:gd name="T4" fmla="*/ 48 w 84"/>
                <a:gd name="T5" fmla="*/ 323 h 384"/>
                <a:gd name="T6" fmla="*/ 46 w 84"/>
                <a:gd name="T7" fmla="*/ 305 h 384"/>
                <a:gd name="T8" fmla="*/ 46 w 84"/>
                <a:gd name="T9" fmla="*/ 0 h 384"/>
                <a:gd name="T10" fmla="*/ 0 w 84"/>
                <a:gd name="T11" fmla="*/ 8 h 384"/>
                <a:gd name="T12" fmla="*/ 0 w 84"/>
                <a:gd name="T13" fmla="*/ 8 h 384"/>
                <a:gd name="T14" fmla="*/ 0 w 84"/>
                <a:gd name="T15" fmla="*/ 312 h 384"/>
                <a:gd name="T16" fmla="*/ 18 w 84"/>
                <a:gd name="T17" fmla="*/ 366 h 384"/>
                <a:gd name="T18" fmla="*/ 78 w 84"/>
                <a:gd name="T19" fmla="*/ 384 h 384"/>
                <a:gd name="T20" fmla="*/ 78 w 84"/>
                <a:gd name="T21" fmla="*/ 384 h 384"/>
                <a:gd name="T22" fmla="*/ 84 w 84"/>
                <a:gd name="T23" fmla="*/ 346 h 384"/>
                <a:gd name="T24" fmla="*/ 84 w 84"/>
                <a:gd name="T25" fmla="*/ 345 h 384"/>
                <a:gd name="T26" fmla="*/ 84 w 84"/>
                <a:gd name="T27" fmla="*/ 345 h 384"/>
                <a:gd name="T28" fmla="*/ 66 w 84"/>
                <a:gd name="T29" fmla="*/ 341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384">
                  <a:moveTo>
                    <a:pt x="66" y="341"/>
                  </a:moveTo>
                  <a:cubicBezTo>
                    <a:pt x="61" y="340"/>
                    <a:pt x="57" y="338"/>
                    <a:pt x="54" y="335"/>
                  </a:cubicBezTo>
                  <a:cubicBezTo>
                    <a:pt x="52" y="332"/>
                    <a:pt x="50" y="328"/>
                    <a:pt x="48" y="323"/>
                  </a:cubicBezTo>
                  <a:cubicBezTo>
                    <a:pt x="47" y="319"/>
                    <a:pt x="46" y="312"/>
                    <a:pt x="46" y="305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36"/>
                    <a:pt x="6" y="354"/>
                    <a:pt x="18" y="366"/>
                  </a:cubicBezTo>
                  <a:cubicBezTo>
                    <a:pt x="29" y="377"/>
                    <a:pt x="50" y="383"/>
                    <a:pt x="78" y="384"/>
                  </a:cubicBezTo>
                  <a:cubicBezTo>
                    <a:pt x="78" y="384"/>
                    <a:pt x="78" y="384"/>
                    <a:pt x="78" y="384"/>
                  </a:cubicBezTo>
                  <a:cubicBezTo>
                    <a:pt x="84" y="346"/>
                    <a:pt x="84" y="346"/>
                    <a:pt x="84" y="346"/>
                  </a:cubicBezTo>
                  <a:cubicBezTo>
                    <a:pt x="84" y="345"/>
                    <a:pt x="84" y="345"/>
                    <a:pt x="84" y="345"/>
                  </a:cubicBezTo>
                  <a:cubicBezTo>
                    <a:pt x="84" y="345"/>
                    <a:pt x="84" y="345"/>
                    <a:pt x="84" y="345"/>
                  </a:cubicBezTo>
                  <a:cubicBezTo>
                    <a:pt x="77" y="344"/>
                    <a:pt x="71" y="343"/>
                    <a:pt x="66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/>
            <p:cNvSpPr>
              <a:spLocks noEditPoints="1"/>
            </p:cNvSpPr>
            <p:nvPr userDrawn="1"/>
          </p:nvSpPr>
          <p:spPr bwMode="auto">
            <a:xfrm>
              <a:off x="11944350" y="2154238"/>
              <a:ext cx="746125" cy="1000125"/>
            </a:xfrm>
            <a:custGeom>
              <a:avLst/>
              <a:gdLst>
                <a:gd name="T0" fmla="*/ 177 w 199"/>
                <a:gd name="T1" fmla="*/ 28 h 267"/>
                <a:gd name="T2" fmla="*/ 147 w 199"/>
                <a:gd name="T3" fmla="*/ 7 h 267"/>
                <a:gd name="T4" fmla="*/ 101 w 199"/>
                <a:gd name="T5" fmla="*/ 0 h 267"/>
                <a:gd name="T6" fmla="*/ 56 w 199"/>
                <a:gd name="T7" fmla="*/ 4 h 267"/>
                <a:gd name="T8" fmla="*/ 27 w 199"/>
                <a:gd name="T9" fmla="*/ 12 h 267"/>
                <a:gd name="T10" fmla="*/ 27 w 199"/>
                <a:gd name="T11" fmla="*/ 12 h 267"/>
                <a:gd name="T12" fmla="*/ 32 w 199"/>
                <a:gd name="T13" fmla="*/ 50 h 267"/>
                <a:gd name="T14" fmla="*/ 32 w 199"/>
                <a:gd name="T15" fmla="*/ 50 h 267"/>
                <a:gd name="T16" fmla="*/ 33 w 199"/>
                <a:gd name="T17" fmla="*/ 50 h 267"/>
                <a:gd name="T18" fmla="*/ 58 w 199"/>
                <a:gd name="T19" fmla="*/ 43 h 267"/>
                <a:gd name="T20" fmla="*/ 97 w 199"/>
                <a:gd name="T21" fmla="*/ 40 h 267"/>
                <a:gd name="T22" fmla="*/ 125 w 199"/>
                <a:gd name="T23" fmla="*/ 45 h 267"/>
                <a:gd name="T24" fmla="*/ 142 w 199"/>
                <a:gd name="T25" fmla="*/ 59 h 267"/>
                <a:gd name="T26" fmla="*/ 151 w 199"/>
                <a:gd name="T27" fmla="*/ 78 h 267"/>
                <a:gd name="T28" fmla="*/ 153 w 199"/>
                <a:gd name="T29" fmla="*/ 100 h 267"/>
                <a:gd name="T30" fmla="*/ 153 w 199"/>
                <a:gd name="T31" fmla="*/ 112 h 267"/>
                <a:gd name="T32" fmla="*/ 147 w 199"/>
                <a:gd name="T33" fmla="*/ 111 h 267"/>
                <a:gd name="T34" fmla="*/ 136 w 199"/>
                <a:gd name="T35" fmla="*/ 109 h 267"/>
                <a:gd name="T36" fmla="*/ 122 w 199"/>
                <a:gd name="T37" fmla="*/ 107 h 267"/>
                <a:gd name="T38" fmla="*/ 108 w 199"/>
                <a:gd name="T39" fmla="*/ 106 h 267"/>
                <a:gd name="T40" fmla="*/ 67 w 199"/>
                <a:gd name="T41" fmla="*/ 111 h 267"/>
                <a:gd name="T42" fmla="*/ 32 w 199"/>
                <a:gd name="T43" fmla="*/ 124 h 267"/>
                <a:gd name="T44" fmla="*/ 9 w 199"/>
                <a:gd name="T45" fmla="*/ 149 h 267"/>
                <a:gd name="T46" fmla="*/ 0 w 199"/>
                <a:gd name="T47" fmla="*/ 185 h 267"/>
                <a:gd name="T48" fmla="*/ 8 w 199"/>
                <a:gd name="T49" fmla="*/ 223 h 267"/>
                <a:gd name="T50" fmla="*/ 28 w 199"/>
                <a:gd name="T51" fmla="*/ 248 h 267"/>
                <a:gd name="T52" fmla="*/ 60 w 199"/>
                <a:gd name="T53" fmla="*/ 262 h 267"/>
                <a:gd name="T54" fmla="*/ 99 w 199"/>
                <a:gd name="T55" fmla="*/ 267 h 267"/>
                <a:gd name="T56" fmla="*/ 130 w 199"/>
                <a:gd name="T57" fmla="*/ 265 h 267"/>
                <a:gd name="T58" fmla="*/ 158 w 199"/>
                <a:gd name="T59" fmla="*/ 263 h 267"/>
                <a:gd name="T60" fmla="*/ 182 w 199"/>
                <a:gd name="T61" fmla="*/ 259 h 267"/>
                <a:gd name="T62" fmla="*/ 198 w 199"/>
                <a:gd name="T63" fmla="*/ 257 h 267"/>
                <a:gd name="T64" fmla="*/ 199 w 199"/>
                <a:gd name="T65" fmla="*/ 257 h 267"/>
                <a:gd name="T66" fmla="*/ 199 w 199"/>
                <a:gd name="T67" fmla="*/ 98 h 267"/>
                <a:gd name="T68" fmla="*/ 194 w 199"/>
                <a:gd name="T69" fmla="*/ 58 h 267"/>
                <a:gd name="T70" fmla="*/ 177 w 199"/>
                <a:gd name="T71" fmla="*/ 28 h 267"/>
                <a:gd name="T72" fmla="*/ 153 w 199"/>
                <a:gd name="T73" fmla="*/ 149 h 267"/>
                <a:gd name="T74" fmla="*/ 153 w 199"/>
                <a:gd name="T75" fmla="*/ 224 h 267"/>
                <a:gd name="T76" fmla="*/ 133 w 199"/>
                <a:gd name="T77" fmla="*/ 227 h 267"/>
                <a:gd name="T78" fmla="*/ 105 w 199"/>
                <a:gd name="T79" fmla="*/ 228 h 267"/>
                <a:gd name="T80" fmla="*/ 62 w 199"/>
                <a:gd name="T81" fmla="*/ 218 h 267"/>
                <a:gd name="T82" fmla="*/ 47 w 199"/>
                <a:gd name="T83" fmla="*/ 185 h 267"/>
                <a:gd name="T84" fmla="*/ 53 w 199"/>
                <a:gd name="T85" fmla="*/ 164 h 267"/>
                <a:gd name="T86" fmla="*/ 69 w 199"/>
                <a:gd name="T87" fmla="*/ 151 h 267"/>
                <a:gd name="T88" fmla="*/ 90 w 199"/>
                <a:gd name="T89" fmla="*/ 145 h 267"/>
                <a:gd name="T90" fmla="*/ 111 w 199"/>
                <a:gd name="T91" fmla="*/ 144 h 267"/>
                <a:gd name="T92" fmla="*/ 138 w 199"/>
                <a:gd name="T93" fmla="*/ 145 h 267"/>
                <a:gd name="T94" fmla="*/ 153 w 199"/>
                <a:gd name="T95" fmla="*/ 149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9" h="267">
                  <a:moveTo>
                    <a:pt x="177" y="28"/>
                  </a:moveTo>
                  <a:cubicBezTo>
                    <a:pt x="170" y="19"/>
                    <a:pt x="160" y="12"/>
                    <a:pt x="147" y="7"/>
                  </a:cubicBezTo>
                  <a:cubicBezTo>
                    <a:pt x="134" y="3"/>
                    <a:pt x="119" y="0"/>
                    <a:pt x="101" y="0"/>
                  </a:cubicBezTo>
                  <a:cubicBezTo>
                    <a:pt x="85" y="0"/>
                    <a:pt x="70" y="2"/>
                    <a:pt x="56" y="4"/>
                  </a:cubicBezTo>
                  <a:cubicBezTo>
                    <a:pt x="43" y="6"/>
                    <a:pt x="33" y="9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8" y="48"/>
                    <a:pt x="47" y="46"/>
                    <a:pt x="58" y="43"/>
                  </a:cubicBezTo>
                  <a:cubicBezTo>
                    <a:pt x="69" y="41"/>
                    <a:pt x="82" y="40"/>
                    <a:pt x="97" y="40"/>
                  </a:cubicBezTo>
                  <a:cubicBezTo>
                    <a:pt x="108" y="40"/>
                    <a:pt x="118" y="42"/>
                    <a:pt x="125" y="45"/>
                  </a:cubicBezTo>
                  <a:cubicBezTo>
                    <a:pt x="132" y="49"/>
                    <a:pt x="138" y="53"/>
                    <a:pt x="142" y="59"/>
                  </a:cubicBezTo>
                  <a:cubicBezTo>
                    <a:pt x="146" y="64"/>
                    <a:pt x="149" y="71"/>
                    <a:pt x="151" y="78"/>
                  </a:cubicBezTo>
                  <a:cubicBezTo>
                    <a:pt x="153" y="85"/>
                    <a:pt x="153" y="93"/>
                    <a:pt x="153" y="100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2" y="112"/>
                    <a:pt x="150" y="112"/>
                    <a:pt x="147" y="111"/>
                  </a:cubicBezTo>
                  <a:cubicBezTo>
                    <a:pt x="144" y="110"/>
                    <a:pt x="140" y="110"/>
                    <a:pt x="136" y="109"/>
                  </a:cubicBezTo>
                  <a:cubicBezTo>
                    <a:pt x="131" y="108"/>
                    <a:pt x="127" y="107"/>
                    <a:pt x="122" y="107"/>
                  </a:cubicBezTo>
                  <a:cubicBezTo>
                    <a:pt x="117" y="106"/>
                    <a:pt x="112" y="106"/>
                    <a:pt x="108" y="106"/>
                  </a:cubicBezTo>
                  <a:cubicBezTo>
                    <a:pt x="93" y="106"/>
                    <a:pt x="79" y="108"/>
                    <a:pt x="67" y="111"/>
                  </a:cubicBezTo>
                  <a:cubicBezTo>
                    <a:pt x="54" y="113"/>
                    <a:pt x="42" y="118"/>
                    <a:pt x="32" y="124"/>
                  </a:cubicBezTo>
                  <a:cubicBezTo>
                    <a:pt x="22" y="130"/>
                    <a:pt x="15" y="139"/>
                    <a:pt x="9" y="149"/>
                  </a:cubicBezTo>
                  <a:cubicBezTo>
                    <a:pt x="3" y="159"/>
                    <a:pt x="0" y="171"/>
                    <a:pt x="0" y="185"/>
                  </a:cubicBezTo>
                  <a:cubicBezTo>
                    <a:pt x="0" y="200"/>
                    <a:pt x="3" y="212"/>
                    <a:pt x="8" y="223"/>
                  </a:cubicBezTo>
                  <a:cubicBezTo>
                    <a:pt x="13" y="233"/>
                    <a:pt x="19" y="242"/>
                    <a:pt x="28" y="248"/>
                  </a:cubicBezTo>
                  <a:cubicBezTo>
                    <a:pt x="37" y="255"/>
                    <a:pt x="48" y="259"/>
                    <a:pt x="60" y="262"/>
                  </a:cubicBezTo>
                  <a:cubicBezTo>
                    <a:pt x="72" y="265"/>
                    <a:pt x="85" y="267"/>
                    <a:pt x="99" y="267"/>
                  </a:cubicBezTo>
                  <a:cubicBezTo>
                    <a:pt x="109" y="267"/>
                    <a:pt x="120" y="266"/>
                    <a:pt x="130" y="265"/>
                  </a:cubicBezTo>
                  <a:cubicBezTo>
                    <a:pt x="140" y="264"/>
                    <a:pt x="150" y="264"/>
                    <a:pt x="158" y="263"/>
                  </a:cubicBezTo>
                  <a:cubicBezTo>
                    <a:pt x="167" y="262"/>
                    <a:pt x="175" y="261"/>
                    <a:pt x="182" y="259"/>
                  </a:cubicBezTo>
                  <a:cubicBezTo>
                    <a:pt x="189" y="258"/>
                    <a:pt x="194" y="257"/>
                    <a:pt x="198" y="257"/>
                  </a:cubicBezTo>
                  <a:cubicBezTo>
                    <a:pt x="199" y="257"/>
                    <a:pt x="199" y="257"/>
                    <a:pt x="199" y="257"/>
                  </a:cubicBezTo>
                  <a:cubicBezTo>
                    <a:pt x="199" y="98"/>
                    <a:pt x="199" y="98"/>
                    <a:pt x="199" y="98"/>
                  </a:cubicBezTo>
                  <a:cubicBezTo>
                    <a:pt x="199" y="84"/>
                    <a:pt x="197" y="70"/>
                    <a:pt x="194" y="58"/>
                  </a:cubicBezTo>
                  <a:cubicBezTo>
                    <a:pt x="191" y="47"/>
                    <a:pt x="185" y="36"/>
                    <a:pt x="177" y="28"/>
                  </a:cubicBezTo>
                  <a:close/>
                  <a:moveTo>
                    <a:pt x="153" y="149"/>
                  </a:moveTo>
                  <a:cubicBezTo>
                    <a:pt x="153" y="224"/>
                    <a:pt x="153" y="224"/>
                    <a:pt x="153" y="224"/>
                  </a:cubicBezTo>
                  <a:cubicBezTo>
                    <a:pt x="148" y="225"/>
                    <a:pt x="141" y="226"/>
                    <a:pt x="133" y="227"/>
                  </a:cubicBezTo>
                  <a:cubicBezTo>
                    <a:pt x="125" y="227"/>
                    <a:pt x="115" y="228"/>
                    <a:pt x="105" y="228"/>
                  </a:cubicBezTo>
                  <a:cubicBezTo>
                    <a:pt x="87" y="228"/>
                    <a:pt x="73" y="224"/>
                    <a:pt x="62" y="218"/>
                  </a:cubicBezTo>
                  <a:cubicBezTo>
                    <a:pt x="52" y="212"/>
                    <a:pt x="47" y="201"/>
                    <a:pt x="47" y="185"/>
                  </a:cubicBezTo>
                  <a:cubicBezTo>
                    <a:pt x="47" y="176"/>
                    <a:pt x="49" y="169"/>
                    <a:pt x="53" y="164"/>
                  </a:cubicBezTo>
                  <a:cubicBezTo>
                    <a:pt x="57" y="158"/>
                    <a:pt x="63" y="154"/>
                    <a:pt x="69" y="151"/>
                  </a:cubicBezTo>
                  <a:cubicBezTo>
                    <a:pt x="75" y="148"/>
                    <a:pt x="82" y="146"/>
                    <a:pt x="90" y="145"/>
                  </a:cubicBezTo>
                  <a:cubicBezTo>
                    <a:pt x="97" y="144"/>
                    <a:pt x="105" y="144"/>
                    <a:pt x="111" y="144"/>
                  </a:cubicBezTo>
                  <a:cubicBezTo>
                    <a:pt x="122" y="144"/>
                    <a:pt x="131" y="144"/>
                    <a:pt x="138" y="145"/>
                  </a:cubicBezTo>
                  <a:cubicBezTo>
                    <a:pt x="145" y="146"/>
                    <a:pt x="150" y="148"/>
                    <a:pt x="153" y="1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/>
            <p:cNvSpPr>
              <a:spLocks/>
            </p:cNvSpPr>
            <p:nvPr userDrawn="1"/>
          </p:nvSpPr>
          <p:spPr bwMode="auto">
            <a:xfrm>
              <a:off x="12930188" y="2157413"/>
              <a:ext cx="773113" cy="974725"/>
            </a:xfrm>
            <a:custGeom>
              <a:avLst/>
              <a:gdLst>
                <a:gd name="T0" fmla="*/ 184 w 206"/>
                <a:gd name="T1" fmla="*/ 33 h 260"/>
                <a:gd name="T2" fmla="*/ 152 w 206"/>
                <a:gd name="T3" fmla="*/ 9 h 260"/>
                <a:gd name="T4" fmla="*/ 102 w 206"/>
                <a:gd name="T5" fmla="*/ 0 h 260"/>
                <a:gd name="T6" fmla="*/ 42 w 206"/>
                <a:gd name="T7" fmla="*/ 5 h 260"/>
                <a:gd name="T8" fmla="*/ 0 w 206"/>
                <a:gd name="T9" fmla="*/ 13 h 260"/>
                <a:gd name="T10" fmla="*/ 0 w 206"/>
                <a:gd name="T11" fmla="*/ 13 h 260"/>
                <a:gd name="T12" fmla="*/ 0 w 206"/>
                <a:gd name="T13" fmla="*/ 260 h 260"/>
                <a:gd name="T14" fmla="*/ 46 w 206"/>
                <a:gd name="T15" fmla="*/ 260 h 260"/>
                <a:gd name="T16" fmla="*/ 46 w 206"/>
                <a:gd name="T17" fmla="*/ 46 h 260"/>
                <a:gd name="T18" fmla="*/ 54 w 206"/>
                <a:gd name="T19" fmla="*/ 45 h 260"/>
                <a:gd name="T20" fmla="*/ 67 w 206"/>
                <a:gd name="T21" fmla="*/ 43 h 260"/>
                <a:gd name="T22" fmla="*/ 82 w 206"/>
                <a:gd name="T23" fmla="*/ 42 h 260"/>
                <a:gd name="T24" fmla="*/ 97 w 206"/>
                <a:gd name="T25" fmla="*/ 41 h 260"/>
                <a:gd name="T26" fmla="*/ 127 w 206"/>
                <a:gd name="T27" fmla="*/ 46 h 260"/>
                <a:gd name="T28" fmla="*/ 146 w 206"/>
                <a:gd name="T29" fmla="*/ 61 h 260"/>
                <a:gd name="T30" fmla="*/ 156 w 206"/>
                <a:gd name="T31" fmla="*/ 87 h 260"/>
                <a:gd name="T32" fmla="*/ 160 w 206"/>
                <a:gd name="T33" fmla="*/ 127 h 260"/>
                <a:gd name="T34" fmla="*/ 160 w 206"/>
                <a:gd name="T35" fmla="*/ 260 h 260"/>
                <a:gd name="T36" fmla="*/ 206 w 206"/>
                <a:gd name="T37" fmla="*/ 260 h 260"/>
                <a:gd name="T38" fmla="*/ 206 w 206"/>
                <a:gd name="T39" fmla="*/ 117 h 260"/>
                <a:gd name="T40" fmla="*/ 201 w 206"/>
                <a:gd name="T41" fmla="*/ 70 h 260"/>
                <a:gd name="T42" fmla="*/ 184 w 206"/>
                <a:gd name="T43" fmla="*/ 3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6" h="260">
                  <a:moveTo>
                    <a:pt x="184" y="33"/>
                  </a:moveTo>
                  <a:cubicBezTo>
                    <a:pt x="176" y="23"/>
                    <a:pt x="165" y="15"/>
                    <a:pt x="152" y="9"/>
                  </a:cubicBezTo>
                  <a:cubicBezTo>
                    <a:pt x="139" y="3"/>
                    <a:pt x="122" y="0"/>
                    <a:pt x="102" y="0"/>
                  </a:cubicBezTo>
                  <a:cubicBezTo>
                    <a:pt x="79" y="0"/>
                    <a:pt x="59" y="2"/>
                    <a:pt x="42" y="5"/>
                  </a:cubicBezTo>
                  <a:cubicBezTo>
                    <a:pt x="25" y="8"/>
                    <a:pt x="11" y="1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46" y="260"/>
                    <a:pt x="46" y="260"/>
                    <a:pt x="46" y="260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8" y="46"/>
                    <a:pt x="51" y="45"/>
                    <a:pt x="54" y="45"/>
                  </a:cubicBezTo>
                  <a:cubicBezTo>
                    <a:pt x="58" y="44"/>
                    <a:pt x="62" y="43"/>
                    <a:pt x="67" y="43"/>
                  </a:cubicBezTo>
                  <a:cubicBezTo>
                    <a:pt x="71" y="42"/>
                    <a:pt x="76" y="42"/>
                    <a:pt x="82" y="42"/>
                  </a:cubicBezTo>
                  <a:cubicBezTo>
                    <a:pt x="87" y="41"/>
                    <a:pt x="92" y="41"/>
                    <a:pt x="97" y="41"/>
                  </a:cubicBezTo>
                  <a:cubicBezTo>
                    <a:pt x="109" y="41"/>
                    <a:pt x="119" y="43"/>
                    <a:pt x="127" y="46"/>
                  </a:cubicBezTo>
                  <a:cubicBezTo>
                    <a:pt x="135" y="49"/>
                    <a:pt x="141" y="54"/>
                    <a:pt x="146" y="61"/>
                  </a:cubicBezTo>
                  <a:cubicBezTo>
                    <a:pt x="151" y="67"/>
                    <a:pt x="154" y="76"/>
                    <a:pt x="156" y="87"/>
                  </a:cubicBezTo>
                  <a:cubicBezTo>
                    <a:pt x="159" y="98"/>
                    <a:pt x="160" y="112"/>
                    <a:pt x="160" y="127"/>
                  </a:cubicBezTo>
                  <a:cubicBezTo>
                    <a:pt x="160" y="260"/>
                    <a:pt x="160" y="260"/>
                    <a:pt x="160" y="260"/>
                  </a:cubicBezTo>
                  <a:cubicBezTo>
                    <a:pt x="206" y="260"/>
                    <a:pt x="206" y="260"/>
                    <a:pt x="206" y="260"/>
                  </a:cubicBezTo>
                  <a:cubicBezTo>
                    <a:pt x="206" y="117"/>
                    <a:pt x="206" y="117"/>
                    <a:pt x="206" y="117"/>
                  </a:cubicBezTo>
                  <a:cubicBezTo>
                    <a:pt x="206" y="100"/>
                    <a:pt x="204" y="84"/>
                    <a:pt x="201" y="70"/>
                  </a:cubicBezTo>
                  <a:cubicBezTo>
                    <a:pt x="198" y="56"/>
                    <a:pt x="192" y="43"/>
                    <a:pt x="184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 noEditPoints="1"/>
            </p:cNvSpPr>
            <p:nvPr userDrawn="1"/>
          </p:nvSpPr>
          <p:spPr bwMode="auto">
            <a:xfrm>
              <a:off x="13890625" y="2154238"/>
              <a:ext cx="833438" cy="1000125"/>
            </a:xfrm>
            <a:custGeom>
              <a:avLst/>
              <a:gdLst>
                <a:gd name="T0" fmla="*/ 116 w 222"/>
                <a:gd name="T1" fmla="*/ 0 h 267"/>
                <a:gd name="T2" fmla="*/ 73 w 222"/>
                <a:gd name="T3" fmla="*/ 9 h 267"/>
                <a:gd name="T4" fmla="*/ 36 w 222"/>
                <a:gd name="T5" fmla="*/ 34 h 267"/>
                <a:gd name="T6" fmla="*/ 10 w 222"/>
                <a:gd name="T7" fmla="*/ 75 h 267"/>
                <a:gd name="T8" fmla="*/ 0 w 222"/>
                <a:gd name="T9" fmla="*/ 134 h 267"/>
                <a:gd name="T10" fmla="*/ 8 w 222"/>
                <a:gd name="T11" fmla="*/ 187 h 267"/>
                <a:gd name="T12" fmla="*/ 31 w 222"/>
                <a:gd name="T13" fmla="*/ 229 h 267"/>
                <a:gd name="T14" fmla="*/ 71 w 222"/>
                <a:gd name="T15" fmla="*/ 257 h 267"/>
                <a:gd name="T16" fmla="*/ 128 w 222"/>
                <a:gd name="T17" fmla="*/ 267 h 267"/>
                <a:gd name="T18" fmla="*/ 176 w 222"/>
                <a:gd name="T19" fmla="*/ 262 h 267"/>
                <a:gd name="T20" fmla="*/ 205 w 222"/>
                <a:gd name="T21" fmla="*/ 253 h 267"/>
                <a:gd name="T22" fmla="*/ 205 w 222"/>
                <a:gd name="T23" fmla="*/ 253 h 267"/>
                <a:gd name="T24" fmla="*/ 199 w 222"/>
                <a:gd name="T25" fmla="*/ 214 h 267"/>
                <a:gd name="T26" fmla="*/ 198 w 222"/>
                <a:gd name="T27" fmla="*/ 214 h 267"/>
                <a:gd name="T28" fmla="*/ 198 w 222"/>
                <a:gd name="T29" fmla="*/ 214 h 267"/>
                <a:gd name="T30" fmla="*/ 173 w 222"/>
                <a:gd name="T31" fmla="*/ 222 h 267"/>
                <a:gd name="T32" fmla="*/ 133 w 222"/>
                <a:gd name="T33" fmla="*/ 226 h 267"/>
                <a:gd name="T34" fmla="*/ 71 w 222"/>
                <a:gd name="T35" fmla="*/ 206 h 267"/>
                <a:gd name="T36" fmla="*/ 48 w 222"/>
                <a:gd name="T37" fmla="*/ 147 h 267"/>
                <a:gd name="T38" fmla="*/ 222 w 222"/>
                <a:gd name="T39" fmla="*/ 147 h 267"/>
                <a:gd name="T40" fmla="*/ 222 w 222"/>
                <a:gd name="T41" fmla="*/ 146 h 267"/>
                <a:gd name="T42" fmla="*/ 222 w 222"/>
                <a:gd name="T43" fmla="*/ 138 h 267"/>
                <a:gd name="T44" fmla="*/ 222 w 222"/>
                <a:gd name="T45" fmla="*/ 130 h 267"/>
                <a:gd name="T46" fmla="*/ 195 w 222"/>
                <a:gd name="T47" fmla="*/ 32 h 267"/>
                <a:gd name="T48" fmla="*/ 116 w 222"/>
                <a:gd name="T49" fmla="*/ 0 h 267"/>
                <a:gd name="T50" fmla="*/ 116 w 222"/>
                <a:gd name="T51" fmla="*/ 40 h 267"/>
                <a:gd name="T52" fmla="*/ 159 w 222"/>
                <a:gd name="T53" fmla="*/ 59 h 267"/>
                <a:gd name="T54" fmla="*/ 174 w 222"/>
                <a:gd name="T55" fmla="*/ 109 h 267"/>
                <a:gd name="T56" fmla="*/ 49 w 222"/>
                <a:gd name="T57" fmla="*/ 109 h 267"/>
                <a:gd name="T58" fmla="*/ 55 w 222"/>
                <a:gd name="T59" fmla="*/ 84 h 267"/>
                <a:gd name="T60" fmla="*/ 68 w 222"/>
                <a:gd name="T61" fmla="*/ 62 h 267"/>
                <a:gd name="T62" fmla="*/ 88 w 222"/>
                <a:gd name="T63" fmla="*/ 46 h 267"/>
                <a:gd name="T64" fmla="*/ 116 w 222"/>
                <a:gd name="T65" fmla="*/ 4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2" h="267">
                  <a:moveTo>
                    <a:pt x="116" y="0"/>
                  </a:moveTo>
                  <a:cubicBezTo>
                    <a:pt x="102" y="0"/>
                    <a:pt x="87" y="3"/>
                    <a:pt x="73" y="9"/>
                  </a:cubicBezTo>
                  <a:cubicBezTo>
                    <a:pt x="59" y="14"/>
                    <a:pt x="47" y="23"/>
                    <a:pt x="36" y="34"/>
                  </a:cubicBezTo>
                  <a:cubicBezTo>
                    <a:pt x="25" y="45"/>
                    <a:pt x="16" y="59"/>
                    <a:pt x="10" y="75"/>
                  </a:cubicBezTo>
                  <a:cubicBezTo>
                    <a:pt x="3" y="92"/>
                    <a:pt x="0" y="112"/>
                    <a:pt x="0" y="134"/>
                  </a:cubicBezTo>
                  <a:cubicBezTo>
                    <a:pt x="0" y="154"/>
                    <a:pt x="3" y="171"/>
                    <a:pt x="8" y="187"/>
                  </a:cubicBezTo>
                  <a:cubicBezTo>
                    <a:pt x="13" y="204"/>
                    <a:pt x="21" y="218"/>
                    <a:pt x="31" y="229"/>
                  </a:cubicBezTo>
                  <a:cubicBezTo>
                    <a:pt x="41" y="241"/>
                    <a:pt x="55" y="250"/>
                    <a:pt x="71" y="257"/>
                  </a:cubicBezTo>
                  <a:cubicBezTo>
                    <a:pt x="87" y="264"/>
                    <a:pt x="106" y="267"/>
                    <a:pt x="128" y="267"/>
                  </a:cubicBezTo>
                  <a:cubicBezTo>
                    <a:pt x="146" y="267"/>
                    <a:pt x="162" y="265"/>
                    <a:pt x="176" y="262"/>
                  </a:cubicBezTo>
                  <a:cubicBezTo>
                    <a:pt x="189" y="259"/>
                    <a:pt x="199" y="256"/>
                    <a:pt x="205" y="253"/>
                  </a:cubicBezTo>
                  <a:cubicBezTo>
                    <a:pt x="205" y="253"/>
                    <a:pt x="205" y="253"/>
                    <a:pt x="205" y="253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192" y="216"/>
                    <a:pt x="184" y="219"/>
                    <a:pt x="173" y="222"/>
                  </a:cubicBezTo>
                  <a:cubicBezTo>
                    <a:pt x="163" y="225"/>
                    <a:pt x="149" y="226"/>
                    <a:pt x="133" y="226"/>
                  </a:cubicBezTo>
                  <a:cubicBezTo>
                    <a:pt x="105" y="226"/>
                    <a:pt x="84" y="219"/>
                    <a:pt x="71" y="206"/>
                  </a:cubicBezTo>
                  <a:cubicBezTo>
                    <a:pt x="58" y="192"/>
                    <a:pt x="50" y="172"/>
                    <a:pt x="48" y="147"/>
                  </a:cubicBezTo>
                  <a:cubicBezTo>
                    <a:pt x="222" y="147"/>
                    <a:pt x="222" y="147"/>
                    <a:pt x="222" y="147"/>
                  </a:cubicBezTo>
                  <a:cubicBezTo>
                    <a:pt x="222" y="146"/>
                    <a:pt x="222" y="146"/>
                    <a:pt x="222" y="146"/>
                  </a:cubicBezTo>
                  <a:cubicBezTo>
                    <a:pt x="222" y="144"/>
                    <a:pt x="222" y="141"/>
                    <a:pt x="222" y="138"/>
                  </a:cubicBezTo>
                  <a:cubicBezTo>
                    <a:pt x="222" y="130"/>
                    <a:pt x="222" y="130"/>
                    <a:pt x="222" y="130"/>
                  </a:cubicBezTo>
                  <a:cubicBezTo>
                    <a:pt x="222" y="87"/>
                    <a:pt x="213" y="54"/>
                    <a:pt x="195" y="32"/>
                  </a:cubicBezTo>
                  <a:cubicBezTo>
                    <a:pt x="177" y="11"/>
                    <a:pt x="150" y="0"/>
                    <a:pt x="116" y="0"/>
                  </a:cubicBezTo>
                  <a:close/>
                  <a:moveTo>
                    <a:pt x="116" y="40"/>
                  </a:moveTo>
                  <a:cubicBezTo>
                    <a:pt x="134" y="40"/>
                    <a:pt x="149" y="46"/>
                    <a:pt x="159" y="59"/>
                  </a:cubicBezTo>
                  <a:cubicBezTo>
                    <a:pt x="169" y="72"/>
                    <a:pt x="174" y="89"/>
                    <a:pt x="174" y="109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50" y="101"/>
                    <a:pt x="52" y="92"/>
                    <a:pt x="55" y="84"/>
                  </a:cubicBezTo>
                  <a:cubicBezTo>
                    <a:pt x="58" y="75"/>
                    <a:pt x="63" y="68"/>
                    <a:pt x="68" y="62"/>
                  </a:cubicBezTo>
                  <a:cubicBezTo>
                    <a:pt x="74" y="55"/>
                    <a:pt x="80" y="50"/>
                    <a:pt x="88" y="46"/>
                  </a:cubicBezTo>
                  <a:cubicBezTo>
                    <a:pt x="96" y="42"/>
                    <a:pt x="105" y="40"/>
                    <a:pt x="116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/>
            <p:cNvSpPr>
              <a:spLocks/>
            </p:cNvSpPr>
            <p:nvPr userDrawn="1"/>
          </p:nvSpPr>
          <p:spPr bwMode="auto">
            <a:xfrm>
              <a:off x="14917738" y="1882775"/>
              <a:ext cx="569913" cy="1271588"/>
            </a:xfrm>
            <a:custGeom>
              <a:avLst/>
              <a:gdLst>
                <a:gd name="T0" fmla="*/ 143 w 152"/>
                <a:gd name="T1" fmla="*/ 287 h 339"/>
                <a:gd name="T2" fmla="*/ 143 w 152"/>
                <a:gd name="T3" fmla="*/ 286 h 339"/>
                <a:gd name="T4" fmla="*/ 143 w 152"/>
                <a:gd name="T5" fmla="*/ 286 h 339"/>
                <a:gd name="T6" fmla="*/ 126 w 152"/>
                <a:gd name="T7" fmla="*/ 293 h 339"/>
                <a:gd name="T8" fmla="*/ 93 w 152"/>
                <a:gd name="T9" fmla="*/ 298 h 339"/>
                <a:gd name="T10" fmla="*/ 72 w 152"/>
                <a:gd name="T11" fmla="*/ 295 h 339"/>
                <a:gd name="T12" fmla="*/ 58 w 152"/>
                <a:gd name="T13" fmla="*/ 285 h 339"/>
                <a:gd name="T14" fmla="*/ 49 w 152"/>
                <a:gd name="T15" fmla="*/ 266 h 339"/>
                <a:gd name="T16" fmla="*/ 46 w 152"/>
                <a:gd name="T17" fmla="*/ 234 h 339"/>
                <a:gd name="T18" fmla="*/ 46 w 152"/>
                <a:gd name="T19" fmla="*/ 118 h 339"/>
                <a:gd name="T20" fmla="*/ 143 w 152"/>
                <a:gd name="T21" fmla="*/ 118 h 339"/>
                <a:gd name="T22" fmla="*/ 143 w 152"/>
                <a:gd name="T23" fmla="*/ 79 h 339"/>
                <a:gd name="T24" fmla="*/ 46 w 152"/>
                <a:gd name="T25" fmla="*/ 79 h 339"/>
                <a:gd name="T26" fmla="*/ 46 w 152"/>
                <a:gd name="T27" fmla="*/ 0 h 339"/>
                <a:gd name="T28" fmla="*/ 1 w 152"/>
                <a:gd name="T29" fmla="*/ 8 h 339"/>
                <a:gd name="T30" fmla="*/ 0 w 152"/>
                <a:gd name="T31" fmla="*/ 8 h 339"/>
                <a:gd name="T32" fmla="*/ 0 w 152"/>
                <a:gd name="T33" fmla="*/ 235 h 339"/>
                <a:gd name="T34" fmla="*/ 4 w 152"/>
                <a:gd name="T35" fmla="*/ 279 h 339"/>
                <a:gd name="T36" fmla="*/ 19 w 152"/>
                <a:gd name="T37" fmla="*/ 312 h 339"/>
                <a:gd name="T38" fmla="*/ 46 w 152"/>
                <a:gd name="T39" fmla="*/ 332 h 339"/>
                <a:gd name="T40" fmla="*/ 89 w 152"/>
                <a:gd name="T41" fmla="*/ 339 h 339"/>
                <a:gd name="T42" fmla="*/ 128 w 152"/>
                <a:gd name="T43" fmla="*/ 333 h 339"/>
                <a:gd name="T44" fmla="*/ 152 w 152"/>
                <a:gd name="T45" fmla="*/ 325 h 339"/>
                <a:gd name="T46" fmla="*/ 152 w 152"/>
                <a:gd name="T47" fmla="*/ 325 h 339"/>
                <a:gd name="T48" fmla="*/ 143 w 152"/>
                <a:gd name="T49" fmla="*/ 287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339">
                  <a:moveTo>
                    <a:pt x="143" y="287"/>
                  </a:moveTo>
                  <a:cubicBezTo>
                    <a:pt x="143" y="286"/>
                    <a:pt x="143" y="286"/>
                    <a:pt x="143" y="286"/>
                  </a:cubicBezTo>
                  <a:cubicBezTo>
                    <a:pt x="143" y="286"/>
                    <a:pt x="143" y="286"/>
                    <a:pt x="143" y="286"/>
                  </a:cubicBezTo>
                  <a:cubicBezTo>
                    <a:pt x="139" y="288"/>
                    <a:pt x="134" y="290"/>
                    <a:pt x="126" y="293"/>
                  </a:cubicBezTo>
                  <a:cubicBezTo>
                    <a:pt x="117" y="296"/>
                    <a:pt x="106" y="298"/>
                    <a:pt x="93" y="298"/>
                  </a:cubicBezTo>
                  <a:cubicBezTo>
                    <a:pt x="85" y="298"/>
                    <a:pt x="78" y="297"/>
                    <a:pt x="72" y="295"/>
                  </a:cubicBezTo>
                  <a:cubicBezTo>
                    <a:pt x="67" y="293"/>
                    <a:pt x="62" y="289"/>
                    <a:pt x="58" y="285"/>
                  </a:cubicBezTo>
                  <a:cubicBezTo>
                    <a:pt x="54" y="280"/>
                    <a:pt x="51" y="274"/>
                    <a:pt x="49" y="266"/>
                  </a:cubicBezTo>
                  <a:cubicBezTo>
                    <a:pt x="47" y="257"/>
                    <a:pt x="46" y="247"/>
                    <a:pt x="46" y="234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143" y="118"/>
                    <a:pt x="143" y="118"/>
                    <a:pt x="143" y="118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52"/>
                    <a:pt x="2" y="267"/>
                    <a:pt x="4" y="279"/>
                  </a:cubicBezTo>
                  <a:cubicBezTo>
                    <a:pt x="7" y="292"/>
                    <a:pt x="12" y="303"/>
                    <a:pt x="19" y="312"/>
                  </a:cubicBezTo>
                  <a:cubicBezTo>
                    <a:pt x="26" y="321"/>
                    <a:pt x="35" y="328"/>
                    <a:pt x="46" y="332"/>
                  </a:cubicBezTo>
                  <a:cubicBezTo>
                    <a:pt x="57" y="336"/>
                    <a:pt x="72" y="339"/>
                    <a:pt x="89" y="339"/>
                  </a:cubicBezTo>
                  <a:cubicBezTo>
                    <a:pt x="104" y="339"/>
                    <a:pt x="117" y="337"/>
                    <a:pt x="128" y="333"/>
                  </a:cubicBezTo>
                  <a:cubicBezTo>
                    <a:pt x="139" y="330"/>
                    <a:pt x="147" y="327"/>
                    <a:pt x="152" y="325"/>
                  </a:cubicBezTo>
                  <a:cubicBezTo>
                    <a:pt x="152" y="325"/>
                    <a:pt x="152" y="325"/>
                    <a:pt x="152" y="325"/>
                  </a:cubicBezTo>
                  <a:lnTo>
                    <a:pt x="143" y="2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/>
            <p:cNvSpPr>
              <a:spLocks noEditPoints="1"/>
            </p:cNvSpPr>
            <p:nvPr userDrawn="1"/>
          </p:nvSpPr>
          <p:spPr bwMode="auto">
            <a:xfrm>
              <a:off x="11126788" y="3803650"/>
              <a:ext cx="269875" cy="333375"/>
            </a:xfrm>
            <a:custGeom>
              <a:avLst/>
              <a:gdLst>
                <a:gd name="T0" fmla="*/ 58 w 72"/>
                <a:gd name="T1" fmla="*/ 76 h 89"/>
                <a:gd name="T2" fmla="*/ 47 w 72"/>
                <a:gd name="T3" fmla="*/ 85 h 89"/>
                <a:gd name="T4" fmla="*/ 29 w 72"/>
                <a:gd name="T5" fmla="*/ 89 h 89"/>
                <a:gd name="T6" fmla="*/ 17 w 72"/>
                <a:gd name="T7" fmla="*/ 88 h 89"/>
                <a:gd name="T8" fmla="*/ 8 w 72"/>
                <a:gd name="T9" fmla="*/ 83 h 89"/>
                <a:gd name="T10" fmla="*/ 2 w 72"/>
                <a:gd name="T11" fmla="*/ 75 h 89"/>
                <a:gd name="T12" fmla="*/ 0 w 72"/>
                <a:gd name="T13" fmla="*/ 64 h 89"/>
                <a:gd name="T14" fmla="*/ 4 w 72"/>
                <a:gd name="T15" fmla="*/ 50 h 89"/>
                <a:gd name="T16" fmla="*/ 14 w 72"/>
                <a:gd name="T17" fmla="*/ 41 h 89"/>
                <a:gd name="T18" fmla="*/ 27 w 72"/>
                <a:gd name="T19" fmla="*/ 37 h 89"/>
                <a:gd name="T20" fmla="*/ 43 w 72"/>
                <a:gd name="T21" fmla="*/ 35 h 89"/>
                <a:gd name="T22" fmla="*/ 58 w 72"/>
                <a:gd name="T23" fmla="*/ 35 h 89"/>
                <a:gd name="T24" fmla="*/ 58 w 72"/>
                <a:gd name="T25" fmla="*/ 32 h 89"/>
                <a:gd name="T26" fmla="*/ 53 w 72"/>
                <a:gd name="T27" fmla="*/ 16 h 89"/>
                <a:gd name="T28" fmla="*/ 38 w 72"/>
                <a:gd name="T29" fmla="*/ 11 h 89"/>
                <a:gd name="T30" fmla="*/ 23 w 72"/>
                <a:gd name="T31" fmla="*/ 15 h 89"/>
                <a:gd name="T32" fmla="*/ 17 w 72"/>
                <a:gd name="T33" fmla="*/ 24 h 89"/>
                <a:gd name="T34" fmla="*/ 4 w 72"/>
                <a:gd name="T35" fmla="*/ 22 h 89"/>
                <a:gd name="T36" fmla="*/ 15 w 72"/>
                <a:gd name="T37" fmla="*/ 5 h 89"/>
                <a:gd name="T38" fmla="*/ 39 w 72"/>
                <a:gd name="T39" fmla="*/ 0 h 89"/>
                <a:gd name="T40" fmla="*/ 54 w 72"/>
                <a:gd name="T41" fmla="*/ 2 h 89"/>
                <a:gd name="T42" fmla="*/ 65 w 72"/>
                <a:gd name="T43" fmla="*/ 9 h 89"/>
                <a:gd name="T44" fmla="*/ 70 w 72"/>
                <a:gd name="T45" fmla="*/ 19 h 89"/>
                <a:gd name="T46" fmla="*/ 72 w 72"/>
                <a:gd name="T47" fmla="*/ 32 h 89"/>
                <a:gd name="T48" fmla="*/ 72 w 72"/>
                <a:gd name="T49" fmla="*/ 88 h 89"/>
                <a:gd name="T50" fmla="*/ 58 w 72"/>
                <a:gd name="T51" fmla="*/ 88 h 89"/>
                <a:gd name="T52" fmla="*/ 58 w 72"/>
                <a:gd name="T53" fmla="*/ 76 h 89"/>
                <a:gd name="T54" fmla="*/ 58 w 72"/>
                <a:gd name="T55" fmla="*/ 45 h 89"/>
                <a:gd name="T56" fmla="*/ 44 w 72"/>
                <a:gd name="T57" fmla="*/ 46 h 89"/>
                <a:gd name="T58" fmla="*/ 30 w 72"/>
                <a:gd name="T59" fmla="*/ 47 h 89"/>
                <a:gd name="T60" fmla="*/ 21 w 72"/>
                <a:gd name="T61" fmla="*/ 51 h 89"/>
                <a:gd name="T62" fmla="*/ 16 w 72"/>
                <a:gd name="T63" fmla="*/ 56 h 89"/>
                <a:gd name="T64" fmla="*/ 15 w 72"/>
                <a:gd name="T65" fmla="*/ 64 h 89"/>
                <a:gd name="T66" fmla="*/ 18 w 72"/>
                <a:gd name="T67" fmla="*/ 74 h 89"/>
                <a:gd name="T68" fmla="*/ 31 w 72"/>
                <a:gd name="T69" fmla="*/ 78 h 89"/>
                <a:gd name="T70" fmla="*/ 51 w 72"/>
                <a:gd name="T71" fmla="*/ 71 h 89"/>
                <a:gd name="T72" fmla="*/ 58 w 72"/>
                <a:gd name="T73" fmla="*/ 54 h 89"/>
                <a:gd name="T74" fmla="*/ 58 w 72"/>
                <a:gd name="T75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89">
                  <a:moveTo>
                    <a:pt x="58" y="76"/>
                  </a:moveTo>
                  <a:cubicBezTo>
                    <a:pt x="55" y="80"/>
                    <a:pt x="51" y="83"/>
                    <a:pt x="47" y="85"/>
                  </a:cubicBezTo>
                  <a:cubicBezTo>
                    <a:pt x="42" y="88"/>
                    <a:pt x="36" y="89"/>
                    <a:pt x="29" y="89"/>
                  </a:cubicBezTo>
                  <a:cubicBezTo>
                    <a:pt x="25" y="89"/>
                    <a:pt x="21" y="89"/>
                    <a:pt x="17" y="88"/>
                  </a:cubicBezTo>
                  <a:cubicBezTo>
                    <a:pt x="14" y="87"/>
                    <a:pt x="11" y="85"/>
                    <a:pt x="8" y="83"/>
                  </a:cubicBezTo>
                  <a:cubicBezTo>
                    <a:pt x="6" y="81"/>
                    <a:pt x="4" y="78"/>
                    <a:pt x="2" y="75"/>
                  </a:cubicBezTo>
                  <a:cubicBezTo>
                    <a:pt x="1" y="72"/>
                    <a:pt x="0" y="68"/>
                    <a:pt x="0" y="64"/>
                  </a:cubicBezTo>
                  <a:cubicBezTo>
                    <a:pt x="0" y="58"/>
                    <a:pt x="1" y="54"/>
                    <a:pt x="4" y="50"/>
                  </a:cubicBezTo>
                  <a:cubicBezTo>
                    <a:pt x="6" y="46"/>
                    <a:pt x="9" y="43"/>
                    <a:pt x="14" y="41"/>
                  </a:cubicBezTo>
                  <a:cubicBezTo>
                    <a:pt x="18" y="39"/>
                    <a:pt x="22" y="38"/>
                    <a:pt x="27" y="37"/>
                  </a:cubicBezTo>
                  <a:cubicBezTo>
                    <a:pt x="33" y="36"/>
                    <a:pt x="38" y="36"/>
                    <a:pt x="43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24"/>
                    <a:pt x="56" y="19"/>
                    <a:pt x="53" y="16"/>
                  </a:cubicBezTo>
                  <a:cubicBezTo>
                    <a:pt x="50" y="13"/>
                    <a:pt x="45" y="11"/>
                    <a:pt x="38" y="11"/>
                  </a:cubicBezTo>
                  <a:cubicBezTo>
                    <a:pt x="32" y="11"/>
                    <a:pt x="27" y="12"/>
                    <a:pt x="23" y="15"/>
                  </a:cubicBezTo>
                  <a:cubicBezTo>
                    <a:pt x="20" y="17"/>
                    <a:pt x="18" y="20"/>
                    <a:pt x="17" y="24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6" y="15"/>
                    <a:pt x="9" y="9"/>
                    <a:pt x="15" y="5"/>
                  </a:cubicBezTo>
                  <a:cubicBezTo>
                    <a:pt x="21" y="2"/>
                    <a:pt x="29" y="0"/>
                    <a:pt x="39" y="0"/>
                  </a:cubicBezTo>
                  <a:cubicBezTo>
                    <a:pt x="45" y="0"/>
                    <a:pt x="50" y="1"/>
                    <a:pt x="54" y="2"/>
                  </a:cubicBezTo>
                  <a:cubicBezTo>
                    <a:pt x="59" y="4"/>
                    <a:pt x="62" y="6"/>
                    <a:pt x="65" y="9"/>
                  </a:cubicBezTo>
                  <a:cubicBezTo>
                    <a:pt x="67" y="11"/>
                    <a:pt x="69" y="15"/>
                    <a:pt x="70" y="19"/>
                  </a:cubicBezTo>
                  <a:cubicBezTo>
                    <a:pt x="71" y="23"/>
                    <a:pt x="72" y="27"/>
                    <a:pt x="72" y="32"/>
                  </a:cubicBezTo>
                  <a:cubicBezTo>
                    <a:pt x="72" y="88"/>
                    <a:pt x="72" y="88"/>
                    <a:pt x="72" y="88"/>
                  </a:cubicBezTo>
                  <a:cubicBezTo>
                    <a:pt x="58" y="88"/>
                    <a:pt x="58" y="88"/>
                    <a:pt x="58" y="88"/>
                  </a:cubicBezTo>
                  <a:lnTo>
                    <a:pt x="58" y="76"/>
                  </a:lnTo>
                  <a:close/>
                  <a:moveTo>
                    <a:pt x="58" y="45"/>
                  </a:moveTo>
                  <a:cubicBezTo>
                    <a:pt x="44" y="46"/>
                    <a:pt x="44" y="46"/>
                    <a:pt x="44" y="46"/>
                  </a:cubicBezTo>
                  <a:cubicBezTo>
                    <a:pt x="39" y="46"/>
                    <a:pt x="34" y="46"/>
                    <a:pt x="30" y="47"/>
                  </a:cubicBezTo>
                  <a:cubicBezTo>
                    <a:pt x="26" y="48"/>
                    <a:pt x="23" y="49"/>
                    <a:pt x="21" y="51"/>
                  </a:cubicBezTo>
                  <a:cubicBezTo>
                    <a:pt x="19" y="52"/>
                    <a:pt x="17" y="54"/>
                    <a:pt x="16" y="56"/>
                  </a:cubicBezTo>
                  <a:cubicBezTo>
                    <a:pt x="15" y="58"/>
                    <a:pt x="15" y="61"/>
                    <a:pt x="15" y="64"/>
                  </a:cubicBezTo>
                  <a:cubicBezTo>
                    <a:pt x="15" y="68"/>
                    <a:pt x="16" y="71"/>
                    <a:pt x="18" y="74"/>
                  </a:cubicBezTo>
                  <a:cubicBezTo>
                    <a:pt x="21" y="76"/>
                    <a:pt x="25" y="78"/>
                    <a:pt x="31" y="78"/>
                  </a:cubicBezTo>
                  <a:cubicBezTo>
                    <a:pt x="40" y="78"/>
                    <a:pt x="46" y="76"/>
                    <a:pt x="51" y="71"/>
                  </a:cubicBezTo>
                  <a:cubicBezTo>
                    <a:pt x="56" y="67"/>
                    <a:pt x="58" y="62"/>
                    <a:pt x="58" y="54"/>
                  </a:cubicBezTo>
                  <a:lnTo>
                    <a:pt x="58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/>
            <p:cNvSpPr>
              <a:spLocks noEditPoints="1"/>
            </p:cNvSpPr>
            <p:nvPr userDrawn="1"/>
          </p:nvSpPr>
          <p:spPr bwMode="auto">
            <a:xfrm>
              <a:off x="11630025" y="3690938"/>
              <a:ext cx="295275" cy="450850"/>
            </a:xfrm>
            <a:custGeom>
              <a:avLst/>
              <a:gdLst>
                <a:gd name="T0" fmla="*/ 65 w 79"/>
                <a:gd name="T1" fmla="*/ 105 h 120"/>
                <a:gd name="T2" fmla="*/ 52 w 79"/>
                <a:gd name="T3" fmla="*/ 116 h 120"/>
                <a:gd name="T4" fmla="*/ 36 w 79"/>
                <a:gd name="T5" fmla="*/ 120 h 120"/>
                <a:gd name="T6" fmla="*/ 20 w 79"/>
                <a:gd name="T7" fmla="*/ 117 h 120"/>
                <a:gd name="T8" fmla="*/ 9 w 79"/>
                <a:gd name="T9" fmla="*/ 107 h 120"/>
                <a:gd name="T10" fmla="*/ 2 w 79"/>
                <a:gd name="T11" fmla="*/ 93 h 120"/>
                <a:gd name="T12" fmla="*/ 0 w 79"/>
                <a:gd name="T13" fmla="*/ 76 h 120"/>
                <a:gd name="T14" fmla="*/ 3 w 79"/>
                <a:gd name="T15" fmla="*/ 57 h 120"/>
                <a:gd name="T16" fmla="*/ 10 w 79"/>
                <a:gd name="T17" fmla="*/ 42 h 120"/>
                <a:gd name="T18" fmla="*/ 22 w 79"/>
                <a:gd name="T19" fmla="*/ 33 h 120"/>
                <a:gd name="T20" fmla="*/ 38 w 79"/>
                <a:gd name="T21" fmla="*/ 30 h 120"/>
                <a:gd name="T22" fmla="*/ 51 w 79"/>
                <a:gd name="T23" fmla="*/ 33 h 120"/>
                <a:gd name="T24" fmla="*/ 64 w 79"/>
                <a:gd name="T25" fmla="*/ 43 h 120"/>
                <a:gd name="T26" fmla="*/ 64 w 79"/>
                <a:gd name="T27" fmla="*/ 0 h 120"/>
                <a:gd name="T28" fmla="*/ 79 w 79"/>
                <a:gd name="T29" fmla="*/ 0 h 120"/>
                <a:gd name="T30" fmla="*/ 79 w 79"/>
                <a:gd name="T31" fmla="*/ 118 h 120"/>
                <a:gd name="T32" fmla="*/ 65 w 79"/>
                <a:gd name="T33" fmla="*/ 118 h 120"/>
                <a:gd name="T34" fmla="*/ 65 w 79"/>
                <a:gd name="T35" fmla="*/ 105 h 120"/>
                <a:gd name="T36" fmla="*/ 65 w 79"/>
                <a:gd name="T37" fmla="*/ 73 h 120"/>
                <a:gd name="T38" fmla="*/ 63 w 79"/>
                <a:gd name="T39" fmla="*/ 57 h 120"/>
                <a:gd name="T40" fmla="*/ 55 w 79"/>
                <a:gd name="T41" fmla="*/ 47 h 120"/>
                <a:gd name="T42" fmla="*/ 48 w 79"/>
                <a:gd name="T43" fmla="*/ 43 h 120"/>
                <a:gd name="T44" fmla="*/ 40 w 79"/>
                <a:gd name="T45" fmla="*/ 42 h 120"/>
                <a:gd name="T46" fmla="*/ 30 w 79"/>
                <a:gd name="T47" fmla="*/ 44 h 120"/>
                <a:gd name="T48" fmla="*/ 22 w 79"/>
                <a:gd name="T49" fmla="*/ 50 h 120"/>
                <a:gd name="T50" fmla="*/ 17 w 79"/>
                <a:gd name="T51" fmla="*/ 60 h 120"/>
                <a:gd name="T52" fmla="*/ 15 w 79"/>
                <a:gd name="T53" fmla="*/ 75 h 120"/>
                <a:gd name="T54" fmla="*/ 17 w 79"/>
                <a:gd name="T55" fmla="*/ 91 h 120"/>
                <a:gd name="T56" fmla="*/ 22 w 79"/>
                <a:gd name="T57" fmla="*/ 101 h 120"/>
                <a:gd name="T58" fmla="*/ 30 w 79"/>
                <a:gd name="T59" fmla="*/ 107 h 120"/>
                <a:gd name="T60" fmla="*/ 39 w 79"/>
                <a:gd name="T61" fmla="*/ 108 h 120"/>
                <a:gd name="T62" fmla="*/ 47 w 79"/>
                <a:gd name="T63" fmla="*/ 107 h 120"/>
                <a:gd name="T64" fmla="*/ 55 w 79"/>
                <a:gd name="T65" fmla="*/ 103 h 120"/>
                <a:gd name="T66" fmla="*/ 62 w 79"/>
                <a:gd name="T67" fmla="*/ 93 h 120"/>
                <a:gd name="T68" fmla="*/ 65 w 79"/>
                <a:gd name="T69" fmla="*/ 78 h 120"/>
                <a:gd name="T70" fmla="*/ 65 w 79"/>
                <a:gd name="T71" fmla="*/ 7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" h="120">
                  <a:moveTo>
                    <a:pt x="65" y="105"/>
                  </a:moveTo>
                  <a:cubicBezTo>
                    <a:pt x="61" y="110"/>
                    <a:pt x="57" y="114"/>
                    <a:pt x="52" y="116"/>
                  </a:cubicBezTo>
                  <a:cubicBezTo>
                    <a:pt x="48" y="119"/>
                    <a:pt x="42" y="120"/>
                    <a:pt x="36" y="120"/>
                  </a:cubicBezTo>
                  <a:cubicBezTo>
                    <a:pt x="30" y="120"/>
                    <a:pt x="25" y="119"/>
                    <a:pt x="20" y="117"/>
                  </a:cubicBezTo>
                  <a:cubicBezTo>
                    <a:pt x="15" y="114"/>
                    <a:pt x="12" y="111"/>
                    <a:pt x="9" y="107"/>
                  </a:cubicBezTo>
                  <a:cubicBezTo>
                    <a:pt x="6" y="103"/>
                    <a:pt x="4" y="99"/>
                    <a:pt x="2" y="93"/>
                  </a:cubicBezTo>
                  <a:cubicBezTo>
                    <a:pt x="1" y="88"/>
                    <a:pt x="0" y="82"/>
                    <a:pt x="0" y="76"/>
                  </a:cubicBezTo>
                  <a:cubicBezTo>
                    <a:pt x="0" y="69"/>
                    <a:pt x="1" y="62"/>
                    <a:pt x="3" y="57"/>
                  </a:cubicBezTo>
                  <a:cubicBezTo>
                    <a:pt x="4" y="51"/>
                    <a:pt x="7" y="46"/>
                    <a:pt x="10" y="42"/>
                  </a:cubicBezTo>
                  <a:cubicBezTo>
                    <a:pt x="13" y="38"/>
                    <a:pt x="17" y="35"/>
                    <a:pt x="22" y="33"/>
                  </a:cubicBezTo>
                  <a:cubicBezTo>
                    <a:pt x="27" y="31"/>
                    <a:pt x="32" y="30"/>
                    <a:pt x="38" y="30"/>
                  </a:cubicBezTo>
                  <a:cubicBezTo>
                    <a:pt x="42" y="30"/>
                    <a:pt x="47" y="31"/>
                    <a:pt x="51" y="33"/>
                  </a:cubicBezTo>
                  <a:cubicBezTo>
                    <a:pt x="56" y="35"/>
                    <a:pt x="60" y="38"/>
                    <a:pt x="64" y="43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65" y="118"/>
                    <a:pt x="65" y="118"/>
                    <a:pt x="65" y="118"/>
                  </a:cubicBezTo>
                  <a:lnTo>
                    <a:pt x="65" y="105"/>
                  </a:lnTo>
                  <a:close/>
                  <a:moveTo>
                    <a:pt x="65" y="73"/>
                  </a:moveTo>
                  <a:cubicBezTo>
                    <a:pt x="65" y="66"/>
                    <a:pt x="64" y="61"/>
                    <a:pt x="63" y="57"/>
                  </a:cubicBezTo>
                  <a:cubicBezTo>
                    <a:pt x="61" y="53"/>
                    <a:pt x="59" y="50"/>
                    <a:pt x="55" y="47"/>
                  </a:cubicBezTo>
                  <a:cubicBezTo>
                    <a:pt x="53" y="45"/>
                    <a:pt x="50" y="44"/>
                    <a:pt x="48" y="43"/>
                  </a:cubicBezTo>
                  <a:cubicBezTo>
                    <a:pt x="45" y="42"/>
                    <a:pt x="43" y="42"/>
                    <a:pt x="40" y="42"/>
                  </a:cubicBezTo>
                  <a:cubicBezTo>
                    <a:pt x="36" y="42"/>
                    <a:pt x="33" y="42"/>
                    <a:pt x="30" y="44"/>
                  </a:cubicBezTo>
                  <a:cubicBezTo>
                    <a:pt x="27" y="45"/>
                    <a:pt x="24" y="47"/>
                    <a:pt x="22" y="50"/>
                  </a:cubicBezTo>
                  <a:cubicBezTo>
                    <a:pt x="20" y="52"/>
                    <a:pt x="18" y="56"/>
                    <a:pt x="17" y="60"/>
                  </a:cubicBezTo>
                  <a:cubicBezTo>
                    <a:pt x="16" y="64"/>
                    <a:pt x="15" y="69"/>
                    <a:pt x="15" y="75"/>
                  </a:cubicBezTo>
                  <a:cubicBezTo>
                    <a:pt x="15" y="82"/>
                    <a:pt x="16" y="87"/>
                    <a:pt x="17" y="91"/>
                  </a:cubicBezTo>
                  <a:cubicBezTo>
                    <a:pt x="18" y="95"/>
                    <a:pt x="20" y="99"/>
                    <a:pt x="22" y="101"/>
                  </a:cubicBezTo>
                  <a:cubicBezTo>
                    <a:pt x="25" y="104"/>
                    <a:pt x="27" y="106"/>
                    <a:pt x="30" y="107"/>
                  </a:cubicBezTo>
                  <a:cubicBezTo>
                    <a:pt x="33" y="108"/>
                    <a:pt x="36" y="108"/>
                    <a:pt x="39" y="108"/>
                  </a:cubicBezTo>
                  <a:cubicBezTo>
                    <a:pt x="42" y="108"/>
                    <a:pt x="45" y="108"/>
                    <a:pt x="47" y="107"/>
                  </a:cubicBezTo>
                  <a:cubicBezTo>
                    <a:pt x="50" y="106"/>
                    <a:pt x="52" y="105"/>
                    <a:pt x="55" y="103"/>
                  </a:cubicBezTo>
                  <a:cubicBezTo>
                    <a:pt x="58" y="101"/>
                    <a:pt x="61" y="97"/>
                    <a:pt x="62" y="93"/>
                  </a:cubicBezTo>
                  <a:cubicBezTo>
                    <a:pt x="64" y="89"/>
                    <a:pt x="65" y="84"/>
                    <a:pt x="65" y="78"/>
                  </a:cubicBezTo>
                  <a:lnTo>
                    <a:pt x="65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/>
            <p:cNvSpPr>
              <a:spLocks noEditPoints="1"/>
            </p:cNvSpPr>
            <p:nvPr userDrawn="1"/>
          </p:nvSpPr>
          <p:spPr bwMode="auto">
            <a:xfrm>
              <a:off x="12018963" y="3690938"/>
              <a:ext cx="57150" cy="442913"/>
            </a:xfrm>
            <a:custGeom>
              <a:avLst/>
              <a:gdLst>
                <a:gd name="T0" fmla="*/ 0 w 36"/>
                <a:gd name="T1" fmla="*/ 0 h 279"/>
                <a:gd name="T2" fmla="*/ 36 w 36"/>
                <a:gd name="T3" fmla="*/ 0 h 279"/>
                <a:gd name="T4" fmla="*/ 36 w 36"/>
                <a:gd name="T5" fmla="*/ 40 h 279"/>
                <a:gd name="T6" fmla="*/ 0 w 36"/>
                <a:gd name="T7" fmla="*/ 40 h 279"/>
                <a:gd name="T8" fmla="*/ 0 w 36"/>
                <a:gd name="T9" fmla="*/ 0 h 279"/>
                <a:gd name="T10" fmla="*/ 0 w 36"/>
                <a:gd name="T11" fmla="*/ 78 h 279"/>
                <a:gd name="T12" fmla="*/ 36 w 36"/>
                <a:gd name="T13" fmla="*/ 78 h 279"/>
                <a:gd name="T14" fmla="*/ 36 w 36"/>
                <a:gd name="T15" fmla="*/ 279 h 279"/>
                <a:gd name="T16" fmla="*/ 0 w 36"/>
                <a:gd name="T17" fmla="*/ 279 h 279"/>
                <a:gd name="T18" fmla="*/ 0 w 36"/>
                <a:gd name="T19" fmla="*/ 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9">
                  <a:moveTo>
                    <a:pt x="0" y="0"/>
                  </a:moveTo>
                  <a:lnTo>
                    <a:pt x="36" y="0"/>
                  </a:lnTo>
                  <a:lnTo>
                    <a:pt x="36" y="40"/>
                  </a:lnTo>
                  <a:lnTo>
                    <a:pt x="0" y="40"/>
                  </a:lnTo>
                  <a:lnTo>
                    <a:pt x="0" y="0"/>
                  </a:lnTo>
                  <a:close/>
                  <a:moveTo>
                    <a:pt x="0" y="78"/>
                  </a:moveTo>
                  <a:lnTo>
                    <a:pt x="36" y="78"/>
                  </a:lnTo>
                  <a:lnTo>
                    <a:pt x="36" y="279"/>
                  </a:lnTo>
                  <a:lnTo>
                    <a:pt x="0" y="279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0"/>
            <p:cNvSpPr>
              <a:spLocks/>
            </p:cNvSpPr>
            <p:nvPr userDrawn="1"/>
          </p:nvSpPr>
          <p:spPr bwMode="auto">
            <a:xfrm>
              <a:off x="12131675" y="3814763"/>
              <a:ext cx="315913" cy="319088"/>
            </a:xfrm>
            <a:custGeom>
              <a:avLst/>
              <a:gdLst>
                <a:gd name="T0" fmla="*/ 0 w 199"/>
                <a:gd name="T1" fmla="*/ 0 h 201"/>
                <a:gd name="T2" fmla="*/ 40 w 199"/>
                <a:gd name="T3" fmla="*/ 0 h 201"/>
                <a:gd name="T4" fmla="*/ 100 w 199"/>
                <a:gd name="T5" fmla="*/ 163 h 201"/>
                <a:gd name="T6" fmla="*/ 161 w 199"/>
                <a:gd name="T7" fmla="*/ 0 h 201"/>
                <a:gd name="T8" fmla="*/ 199 w 199"/>
                <a:gd name="T9" fmla="*/ 0 h 201"/>
                <a:gd name="T10" fmla="*/ 118 w 199"/>
                <a:gd name="T11" fmla="*/ 201 h 201"/>
                <a:gd name="T12" fmla="*/ 81 w 199"/>
                <a:gd name="T13" fmla="*/ 201 h 201"/>
                <a:gd name="T14" fmla="*/ 0 w 199"/>
                <a:gd name="T1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" h="201">
                  <a:moveTo>
                    <a:pt x="0" y="0"/>
                  </a:moveTo>
                  <a:lnTo>
                    <a:pt x="40" y="0"/>
                  </a:lnTo>
                  <a:lnTo>
                    <a:pt x="100" y="163"/>
                  </a:lnTo>
                  <a:lnTo>
                    <a:pt x="161" y="0"/>
                  </a:lnTo>
                  <a:lnTo>
                    <a:pt x="199" y="0"/>
                  </a:lnTo>
                  <a:lnTo>
                    <a:pt x="118" y="201"/>
                  </a:lnTo>
                  <a:lnTo>
                    <a:pt x="81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"/>
            <p:cNvSpPr>
              <a:spLocks noEditPoints="1"/>
            </p:cNvSpPr>
            <p:nvPr userDrawn="1"/>
          </p:nvSpPr>
          <p:spPr bwMode="auto">
            <a:xfrm>
              <a:off x="12503150" y="3690938"/>
              <a:ext cx="57150" cy="442913"/>
            </a:xfrm>
            <a:custGeom>
              <a:avLst/>
              <a:gdLst>
                <a:gd name="T0" fmla="*/ 0 w 36"/>
                <a:gd name="T1" fmla="*/ 0 h 279"/>
                <a:gd name="T2" fmla="*/ 36 w 36"/>
                <a:gd name="T3" fmla="*/ 0 h 279"/>
                <a:gd name="T4" fmla="*/ 36 w 36"/>
                <a:gd name="T5" fmla="*/ 40 h 279"/>
                <a:gd name="T6" fmla="*/ 0 w 36"/>
                <a:gd name="T7" fmla="*/ 40 h 279"/>
                <a:gd name="T8" fmla="*/ 0 w 36"/>
                <a:gd name="T9" fmla="*/ 0 h 279"/>
                <a:gd name="T10" fmla="*/ 0 w 36"/>
                <a:gd name="T11" fmla="*/ 78 h 279"/>
                <a:gd name="T12" fmla="*/ 36 w 36"/>
                <a:gd name="T13" fmla="*/ 78 h 279"/>
                <a:gd name="T14" fmla="*/ 36 w 36"/>
                <a:gd name="T15" fmla="*/ 279 h 279"/>
                <a:gd name="T16" fmla="*/ 0 w 36"/>
                <a:gd name="T17" fmla="*/ 279 h 279"/>
                <a:gd name="T18" fmla="*/ 0 w 36"/>
                <a:gd name="T19" fmla="*/ 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9">
                  <a:moveTo>
                    <a:pt x="0" y="0"/>
                  </a:moveTo>
                  <a:lnTo>
                    <a:pt x="36" y="0"/>
                  </a:lnTo>
                  <a:lnTo>
                    <a:pt x="36" y="40"/>
                  </a:lnTo>
                  <a:lnTo>
                    <a:pt x="0" y="40"/>
                  </a:lnTo>
                  <a:lnTo>
                    <a:pt x="0" y="0"/>
                  </a:lnTo>
                  <a:close/>
                  <a:moveTo>
                    <a:pt x="0" y="78"/>
                  </a:moveTo>
                  <a:lnTo>
                    <a:pt x="36" y="78"/>
                  </a:lnTo>
                  <a:lnTo>
                    <a:pt x="36" y="279"/>
                  </a:lnTo>
                  <a:lnTo>
                    <a:pt x="0" y="279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"/>
            <p:cNvSpPr>
              <a:spLocks/>
            </p:cNvSpPr>
            <p:nvPr userDrawn="1"/>
          </p:nvSpPr>
          <p:spPr bwMode="auto">
            <a:xfrm>
              <a:off x="12638088" y="3803650"/>
              <a:ext cx="269875" cy="338138"/>
            </a:xfrm>
            <a:custGeom>
              <a:avLst/>
              <a:gdLst>
                <a:gd name="T0" fmla="*/ 13 w 72"/>
                <a:gd name="T1" fmla="*/ 63 h 90"/>
                <a:gd name="T2" fmla="*/ 21 w 72"/>
                <a:gd name="T3" fmla="*/ 75 h 90"/>
                <a:gd name="T4" fmla="*/ 37 w 72"/>
                <a:gd name="T5" fmla="*/ 79 h 90"/>
                <a:gd name="T6" fmla="*/ 52 w 72"/>
                <a:gd name="T7" fmla="*/ 75 h 90"/>
                <a:gd name="T8" fmla="*/ 57 w 72"/>
                <a:gd name="T9" fmla="*/ 65 h 90"/>
                <a:gd name="T10" fmla="*/ 56 w 72"/>
                <a:gd name="T11" fmla="*/ 61 h 90"/>
                <a:gd name="T12" fmla="*/ 54 w 72"/>
                <a:gd name="T13" fmla="*/ 57 h 90"/>
                <a:gd name="T14" fmla="*/ 50 w 72"/>
                <a:gd name="T15" fmla="*/ 54 h 90"/>
                <a:gd name="T16" fmla="*/ 42 w 72"/>
                <a:gd name="T17" fmla="*/ 51 h 90"/>
                <a:gd name="T18" fmla="*/ 31 w 72"/>
                <a:gd name="T19" fmla="*/ 50 h 90"/>
                <a:gd name="T20" fmla="*/ 18 w 72"/>
                <a:gd name="T21" fmla="*/ 47 h 90"/>
                <a:gd name="T22" fmla="*/ 9 w 72"/>
                <a:gd name="T23" fmla="*/ 42 h 90"/>
                <a:gd name="T24" fmla="*/ 4 w 72"/>
                <a:gd name="T25" fmla="*/ 35 h 90"/>
                <a:gd name="T26" fmla="*/ 2 w 72"/>
                <a:gd name="T27" fmla="*/ 25 h 90"/>
                <a:gd name="T28" fmla="*/ 4 w 72"/>
                <a:gd name="T29" fmla="*/ 15 h 90"/>
                <a:gd name="T30" fmla="*/ 11 w 72"/>
                <a:gd name="T31" fmla="*/ 7 h 90"/>
                <a:gd name="T32" fmla="*/ 22 w 72"/>
                <a:gd name="T33" fmla="*/ 2 h 90"/>
                <a:gd name="T34" fmla="*/ 35 w 72"/>
                <a:gd name="T35" fmla="*/ 0 h 90"/>
                <a:gd name="T36" fmla="*/ 51 w 72"/>
                <a:gd name="T37" fmla="*/ 2 h 90"/>
                <a:gd name="T38" fmla="*/ 61 w 72"/>
                <a:gd name="T39" fmla="*/ 7 h 90"/>
                <a:gd name="T40" fmla="*/ 67 w 72"/>
                <a:gd name="T41" fmla="*/ 14 h 90"/>
                <a:gd name="T42" fmla="*/ 70 w 72"/>
                <a:gd name="T43" fmla="*/ 23 h 90"/>
                <a:gd name="T44" fmla="*/ 57 w 72"/>
                <a:gd name="T45" fmla="*/ 25 h 90"/>
                <a:gd name="T46" fmla="*/ 55 w 72"/>
                <a:gd name="T47" fmla="*/ 19 h 90"/>
                <a:gd name="T48" fmla="*/ 51 w 72"/>
                <a:gd name="T49" fmla="*/ 15 h 90"/>
                <a:gd name="T50" fmla="*/ 45 w 72"/>
                <a:gd name="T51" fmla="*/ 12 h 90"/>
                <a:gd name="T52" fmla="*/ 36 w 72"/>
                <a:gd name="T53" fmla="*/ 11 h 90"/>
                <a:gd name="T54" fmla="*/ 26 w 72"/>
                <a:gd name="T55" fmla="*/ 12 h 90"/>
                <a:gd name="T56" fmla="*/ 20 w 72"/>
                <a:gd name="T57" fmla="*/ 15 h 90"/>
                <a:gd name="T58" fmla="*/ 16 w 72"/>
                <a:gd name="T59" fmla="*/ 19 h 90"/>
                <a:gd name="T60" fmla="*/ 15 w 72"/>
                <a:gd name="T61" fmla="*/ 24 h 90"/>
                <a:gd name="T62" fmla="*/ 16 w 72"/>
                <a:gd name="T63" fmla="*/ 29 h 90"/>
                <a:gd name="T64" fmla="*/ 18 w 72"/>
                <a:gd name="T65" fmla="*/ 32 h 90"/>
                <a:gd name="T66" fmla="*/ 23 w 72"/>
                <a:gd name="T67" fmla="*/ 35 h 90"/>
                <a:gd name="T68" fmla="*/ 31 w 72"/>
                <a:gd name="T69" fmla="*/ 37 h 90"/>
                <a:gd name="T70" fmla="*/ 44 w 72"/>
                <a:gd name="T71" fmla="*/ 39 h 90"/>
                <a:gd name="T72" fmla="*/ 65 w 72"/>
                <a:gd name="T73" fmla="*/ 47 h 90"/>
                <a:gd name="T74" fmla="*/ 72 w 72"/>
                <a:gd name="T75" fmla="*/ 65 h 90"/>
                <a:gd name="T76" fmla="*/ 69 w 72"/>
                <a:gd name="T77" fmla="*/ 75 h 90"/>
                <a:gd name="T78" fmla="*/ 63 w 72"/>
                <a:gd name="T79" fmla="*/ 83 h 90"/>
                <a:gd name="T80" fmla="*/ 52 w 72"/>
                <a:gd name="T81" fmla="*/ 88 h 90"/>
                <a:gd name="T82" fmla="*/ 37 w 72"/>
                <a:gd name="T83" fmla="*/ 90 h 90"/>
                <a:gd name="T84" fmla="*/ 23 w 72"/>
                <a:gd name="T85" fmla="*/ 89 h 90"/>
                <a:gd name="T86" fmla="*/ 11 w 72"/>
                <a:gd name="T87" fmla="*/ 84 h 90"/>
                <a:gd name="T88" fmla="*/ 3 w 72"/>
                <a:gd name="T89" fmla="*/ 76 h 90"/>
                <a:gd name="T90" fmla="*/ 0 w 72"/>
                <a:gd name="T91" fmla="*/ 63 h 90"/>
                <a:gd name="T92" fmla="*/ 13 w 72"/>
                <a:gd name="T9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2" h="90">
                  <a:moveTo>
                    <a:pt x="13" y="63"/>
                  </a:moveTo>
                  <a:cubicBezTo>
                    <a:pt x="14" y="69"/>
                    <a:pt x="17" y="73"/>
                    <a:pt x="21" y="75"/>
                  </a:cubicBezTo>
                  <a:cubicBezTo>
                    <a:pt x="25" y="77"/>
                    <a:pt x="30" y="79"/>
                    <a:pt x="37" y="79"/>
                  </a:cubicBezTo>
                  <a:cubicBezTo>
                    <a:pt x="44" y="79"/>
                    <a:pt x="49" y="77"/>
                    <a:pt x="52" y="75"/>
                  </a:cubicBezTo>
                  <a:cubicBezTo>
                    <a:pt x="56" y="73"/>
                    <a:pt x="57" y="69"/>
                    <a:pt x="57" y="65"/>
                  </a:cubicBezTo>
                  <a:cubicBezTo>
                    <a:pt x="57" y="64"/>
                    <a:pt x="57" y="62"/>
                    <a:pt x="56" y="61"/>
                  </a:cubicBezTo>
                  <a:cubicBezTo>
                    <a:pt x="56" y="59"/>
                    <a:pt x="55" y="58"/>
                    <a:pt x="54" y="57"/>
                  </a:cubicBezTo>
                  <a:cubicBezTo>
                    <a:pt x="53" y="55"/>
                    <a:pt x="52" y="54"/>
                    <a:pt x="50" y="54"/>
                  </a:cubicBezTo>
                  <a:cubicBezTo>
                    <a:pt x="48" y="53"/>
                    <a:pt x="45" y="52"/>
                    <a:pt x="42" y="51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6" y="49"/>
                    <a:pt x="22" y="48"/>
                    <a:pt x="18" y="47"/>
                  </a:cubicBezTo>
                  <a:cubicBezTo>
                    <a:pt x="15" y="46"/>
                    <a:pt x="12" y="44"/>
                    <a:pt x="9" y="42"/>
                  </a:cubicBezTo>
                  <a:cubicBezTo>
                    <a:pt x="7" y="40"/>
                    <a:pt x="5" y="38"/>
                    <a:pt x="4" y="35"/>
                  </a:cubicBezTo>
                  <a:cubicBezTo>
                    <a:pt x="2" y="32"/>
                    <a:pt x="2" y="29"/>
                    <a:pt x="2" y="25"/>
                  </a:cubicBezTo>
                  <a:cubicBezTo>
                    <a:pt x="2" y="21"/>
                    <a:pt x="3" y="18"/>
                    <a:pt x="4" y="15"/>
                  </a:cubicBezTo>
                  <a:cubicBezTo>
                    <a:pt x="6" y="11"/>
                    <a:pt x="8" y="9"/>
                    <a:pt x="11" y="7"/>
                  </a:cubicBezTo>
                  <a:cubicBezTo>
                    <a:pt x="14" y="5"/>
                    <a:pt x="18" y="3"/>
                    <a:pt x="22" y="2"/>
                  </a:cubicBezTo>
                  <a:cubicBezTo>
                    <a:pt x="26" y="1"/>
                    <a:pt x="31" y="0"/>
                    <a:pt x="35" y="0"/>
                  </a:cubicBezTo>
                  <a:cubicBezTo>
                    <a:pt x="41" y="0"/>
                    <a:pt x="47" y="1"/>
                    <a:pt x="51" y="2"/>
                  </a:cubicBezTo>
                  <a:cubicBezTo>
                    <a:pt x="55" y="3"/>
                    <a:pt x="58" y="5"/>
                    <a:pt x="61" y="7"/>
                  </a:cubicBezTo>
                  <a:cubicBezTo>
                    <a:pt x="63" y="9"/>
                    <a:pt x="65" y="11"/>
                    <a:pt x="67" y="14"/>
                  </a:cubicBezTo>
                  <a:cubicBezTo>
                    <a:pt x="68" y="17"/>
                    <a:pt x="69" y="20"/>
                    <a:pt x="70" y="23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6" y="23"/>
                    <a:pt x="56" y="21"/>
                    <a:pt x="55" y="19"/>
                  </a:cubicBezTo>
                  <a:cubicBezTo>
                    <a:pt x="54" y="18"/>
                    <a:pt x="52" y="16"/>
                    <a:pt x="51" y="15"/>
                  </a:cubicBezTo>
                  <a:cubicBezTo>
                    <a:pt x="49" y="14"/>
                    <a:pt x="47" y="13"/>
                    <a:pt x="45" y="12"/>
                  </a:cubicBezTo>
                  <a:cubicBezTo>
                    <a:pt x="42" y="12"/>
                    <a:pt x="39" y="11"/>
                    <a:pt x="36" y="11"/>
                  </a:cubicBezTo>
                  <a:cubicBezTo>
                    <a:pt x="32" y="11"/>
                    <a:pt x="29" y="12"/>
                    <a:pt x="26" y="12"/>
                  </a:cubicBezTo>
                  <a:cubicBezTo>
                    <a:pt x="23" y="13"/>
                    <a:pt x="21" y="14"/>
                    <a:pt x="20" y="15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6" y="21"/>
                    <a:pt x="15" y="22"/>
                    <a:pt x="15" y="24"/>
                  </a:cubicBezTo>
                  <a:cubicBezTo>
                    <a:pt x="15" y="26"/>
                    <a:pt x="16" y="27"/>
                    <a:pt x="16" y="29"/>
                  </a:cubicBezTo>
                  <a:cubicBezTo>
                    <a:pt x="16" y="30"/>
                    <a:pt x="17" y="31"/>
                    <a:pt x="18" y="32"/>
                  </a:cubicBezTo>
                  <a:cubicBezTo>
                    <a:pt x="20" y="33"/>
                    <a:pt x="21" y="34"/>
                    <a:pt x="23" y="35"/>
                  </a:cubicBezTo>
                  <a:cubicBezTo>
                    <a:pt x="25" y="36"/>
                    <a:pt x="28" y="36"/>
                    <a:pt x="31" y="37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54" y="41"/>
                    <a:pt x="61" y="43"/>
                    <a:pt x="65" y="47"/>
                  </a:cubicBezTo>
                  <a:cubicBezTo>
                    <a:pt x="69" y="52"/>
                    <a:pt x="72" y="57"/>
                    <a:pt x="72" y="65"/>
                  </a:cubicBezTo>
                  <a:cubicBezTo>
                    <a:pt x="72" y="69"/>
                    <a:pt x="71" y="72"/>
                    <a:pt x="69" y="75"/>
                  </a:cubicBezTo>
                  <a:cubicBezTo>
                    <a:pt x="68" y="78"/>
                    <a:pt x="66" y="81"/>
                    <a:pt x="63" y="83"/>
                  </a:cubicBezTo>
                  <a:cubicBezTo>
                    <a:pt x="60" y="85"/>
                    <a:pt x="57" y="87"/>
                    <a:pt x="52" y="88"/>
                  </a:cubicBezTo>
                  <a:cubicBezTo>
                    <a:pt x="48" y="90"/>
                    <a:pt x="43" y="90"/>
                    <a:pt x="37" y="90"/>
                  </a:cubicBezTo>
                  <a:cubicBezTo>
                    <a:pt x="32" y="90"/>
                    <a:pt x="28" y="90"/>
                    <a:pt x="23" y="89"/>
                  </a:cubicBezTo>
                  <a:cubicBezTo>
                    <a:pt x="19" y="88"/>
                    <a:pt x="15" y="86"/>
                    <a:pt x="11" y="84"/>
                  </a:cubicBezTo>
                  <a:cubicBezTo>
                    <a:pt x="8" y="82"/>
                    <a:pt x="5" y="79"/>
                    <a:pt x="3" y="76"/>
                  </a:cubicBezTo>
                  <a:cubicBezTo>
                    <a:pt x="1" y="72"/>
                    <a:pt x="0" y="68"/>
                    <a:pt x="0" y="63"/>
                  </a:cubicBezTo>
                  <a:lnTo>
                    <a:pt x="13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"/>
            <p:cNvSpPr>
              <a:spLocks noEditPoints="1"/>
            </p:cNvSpPr>
            <p:nvPr userDrawn="1"/>
          </p:nvSpPr>
          <p:spPr bwMode="auto">
            <a:xfrm>
              <a:off x="12987338" y="3690938"/>
              <a:ext cx="55563" cy="442913"/>
            </a:xfrm>
            <a:custGeom>
              <a:avLst/>
              <a:gdLst>
                <a:gd name="T0" fmla="*/ 0 w 35"/>
                <a:gd name="T1" fmla="*/ 0 h 279"/>
                <a:gd name="T2" fmla="*/ 35 w 35"/>
                <a:gd name="T3" fmla="*/ 0 h 279"/>
                <a:gd name="T4" fmla="*/ 35 w 35"/>
                <a:gd name="T5" fmla="*/ 40 h 279"/>
                <a:gd name="T6" fmla="*/ 0 w 35"/>
                <a:gd name="T7" fmla="*/ 40 h 279"/>
                <a:gd name="T8" fmla="*/ 0 w 35"/>
                <a:gd name="T9" fmla="*/ 0 h 279"/>
                <a:gd name="T10" fmla="*/ 0 w 35"/>
                <a:gd name="T11" fmla="*/ 78 h 279"/>
                <a:gd name="T12" fmla="*/ 35 w 35"/>
                <a:gd name="T13" fmla="*/ 78 h 279"/>
                <a:gd name="T14" fmla="*/ 35 w 35"/>
                <a:gd name="T15" fmla="*/ 279 h 279"/>
                <a:gd name="T16" fmla="*/ 0 w 35"/>
                <a:gd name="T17" fmla="*/ 279 h 279"/>
                <a:gd name="T18" fmla="*/ 0 w 35"/>
                <a:gd name="T19" fmla="*/ 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79">
                  <a:moveTo>
                    <a:pt x="0" y="0"/>
                  </a:moveTo>
                  <a:lnTo>
                    <a:pt x="35" y="0"/>
                  </a:lnTo>
                  <a:lnTo>
                    <a:pt x="35" y="40"/>
                  </a:lnTo>
                  <a:lnTo>
                    <a:pt x="0" y="40"/>
                  </a:lnTo>
                  <a:lnTo>
                    <a:pt x="0" y="0"/>
                  </a:lnTo>
                  <a:close/>
                  <a:moveTo>
                    <a:pt x="0" y="78"/>
                  </a:moveTo>
                  <a:lnTo>
                    <a:pt x="35" y="78"/>
                  </a:lnTo>
                  <a:lnTo>
                    <a:pt x="35" y="279"/>
                  </a:lnTo>
                  <a:lnTo>
                    <a:pt x="0" y="279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4"/>
            <p:cNvSpPr>
              <a:spLocks noEditPoints="1"/>
            </p:cNvSpPr>
            <p:nvPr userDrawn="1"/>
          </p:nvSpPr>
          <p:spPr bwMode="auto">
            <a:xfrm>
              <a:off x="13130213" y="3803650"/>
              <a:ext cx="306388" cy="338138"/>
            </a:xfrm>
            <a:custGeom>
              <a:avLst/>
              <a:gdLst>
                <a:gd name="T0" fmla="*/ 40 w 82"/>
                <a:gd name="T1" fmla="*/ 90 h 90"/>
                <a:gd name="T2" fmla="*/ 23 w 82"/>
                <a:gd name="T3" fmla="*/ 87 h 90"/>
                <a:gd name="T4" fmla="*/ 10 w 82"/>
                <a:gd name="T5" fmla="*/ 78 h 90"/>
                <a:gd name="T6" fmla="*/ 2 w 82"/>
                <a:gd name="T7" fmla="*/ 64 h 90"/>
                <a:gd name="T8" fmla="*/ 0 w 82"/>
                <a:gd name="T9" fmla="*/ 45 h 90"/>
                <a:gd name="T10" fmla="*/ 2 w 82"/>
                <a:gd name="T11" fmla="*/ 27 h 90"/>
                <a:gd name="T12" fmla="*/ 11 w 82"/>
                <a:gd name="T13" fmla="*/ 12 h 90"/>
                <a:gd name="T14" fmla="*/ 24 w 82"/>
                <a:gd name="T15" fmla="*/ 3 h 90"/>
                <a:gd name="T16" fmla="*/ 41 w 82"/>
                <a:gd name="T17" fmla="*/ 0 h 90"/>
                <a:gd name="T18" fmla="*/ 58 w 82"/>
                <a:gd name="T19" fmla="*/ 3 h 90"/>
                <a:gd name="T20" fmla="*/ 71 w 82"/>
                <a:gd name="T21" fmla="*/ 12 h 90"/>
                <a:gd name="T22" fmla="*/ 79 w 82"/>
                <a:gd name="T23" fmla="*/ 26 h 90"/>
                <a:gd name="T24" fmla="*/ 82 w 82"/>
                <a:gd name="T25" fmla="*/ 45 h 90"/>
                <a:gd name="T26" fmla="*/ 79 w 82"/>
                <a:gd name="T27" fmla="*/ 64 h 90"/>
                <a:gd name="T28" fmla="*/ 71 w 82"/>
                <a:gd name="T29" fmla="*/ 78 h 90"/>
                <a:gd name="T30" fmla="*/ 58 w 82"/>
                <a:gd name="T31" fmla="*/ 87 h 90"/>
                <a:gd name="T32" fmla="*/ 40 w 82"/>
                <a:gd name="T33" fmla="*/ 90 h 90"/>
                <a:gd name="T34" fmla="*/ 41 w 82"/>
                <a:gd name="T35" fmla="*/ 78 h 90"/>
                <a:gd name="T36" fmla="*/ 52 w 82"/>
                <a:gd name="T37" fmla="*/ 76 h 90"/>
                <a:gd name="T38" fmla="*/ 60 w 82"/>
                <a:gd name="T39" fmla="*/ 69 h 90"/>
                <a:gd name="T40" fmla="*/ 65 w 82"/>
                <a:gd name="T41" fmla="*/ 58 h 90"/>
                <a:gd name="T42" fmla="*/ 66 w 82"/>
                <a:gd name="T43" fmla="*/ 45 h 90"/>
                <a:gd name="T44" fmla="*/ 65 w 82"/>
                <a:gd name="T45" fmla="*/ 32 h 90"/>
                <a:gd name="T46" fmla="*/ 60 w 82"/>
                <a:gd name="T47" fmla="*/ 21 h 90"/>
                <a:gd name="T48" fmla="*/ 52 w 82"/>
                <a:gd name="T49" fmla="*/ 14 h 90"/>
                <a:gd name="T50" fmla="*/ 41 w 82"/>
                <a:gd name="T51" fmla="*/ 12 h 90"/>
                <a:gd name="T52" fmla="*/ 29 w 82"/>
                <a:gd name="T53" fmla="*/ 14 h 90"/>
                <a:gd name="T54" fmla="*/ 21 w 82"/>
                <a:gd name="T55" fmla="*/ 21 h 90"/>
                <a:gd name="T56" fmla="*/ 16 w 82"/>
                <a:gd name="T57" fmla="*/ 32 h 90"/>
                <a:gd name="T58" fmla="*/ 15 w 82"/>
                <a:gd name="T59" fmla="*/ 45 h 90"/>
                <a:gd name="T60" fmla="*/ 16 w 82"/>
                <a:gd name="T61" fmla="*/ 58 h 90"/>
                <a:gd name="T62" fmla="*/ 21 w 82"/>
                <a:gd name="T63" fmla="*/ 69 h 90"/>
                <a:gd name="T64" fmla="*/ 29 w 82"/>
                <a:gd name="T65" fmla="*/ 76 h 90"/>
                <a:gd name="T66" fmla="*/ 41 w 82"/>
                <a:gd name="T67" fmla="*/ 7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90">
                  <a:moveTo>
                    <a:pt x="40" y="90"/>
                  </a:moveTo>
                  <a:cubicBezTo>
                    <a:pt x="34" y="90"/>
                    <a:pt x="28" y="89"/>
                    <a:pt x="23" y="87"/>
                  </a:cubicBezTo>
                  <a:cubicBezTo>
                    <a:pt x="18" y="85"/>
                    <a:pt x="14" y="82"/>
                    <a:pt x="10" y="78"/>
                  </a:cubicBezTo>
                  <a:cubicBezTo>
                    <a:pt x="7" y="74"/>
                    <a:pt x="4" y="70"/>
                    <a:pt x="2" y="64"/>
                  </a:cubicBezTo>
                  <a:cubicBezTo>
                    <a:pt x="0" y="58"/>
                    <a:pt x="0" y="52"/>
                    <a:pt x="0" y="45"/>
                  </a:cubicBezTo>
                  <a:cubicBezTo>
                    <a:pt x="0" y="38"/>
                    <a:pt x="1" y="32"/>
                    <a:pt x="2" y="27"/>
                  </a:cubicBezTo>
                  <a:cubicBezTo>
                    <a:pt x="4" y="21"/>
                    <a:pt x="7" y="16"/>
                    <a:pt x="11" y="12"/>
                  </a:cubicBezTo>
                  <a:cubicBezTo>
                    <a:pt x="14" y="8"/>
                    <a:pt x="19" y="5"/>
                    <a:pt x="24" y="3"/>
                  </a:cubicBezTo>
                  <a:cubicBezTo>
                    <a:pt x="29" y="1"/>
                    <a:pt x="35" y="0"/>
                    <a:pt x="41" y="0"/>
                  </a:cubicBezTo>
                  <a:cubicBezTo>
                    <a:pt x="47" y="0"/>
                    <a:pt x="53" y="1"/>
                    <a:pt x="58" y="3"/>
                  </a:cubicBezTo>
                  <a:cubicBezTo>
                    <a:pt x="63" y="5"/>
                    <a:pt x="67" y="8"/>
                    <a:pt x="71" y="12"/>
                  </a:cubicBezTo>
                  <a:cubicBezTo>
                    <a:pt x="74" y="16"/>
                    <a:pt x="77" y="21"/>
                    <a:pt x="79" y="26"/>
                  </a:cubicBezTo>
                  <a:cubicBezTo>
                    <a:pt x="81" y="32"/>
                    <a:pt x="82" y="38"/>
                    <a:pt x="82" y="45"/>
                  </a:cubicBezTo>
                  <a:cubicBezTo>
                    <a:pt x="82" y="52"/>
                    <a:pt x="81" y="58"/>
                    <a:pt x="79" y="64"/>
                  </a:cubicBezTo>
                  <a:cubicBezTo>
                    <a:pt x="77" y="69"/>
                    <a:pt x="74" y="74"/>
                    <a:pt x="71" y="78"/>
                  </a:cubicBezTo>
                  <a:cubicBezTo>
                    <a:pt x="67" y="82"/>
                    <a:pt x="63" y="85"/>
                    <a:pt x="58" y="87"/>
                  </a:cubicBezTo>
                  <a:cubicBezTo>
                    <a:pt x="52" y="89"/>
                    <a:pt x="47" y="90"/>
                    <a:pt x="40" y="90"/>
                  </a:cubicBezTo>
                  <a:close/>
                  <a:moveTo>
                    <a:pt x="41" y="78"/>
                  </a:moveTo>
                  <a:cubicBezTo>
                    <a:pt x="45" y="78"/>
                    <a:pt x="49" y="78"/>
                    <a:pt x="52" y="76"/>
                  </a:cubicBezTo>
                  <a:cubicBezTo>
                    <a:pt x="56" y="74"/>
                    <a:pt x="58" y="72"/>
                    <a:pt x="60" y="69"/>
                  </a:cubicBezTo>
                  <a:cubicBezTo>
                    <a:pt x="62" y="66"/>
                    <a:pt x="64" y="63"/>
                    <a:pt x="65" y="58"/>
                  </a:cubicBezTo>
                  <a:cubicBezTo>
                    <a:pt x="66" y="54"/>
                    <a:pt x="66" y="50"/>
                    <a:pt x="66" y="45"/>
                  </a:cubicBezTo>
                  <a:cubicBezTo>
                    <a:pt x="66" y="40"/>
                    <a:pt x="66" y="36"/>
                    <a:pt x="65" y="32"/>
                  </a:cubicBezTo>
                  <a:cubicBezTo>
                    <a:pt x="64" y="28"/>
                    <a:pt x="62" y="24"/>
                    <a:pt x="60" y="21"/>
                  </a:cubicBezTo>
                  <a:cubicBezTo>
                    <a:pt x="58" y="18"/>
                    <a:pt x="56" y="16"/>
                    <a:pt x="52" y="14"/>
                  </a:cubicBezTo>
                  <a:cubicBezTo>
                    <a:pt x="49" y="13"/>
                    <a:pt x="45" y="12"/>
                    <a:pt x="41" y="12"/>
                  </a:cubicBezTo>
                  <a:cubicBezTo>
                    <a:pt x="36" y="12"/>
                    <a:pt x="32" y="13"/>
                    <a:pt x="29" y="14"/>
                  </a:cubicBezTo>
                  <a:cubicBezTo>
                    <a:pt x="26" y="16"/>
                    <a:pt x="23" y="18"/>
                    <a:pt x="21" y="21"/>
                  </a:cubicBezTo>
                  <a:cubicBezTo>
                    <a:pt x="19" y="24"/>
                    <a:pt x="17" y="28"/>
                    <a:pt x="16" y="32"/>
                  </a:cubicBezTo>
                  <a:cubicBezTo>
                    <a:pt x="15" y="36"/>
                    <a:pt x="15" y="40"/>
                    <a:pt x="15" y="45"/>
                  </a:cubicBezTo>
                  <a:cubicBezTo>
                    <a:pt x="15" y="50"/>
                    <a:pt x="15" y="54"/>
                    <a:pt x="16" y="58"/>
                  </a:cubicBezTo>
                  <a:cubicBezTo>
                    <a:pt x="17" y="63"/>
                    <a:pt x="19" y="66"/>
                    <a:pt x="21" y="69"/>
                  </a:cubicBezTo>
                  <a:cubicBezTo>
                    <a:pt x="23" y="72"/>
                    <a:pt x="26" y="74"/>
                    <a:pt x="29" y="76"/>
                  </a:cubicBezTo>
                  <a:cubicBezTo>
                    <a:pt x="32" y="78"/>
                    <a:pt x="36" y="78"/>
                    <a:pt x="41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"/>
            <p:cNvSpPr>
              <a:spLocks/>
            </p:cNvSpPr>
            <p:nvPr userDrawn="1"/>
          </p:nvSpPr>
          <p:spPr bwMode="auto">
            <a:xfrm>
              <a:off x="13519150" y="3803650"/>
              <a:ext cx="269875" cy="330200"/>
            </a:xfrm>
            <a:custGeom>
              <a:avLst/>
              <a:gdLst>
                <a:gd name="T0" fmla="*/ 0 w 72"/>
                <a:gd name="T1" fmla="*/ 3 h 88"/>
                <a:gd name="T2" fmla="*/ 14 w 72"/>
                <a:gd name="T3" fmla="*/ 3 h 88"/>
                <a:gd name="T4" fmla="*/ 14 w 72"/>
                <a:gd name="T5" fmla="*/ 16 h 88"/>
                <a:gd name="T6" fmla="*/ 28 w 72"/>
                <a:gd name="T7" fmla="*/ 4 h 88"/>
                <a:gd name="T8" fmla="*/ 44 w 72"/>
                <a:gd name="T9" fmla="*/ 0 h 88"/>
                <a:gd name="T10" fmla="*/ 65 w 72"/>
                <a:gd name="T11" fmla="*/ 8 h 88"/>
                <a:gd name="T12" fmla="*/ 72 w 72"/>
                <a:gd name="T13" fmla="*/ 31 h 88"/>
                <a:gd name="T14" fmla="*/ 72 w 72"/>
                <a:gd name="T15" fmla="*/ 88 h 88"/>
                <a:gd name="T16" fmla="*/ 58 w 72"/>
                <a:gd name="T17" fmla="*/ 88 h 88"/>
                <a:gd name="T18" fmla="*/ 58 w 72"/>
                <a:gd name="T19" fmla="*/ 34 h 88"/>
                <a:gd name="T20" fmla="*/ 54 w 72"/>
                <a:gd name="T21" fmla="*/ 17 h 88"/>
                <a:gd name="T22" fmla="*/ 41 w 72"/>
                <a:gd name="T23" fmla="*/ 12 h 88"/>
                <a:gd name="T24" fmla="*/ 31 w 72"/>
                <a:gd name="T25" fmla="*/ 14 h 88"/>
                <a:gd name="T26" fmla="*/ 23 w 72"/>
                <a:gd name="T27" fmla="*/ 19 h 88"/>
                <a:gd name="T28" fmla="*/ 17 w 72"/>
                <a:gd name="T29" fmla="*/ 27 h 88"/>
                <a:gd name="T30" fmla="*/ 15 w 72"/>
                <a:gd name="T31" fmla="*/ 37 h 88"/>
                <a:gd name="T32" fmla="*/ 15 w 72"/>
                <a:gd name="T33" fmla="*/ 88 h 88"/>
                <a:gd name="T34" fmla="*/ 0 w 72"/>
                <a:gd name="T35" fmla="*/ 88 h 88"/>
                <a:gd name="T36" fmla="*/ 0 w 72"/>
                <a:gd name="T37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88">
                  <a:moveTo>
                    <a:pt x="0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8" y="10"/>
                    <a:pt x="23" y="6"/>
                    <a:pt x="28" y="4"/>
                  </a:cubicBezTo>
                  <a:cubicBezTo>
                    <a:pt x="33" y="1"/>
                    <a:pt x="38" y="0"/>
                    <a:pt x="44" y="0"/>
                  </a:cubicBezTo>
                  <a:cubicBezTo>
                    <a:pt x="54" y="0"/>
                    <a:pt x="61" y="3"/>
                    <a:pt x="65" y="8"/>
                  </a:cubicBezTo>
                  <a:cubicBezTo>
                    <a:pt x="70" y="13"/>
                    <a:pt x="72" y="21"/>
                    <a:pt x="72" y="31"/>
                  </a:cubicBezTo>
                  <a:cubicBezTo>
                    <a:pt x="72" y="88"/>
                    <a:pt x="72" y="88"/>
                    <a:pt x="72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26"/>
                    <a:pt x="57" y="20"/>
                    <a:pt x="54" y="17"/>
                  </a:cubicBezTo>
                  <a:cubicBezTo>
                    <a:pt x="51" y="14"/>
                    <a:pt x="47" y="12"/>
                    <a:pt x="41" y="12"/>
                  </a:cubicBezTo>
                  <a:cubicBezTo>
                    <a:pt x="38" y="12"/>
                    <a:pt x="34" y="13"/>
                    <a:pt x="31" y="14"/>
                  </a:cubicBezTo>
                  <a:cubicBezTo>
                    <a:pt x="28" y="15"/>
                    <a:pt x="25" y="17"/>
                    <a:pt x="23" y="19"/>
                  </a:cubicBezTo>
                  <a:cubicBezTo>
                    <a:pt x="20" y="22"/>
                    <a:pt x="18" y="24"/>
                    <a:pt x="17" y="27"/>
                  </a:cubicBezTo>
                  <a:cubicBezTo>
                    <a:pt x="15" y="30"/>
                    <a:pt x="15" y="33"/>
                    <a:pt x="15" y="37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0" y="88"/>
                    <a:pt x="0" y="88"/>
                    <a:pt x="0" y="8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6"/>
            <p:cNvSpPr>
              <a:spLocks noEditPoints="1"/>
            </p:cNvSpPr>
            <p:nvPr userDrawn="1"/>
          </p:nvSpPr>
          <p:spPr bwMode="auto">
            <a:xfrm>
              <a:off x="14022388" y="3803650"/>
              <a:ext cx="307975" cy="338138"/>
            </a:xfrm>
            <a:custGeom>
              <a:avLst/>
              <a:gdLst>
                <a:gd name="T0" fmla="*/ 41 w 82"/>
                <a:gd name="T1" fmla="*/ 90 h 90"/>
                <a:gd name="T2" fmla="*/ 24 w 82"/>
                <a:gd name="T3" fmla="*/ 87 h 90"/>
                <a:gd name="T4" fmla="*/ 11 w 82"/>
                <a:gd name="T5" fmla="*/ 78 h 90"/>
                <a:gd name="T6" fmla="*/ 3 w 82"/>
                <a:gd name="T7" fmla="*/ 64 h 90"/>
                <a:gd name="T8" fmla="*/ 0 w 82"/>
                <a:gd name="T9" fmla="*/ 45 h 90"/>
                <a:gd name="T10" fmla="*/ 3 w 82"/>
                <a:gd name="T11" fmla="*/ 27 h 90"/>
                <a:gd name="T12" fmla="*/ 11 w 82"/>
                <a:gd name="T13" fmla="*/ 12 h 90"/>
                <a:gd name="T14" fmla="*/ 25 w 82"/>
                <a:gd name="T15" fmla="*/ 3 h 90"/>
                <a:gd name="T16" fmla="*/ 41 w 82"/>
                <a:gd name="T17" fmla="*/ 0 h 90"/>
                <a:gd name="T18" fmla="*/ 59 w 82"/>
                <a:gd name="T19" fmla="*/ 3 h 90"/>
                <a:gd name="T20" fmla="*/ 71 w 82"/>
                <a:gd name="T21" fmla="*/ 12 h 90"/>
                <a:gd name="T22" fmla="*/ 80 w 82"/>
                <a:gd name="T23" fmla="*/ 26 h 90"/>
                <a:gd name="T24" fmla="*/ 82 w 82"/>
                <a:gd name="T25" fmla="*/ 45 h 90"/>
                <a:gd name="T26" fmla="*/ 79 w 82"/>
                <a:gd name="T27" fmla="*/ 64 h 90"/>
                <a:gd name="T28" fmla="*/ 71 w 82"/>
                <a:gd name="T29" fmla="*/ 78 h 90"/>
                <a:gd name="T30" fmla="*/ 58 w 82"/>
                <a:gd name="T31" fmla="*/ 87 h 90"/>
                <a:gd name="T32" fmla="*/ 41 w 82"/>
                <a:gd name="T33" fmla="*/ 90 h 90"/>
                <a:gd name="T34" fmla="*/ 41 w 82"/>
                <a:gd name="T35" fmla="*/ 78 h 90"/>
                <a:gd name="T36" fmla="*/ 53 w 82"/>
                <a:gd name="T37" fmla="*/ 76 h 90"/>
                <a:gd name="T38" fmla="*/ 61 w 82"/>
                <a:gd name="T39" fmla="*/ 69 h 90"/>
                <a:gd name="T40" fmla="*/ 66 w 82"/>
                <a:gd name="T41" fmla="*/ 58 h 90"/>
                <a:gd name="T42" fmla="*/ 67 w 82"/>
                <a:gd name="T43" fmla="*/ 45 h 90"/>
                <a:gd name="T44" fmla="*/ 66 w 82"/>
                <a:gd name="T45" fmla="*/ 32 h 90"/>
                <a:gd name="T46" fmla="*/ 61 w 82"/>
                <a:gd name="T47" fmla="*/ 21 h 90"/>
                <a:gd name="T48" fmla="*/ 53 w 82"/>
                <a:gd name="T49" fmla="*/ 14 h 90"/>
                <a:gd name="T50" fmla="*/ 41 w 82"/>
                <a:gd name="T51" fmla="*/ 12 h 90"/>
                <a:gd name="T52" fmla="*/ 30 w 82"/>
                <a:gd name="T53" fmla="*/ 14 h 90"/>
                <a:gd name="T54" fmla="*/ 22 w 82"/>
                <a:gd name="T55" fmla="*/ 21 h 90"/>
                <a:gd name="T56" fmla="*/ 17 w 82"/>
                <a:gd name="T57" fmla="*/ 32 h 90"/>
                <a:gd name="T58" fmla="*/ 15 w 82"/>
                <a:gd name="T59" fmla="*/ 45 h 90"/>
                <a:gd name="T60" fmla="*/ 17 w 82"/>
                <a:gd name="T61" fmla="*/ 58 h 90"/>
                <a:gd name="T62" fmla="*/ 21 w 82"/>
                <a:gd name="T63" fmla="*/ 69 h 90"/>
                <a:gd name="T64" fmla="*/ 29 w 82"/>
                <a:gd name="T65" fmla="*/ 76 h 90"/>
                <a:gd name="T66" fmla="*/ 41 w 82"/>
                <a:gd name="T67" fmla="*/ 7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90">
                  <a:moveTo>
                    <a:pt x="41" y="90"/>
                  </a:moveTo>
                  <a:cubicBezTo>
                    <a:pt x="35" y="90"/>
                    <a:pt x="29" y="89"/>
                    <a:pt x="24" y="87"/>
                  </a:cubicBezTo>
                  <a:cubicBezTo>
                    <a:pt x="19" y="85"/>
                    <a:pt x="14" y="82"/>
                    <a:pt x="11" y="78"/>
                  </a:cubicBezTo>
                  <a:cubicBezTo>
                    <a:pt x="7" y="74"/>
                    <a:pt x="5" y="70"/>
                    <a:pt x="3" y="64"/>
                  </a:cubicBezTo>
                  <a:cubicBezTo>
                    <a:pt x="1" y="58"/>
                    <a:pt x="0" y="52"/>
                    <a:pt x="0" y="45"/>
                  </a:cubicBezTo>
                  <a:cubicBezTo>
                    <a:pt x="0" y="38"/>
                    <a:pt x="1" y="32"/>
                    <a:pt x="3" y="27"/>
                  </a:cubicBezTo>
                  <a:cubicBezTo>
                    <a:pt x="5" y="21"/>
                    <a:pt x="8" y="16"/>
                    <a:pt x="11" y="12"/>
                  </a:cubicBezTo>
                  <a:cubicBezTo>
                    <a:pt x="15" y="8"/>
                    <a:pt x="19" y="5"/>
                    <a:pt x="25" y="3"/>
                  </a:cubicBezTo>
                  <a:cubicBezTo>
                    <a:pt x="30" y="1"/>
                    <a:pt x="35" y="0"/>
                    <a:pt x="41" y="0"/>
                  </a:cubicBezTo>
                  <a:cubicBezTo>
                    <a:pt x="48" y="0"/>
                    <a:pt x="54" y="1"/>
                    <a:pt x="59" y="3"/>
                  </a:cubicBezTo>
                  <a:cubicBezTo>
                    <a:pt x="64" y="5"/>
                    <a:pt x="68" y="8"/>
                    <a:pt x="71" y="12"/>
                  </a:cubicBezTo>
                  <a:cubicBezTo>
                    <a:pt x="75" y="16"/>
                    <a:pt x="78" y="21"/>
                    <a:pt x="80" y="26"/>
                  </a:cubicBezTo>
                  <a:cubicBezTo>
                    <a:pt x="81" y="32"/>
                    <a:pt x="82" y="38"/>
                    <a:pt x="82" y="45"/>
                  </a:cubicBezTo>
                  <a:cubicBezTo>
                    <a:pt x="82" y="52"/>
                    <a:pt x="81" y="58"/>
                    <a:pt x="79" y="64"/>
                  </a:cubicBezTo>
                  <a:cubicBezTo>
                    <a:pt x="78" y="69"/>
                    <a:pt x="75" y="74"/>
                    <a:pt x="71" y="78"/>
                  </a:cubicBezTo>
                  <a:cubicBezTo>
                    <a:pt x="68" y="82"/>
                    <a:pt x="63" y="85"/>
                    <a:pt x="58" y="87"/>
                  </a:cubicBezTo>
                  <a:cubicBezTo>
                    <a:pt x="53" y="89"/>
                    <a:pt x="47" y="90"/>
                    <a:pt x="41" y="90"/>
                  </a:cubicBezTo>
                  <a:close/>
                  <a:moveTo>
                    <a:pt x="41" y="78"/>
                  </a:moveTo>
                  <a:cubicBezTo>
                    <a:pt x="46" y="78"/>
                    <a:pt x="50" y="78"/>
                    <a:pt x="53" y="76"/>
                  </a:cubicBezTo>
                  <a:cubicBezTo>
                    <a:pt x="56" y="74"/>
                    <a:pt x="59" y="72"/>
                    <a:pt x="61" y="69"/>
                  </a:cubicBezTo>
                  <a:cubicBezTo>
                    <a:pt x="63" y="66"/>
                    <a:pt x="65" y="63"/>
                    <a:pt x="66" y="58"/>
                  </a:cubicBezTo>
                  <a:cubicBezTo>
                    <a:pt x="67" y="54"/>
                    <a:pt x="67" y="50"/>
                    <a:pt x="67" y="45"/>
                  </a:cubicBezTo>
                  <a:cubicBezTo>
                    <a:pt x="67" y="40"/>
                    <a:pt x="67" y="36"/>
                    <a:pt x="66" y="32"/>
                  </a:cubicBezTo>
                  <a:cubicBezTo>
                    <a:pt x="65" y="28"/>
                    <a:pt x="63" y="24"/>
                    <a:pt x="61" y="21"/>
                  </a:cubicBezTo>
                  <a:cubicBezTo>
                    <a:pt x="59" y="18"/>
                    <a:pt x="56" y="16"/>
                    <a:pt x="53" y="14"/>
                  </a:cubicBezTo>
                  <a:cubicBezTo>
                    <a:pt x="50" y="13"/>
                    <a:pt x="46" y="12"/>
                    <a:pt x="41" y="12"/>
                  </a:cubicBezTo>
                  <a:cubicBezTo>
                    <a:pt x="37" y="12"/>
                    <a:pt x="33" y="13"/>
                    <a:pt x="30" y="14"/>
                  </a:cubicBezTo>
                  <a:cubicBezTo>
                    <a:pt x="26" y="16"/>
                    <a:pt x="24" y="18"/>
                    <a:pt x="22" y="21"/>
                  </a:cubicBezTo>
                  <a:cubicBezTo>
                    <a:pt x="19" y="24"/>
                    <a:pt x="18" y="28"/>
                    <a:pt x="17" y="32"/>
                  </a:cubicBezTo>
                  <a:cubicBezTo>
                    <a:pt x="16" y="36"/>
                    <a:pt x="15" y="40"/>
                    <a:pt x="15" y="45"/>
                  </a:cubicBezTo>
                  <a:cubicBezTo>
                    <a:pt x="15" y="50"/>
                    <a:pt x="16" y="54"/>
                    <a:pt x="17" y="58"/>
                  </a:cubicBezTo>
                  <a:cubicBezTo>
                    <a:pt x="18" y="63"/>
                    <a:pt x="19" y="66"/>
                    <a:pt x="21" y="69"/>
                  </a:cubicBezTo>
                  <a:cubicBezTo>
                    <a:pt x="23" y="72"/>
                    <a:pt x="26" y="74"/>
                    <a:pt x="29" y="76"/>
                  </a:cubicBezTo>
                  <a:cubicBezTo>
                    <a:pt x="33" y="78"/>
                    <a:pt x="37" y="78"/>
                    <a:pt x="41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7"/>
            <p:cNvSpPr>
              <a:spLocks/>
            </p:cNvSpPr>
            <p:nvPr userDrawn="1"/>
          </p:nvSpPr>
          <p:spPr bwMode="auto">
            <a:xfrm>
              <a:off x="14377988" y="3687763"/>
              <a:ext cx="203200" cy="446088"/>
            </a:xfrm>
            <a:custGeom>
              <a:avLst/>
              <a:gdLst>
                <a:gd name="T0" fmla="*/ 14 w 54"/>
                <a:gd name="T1" fmla="*/ 45 h 119"/>
                <a:gd name="T2" fmla="*/ 0 w 54"/>
                <a:gd name="T3" fmla="*/ 45 h 119"/>
                <a:gd name="T4" fmla="*/ 0 w 54"/>
                <a:gd name="T5" fmla="*/ 34 h 119"/>
                <a:gd name="T6" fmla="*/ 14 w 54"/>
                <a:gd name="T7" fmla="*/ 34 h 119"/>
                <a:gd name="T8" fmla="*/ 14 w 54"/>
                <a:gd name="T9" fmla="*/ 26 h 119"/>
                <a:gd name="T10" fmla="*/ 16 w 54"/>
                <a:gd name="T11" fmla="*/ 14 h 119"/>
                <a:gd name="T12" fmla="*/ 21 w 54"/>
                <a:gd name="T13" fmla="*/ 6 h 119"/>
                <a:gd name="T14" fmla="*/ 29 w 54"/>
                <a:gd name="T15" fmla="*/ 2 h 119"/>
                <a:gd name="T16" fmla="*/ 39 w 54"/>
                <a:gd name="T17" fmla="*/ 0 h 119"/>
                <a:gd name="T18" fmla="*/ 47 w 54"/>
                <a:gd name="T19" fmla="*/ 0 h 119"/>
                <a:gd name="T20" fmla="*/ 54 w 54"/>
                <a:gd name="T21" fmla="*/ 2 h 119"/>
                <a:gd name="T22" fmla="*/ 52 w 54"/>
                <a:gd name="T23" fmla="*/ 13 h 119"/>
                <a:gd name="T24" fmla="*/ 47 w 54"/>
                <a:gd name="T25" fmla="*/ 12 h 119"/>
                <a:gd name="T26" fmla="*/ 42 w 54"/>
                <a:gd name="T27" fmla="*/ 12 h 119"/>
                <a:gd name="T28" fmla="*/ 32 w 54"/>
                <a:gd name="T29" fmla="*/ 15 h 119"/>
                <a:gd name="T30" fmla="*/ 28 w 54"/>
                <a:gd name="T31" fmla="*/ 26 h 119"/>
                <a:gd name="T32" fmla="*/ 28 w 54"/>
                <a:gd name="T33" fmla="*/ 34 h 119"/>
                <a:gd name="T34" fmla="*/ 49 w 54"/>
                <a:gd name="T35" fmla="*/ 34 h 119"/>
                <a:gd name="T36" fmla="*/ 49 w 54"/>
                <a:gd name="T37" fmla="*/ 45 h 119"/>
                <a:gd name="T38" fmla="*/ 28 w 54"/>
                <a:gd name="T39" fmla="*/ 45 h 119"/>
                <a:gd name="T40" fmla="*/ 28 w 54"/>
                <a:gd name="T41" fmla="*/ 119 h 119"/>
                <a:gd name="T42" fmla="*/ 14 w 54"/>
                <a:gd name="T43" fmla="*/ 119 h 119"/>
                <a:gd name="T44" fmla="*/ 14 w 54"/>
                <a:gd name="T45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119">
                  <a:moveTo>
                    <a:pt x="14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2"/>
                    <a:pt x="14" y="18"/>
                    <a:pt x="16" y="14"/>
                  </a:cubicBezTo>
                  <a:cubicBezTo>
                    <a:pt x="17" y="11"/>
                    <a:pt x="19" y="8"/>
                    <a:pt x="21" y="6"/>
                  </a:cubicBezTo>
                  <a:cubicBezTo>
                    <a:pt x="24" y="4"/>
                    <a:pt x="26" y="3"/>
                    <a:pt x="29" y="2"/>
                  </a:cubicBezTo>
                  <a:cubicBezTo>
                    <a:pt x="33" y="1"/>
                    <a:pt x="36" y="0"/>
                    <a:pt x="39" y="0"/>
                  </a:cubicBezTo>
                  <a:cubicBezTo>
                    <a:pt x="42" y="0"/>
                    <a:pt x="44" y="0"/>
                    <a:pt x="47" y="0"/>
                  </a:cubicBezTo>
                  <a:cubicBezTo>
                    <a:pt x="49" y="1"/>
                    <a:pt x="51" y="1"/>
                    <a:pt x="54" y="2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0" y="13"/>
                    <a:pt x="48" y="12"/>
                    <a:pt x="47" y="12"/>
                  </a:cubicBezTo>
                  <a:cubicBezTo>
                    <a:pt x="45" y="12"/>
                    <a:pt x="43" y="12"/>
                    <a:pt x="42" y="12"/>
                  </a:cubicBezTo>
                  <a:cubicBezTo>
                    <a:pt x="38" y="12"/>
                    <a:pt x="35" y="13"/>
                    <a:pt x="32" y="15"/>
                  </a:cubicBezTo>
                  <a:cubicBezTo>
                    <a:pt x="29" y="17"/>
                    <a:pt x="28" y="21"/>
                    <a:pt x="28" y="26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14" y="119"/>
                    <a:pt x="14" y="119"/>
                    <a:pt x="14" y="119"/>
                  </a:cubicBezTo>
                  <a:lnTo>
                    <a:pt x="14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8"/>
            <p:cNvSpPr>
              <a:spLocks/>
            </p:cNvSpPr>
            <p:nvPr userDrawn="1"/>
          </p:nvSpPr>
          <p:spPr bwMode="auto">
            <a:xfrm>
              <a:off x="14768513" y="3803650"/>
              <a:ext cx="284163" cy="338138"/>
            </a:xfrm>
            <a:custGeom>
              <a:avLst/>
              <a:gdLst>
                <a:gd name="T0" fmla="*/ 76 w 76"/>
                <a:gd name="T1" fmla="*/ 59 h 90"/>
                <a:gd name="T2" fmla="*/ 65 w 76"/>
                <a:gd name="T3" fmla="*/ 82 h 90"/>
                <a:gd name="T4" fmla="*/ 40 w 76"/>
                <a:gd name="T5" fmla="*/ 90 h 90"/>
                <a:gd name="T6" fmla="*/ 22 w 76"/>
                <a:gd name="T7" fmla="*/ 87 h 90"/>
                <a:gd name="T8" fmla="*/ 10 w 76"/>
                <a:gd name="T9" fmla="*/ 78 h 90"/>
                <a:gd name="T10" fmla="*/ 2 w 76"/>
                <a:gd name="T11" fmla="*/ 64 h 90"/>
                <a:gd name="T12" fmla="*/ 0 w 76"/>
                <a:gd name="T13" fmla="*/ 45 h 90"/>
                <a:gd name="T14" fmla="*/ 3 w 76"/>
                <a:gd name="T15" fmla="*/ 27 h 90"/>
                <a:gd name="T16" fmla="*/ 11 w 76"/>
                <a:gd name="T17" fmla="*/ 13 h 90"/>
                <a:gd name="T18" fmla="*/ 24 w 76"/>
                <a:gd name="T19" fmla="*/ 3 h 90"/>
                <a:gd name="T20" fmla="*/ 41 w 76"/>
                <a:gd name="T21" fmla="*/ 0 h 90"/>
                <a:gd name="T22" fmla="*/ 64 w 76"/>
                <a:gd name="T23" fmla="*/ 8 h 90"/>
                <a:gd name="T24" fmla="*/ 75 w 76"/>
                <a:gd name="T25" fmla="*/ 28 h 90"/>
                <a:gd name="T26" fmla="*/ 61 w 76"/>
                <a:gd name="T27" fmla="*/ 31 h 90"/>
                <a:gd name="T28" fmla="*/ 58 w 76"/>
                <a:gd name="T29" fmla="*/ 23 h 90"/>
                <a:gd name="T30" fmla="*/ 55 w 76"/>
                <a:gd name="T31" fmla="*/ 17 h 90"/>
                <a:gd name="T32" fmla="*/ 49 w 76"/>
                <a:gd name="T33" fmla="*/ 13 h 90"/>
                <a:gd name="T34" fmla="*/ 40 w 76"/>
                <a:gd name="T35" fmla="*/ 12 h 90"/>
                <a:gd name="T36" fmla="*/ 29 w 76"/>
                <a:gd name="T37" fmla="*/ 14 h 90"/>
                <a:gd name="T38" fmla="*/ 21 w 76"/>
                <a:gd name="T39" fmla="*/ 21 h 90"/>
                <a:gd name="T40" fmla="*/ 16 w 76"/>
                <a:gd name="T41" fmla="*/ 32 h 90"/>
                <a:gd name="T42" fmla="*/ 15 w 76"/>
                <a:gd name="T43" fmla="*/ 45 h 90"/>
                <a:gd name="T44" fmla="*/ 16 w 76"/>
                <a:gd name="T45" fmla="*/ 58 h 90"/>
                <a:gd name="T46" fmla="*/ 21 w 76"/>
                <a:gd name="T47" fmla="*/ 69 h 90"/>
                <a:gd name="T48" fmla="*/ 28 w 76"/>
                <a:gd name="T49" fmla="*/ 76 h 90"/>
                <a:gd name="T50" fmla="*/ 40 w 76"/>
                <a:gd name="T51" fmla="*/ 78 h 90"/>
                <a:gd name="T52" fmla="*/ 55 w 76"/>
                <a:gd name="T53" fmla="*/ 73 h 90"/>
                <a:gd name="T54" fmla="*/ 62 w 76"/>
                <a:gd name="T55" fmla="*/ 59 h 90"/>
                <a:gd name="T56" fmla="*/ 76 w 76"/>
                <a:gd name="T57" fmla="*/ 5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90">
                  <a:moveTo>
                    <a:pt x="76" y="59"/>
                  </a:moveTo>
                  <a:cubicBezTo>
                    <a:pt x="75" y="69"/>
                    <a:pt x="71" y="76"/>
                    <a:pt x="65" y="82"/>
                  </a:cubicBezTo>
                  <a:cubicBezTo>
                    <a:pt x="59" y="87"/>
                    <a:pt x="51" y="90"/>
                    <a:pt x="40" y="90"/>
                  </a:cubicBezTo>
                  <a:cubicBezTo>
                    <a:pt x="33" y="90"/>
                    <a:pt x="27" y="89"/>
                    <a:pt x="22" y="87"/>
                  </a:cubicBezTo>
                  <a:cubicBezTo>
                    <a:pt x="17" y="85"/>
                    <a:pt x="13" y="82"/>
                    <a:pt x="10" y="78"/>
                  </a:cubicBezTo>
                  <a:cubicBezTo>
                    <a:pt x="7" y="74"/>
                    <a:pt x="4" y="70"/>
                    <a:pt x="2" y="64"/>
                  </a:cubicBezTo>
                  <a:cubicBezTo>
                    <a:pt x="1" y="58"/>
                    <a:pt x="0" y="52"/>
                    <a:pt x="0" y="45"/>
                  </a:cubicBezTo>
                  <a:cubicBezTo>
                    <a:pt x="0" y="39"/>
                    <a:pt x="1" y="32"/>
                    <a:pt x="3" y="27"/>
                  </a:cubicBezTo>
                  <a:cubicBezTo>
                    <a:pt x="4" y="21"/>
                    <a:pt x="7" y="16"/>
                    <a:pt x="11" y="13"/>
                  </a:cubicBezTo>
                  <a:cubicBezTo>
                    <a:pt x="14" y="9"/>
                    <a:pt x="18" y="6"/>
                    <a:pt x="24" y="3"/>
                  </a:cubicBezTo>
                  <a:cubicBezTo>
                    <a:pt x="29" y="1"/>
                    <a:pt x="34" y="0"/>
                    <a:pt x="41" y="0"/>
                  </a:cubicBezTo>
                  <a:cubicBezTo>
                    <a:pt x="51" y="0"/>
                    <a:pt x="59" y="3"/>
                    <a:pt x="64" y="8"/>
                  </a:cubicBezTo>
                  <a:cubicBezTo>
                    <a:pt x="70" y="13"/>
                    <a:pt x="73" y="19"/>
                    <a:pt x="75" y="28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0" y="28"/>
                    <a:pt x="59" y="25"/>
                    <a:pt x="58" y="23"/>
                  </a:cubicBezTo>
                  <a:cubicBezTo>
                    <a:pt x="57" y="21"/>
                    <a:pt x="56" y="19"/>
                    <a:pt x="55" y="17"/>
                  </a:cubicBezTo>
                  <a:cubicBezTo>
                    <a:pt x="53" y="16"/>
                    <a:pt x="51" y="14"/>
                    <a:pt x="49" y="13"/>
                  </a:cubicBezTo>
                  <a:cubicBezTo>
                    <a:pt x="46" y="12"/>
                    <a:pt x="43" y="12"/>
                    <a:pt x="40" y="12"/>
                  </a:cubicBezTo>
                  <a:cubicBezTo>
                    <a:pt x="36" y="12"/>
                    <a:pt x="32" y="13"/>
                    <a:pt x="29" y="14"/>
                  </a:cubicBezTo>
                  <a:cubicBezTo>
                    <a:pt x="25" y="16"/>
                    <a:pt x="23" y="18"/>
                    <a:pt x="21" y="21"/>
                  </a:cubicBezTo>
                  <a:cubicBezTo>
                    <a:pt x="19" y="24"/>
                    <a:pt x="17" y="28"/>
                    <a:pt x="16" y="32"/>
                  </a:cubicBezTo>
                  <a:cubicBezTo>
                    <a:pt x="15" y="36"/>
                    <a:pt x="15" y="40"/>
                    <a:pt x="15" y="45"/>
                  </a:cubicBezTo>
                  <a:cubicBezTo>
                    <a:pt x="15" y="50"/>
                    <a:pt x="15" y="54"/>
                    <a:pt x="16" y="58"/>
                  </a:cubicBezTo>
                  <a:cubicBezTo>
                    <a:pt x="17" y="62"/>
                    <a:pt x="19" y="66"/>
                    <a:pt x="21" y="69"/>
                  </a:cubicBezTo>
                  <a:cubicBezTo>
                    <a:pt x="23" y="72"/>
                    <a:pt x="25" y="74"/>
                    <a:pt x="28" y="76"/>
                  </a:cubicBezTo>
                  <a:cubicBezTo>
                    <a:pt x="31" y="77"/>
                    <a:pt x="35" y="78"/>
                    <a:pt x="40" y="78"/>
                  </a:cubicBezTo>
                  <a:cubicBezTo>
                    <a:pt x="47" y="78"/>
                    <a:pt x="52" y="77"/>
                    <a:pt x="55" y="73"/>
                  </a:cubicBezTo>
                  <a:cubicBezTo>
                    <a:pt x="59" y="70"/>
                    <a:pt x="61" y="65"/>
                    <a:pt x="62" y="59"/>
                  </a:cubicBezTo>
                  <a:lnTo>
                    <a:pt x="7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9"/>
            <p:cNvSpPr>
              <a:spLocks noEditPoints="1"/>
            </p:cNvSpPr>
            <p:nvPr userDrawn="1"/>
          </p:nvSpPr>
          <p:spPr bwMode="auto">
            <a:xfrm>
              <a:off x="15132050" y="3690938"/>
              <a:ext cx="60325" cy="442913"/>
            </a:xfrm>
            <a:custGeom>
              <a:avLst/>
              <a:gdLst>
                <a:gd name="T0" fmla="*/ 0 w 38"/>
                <a:gd name="T1" fmla="*/ 0 h 279"/>
                <a:gd name="T2" fmla="*/ 38 w 38"/>
                <a:gd name="T3" fmla="*/ 0 h 279"/>
                <a:gd name="T4" fmla="*/ 38 w 38"/>
                <a:gd name="T5" fmla="*/ 40 h 279"/>
                <a:gd name="T6" fmla="*/ 0 w 38"/>
                <a:gd name="T7" fmla="*/ 40 h 279"/>
                <a:gd name="T8" fmla="*/ 0 w 38"/>
                <a:gd name="T9" fmla="*/ 0 h 279"/>
                <a:gd name="T10" fmla="*/ 2 w 38"/>
                <a:gd name="T11" fmla="*/ 78 h 279"/>
                <a:gd name="T12" fmla="*/ 35 w 38"/>
                <a:gd name="T13" fmla="*/ 78 h 279"/>
                <a:gd name="T14" fmla="*/ 35 w 38"/>
                <a:gd name="T15" fmla="*/ 279 h 279"/>
                <a:gd name="T16" fmla="*/ 2 w 38"/>
                <a:gd name="T17" fmla="*/ 279 h 279"/>
                <a:gd name="T18" fmla="*/ 2 w 38"/>
                <a:gd name="T19" fmla="*/ 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279">
                  <a:moveTo>
                    <a:pt x="0" y="0"/>
                  </a:moveTo>
                  <a:lnTo>
                    <a:pt x="38" y="0"/>
                  </a:lnTo>
                  <a:lnTo>
                    <a:pt x="38" y="40"/>
                  </a:lnTo>
                  <a:lnTo>
                    <a:pt x="0" y="40"/>
                  </a:lnTo>
                  <a:lnTo>
                    <a:pt x="0" y="0"/>
                  </a:lnTo>
                  <a:close/>
                  <a:moveTo>
                    <a:pt x="2" y="78"/>
                  </a:moveTo>
                  <a:lnTo>
                    <a:pt x="35" y="78"/>
                  </a:lnTo>
                  <a:lnTo>
                    <a:pt x="35" y="279"/>
                  </a:lnTo>
                  <a:lnTo>
                    <a:pt x="2" y="279"/>
                  </a:lnTo>
                  <a:lnTo>
                    <a:pt x="2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0"/>
            <p:cNvSpPr>
              <a:spLocks noEditPoints="1"/>
            </p:cNvSpPr>
            <p:nvPr userDrawn="1"/>
          </p:nvSpPr>
          <p:spPr bwMode="auto">
            <a:xfrm>
              <a:off x="15274925" y="3803650"/>
              <a:ext cx="288925" cy="338138"/>
            </a:xfrm>
            <a:custGeom>
              <a:avLst/>
              <a:gdLst>
                <a:gd name="T0" fmla="*/ 76 w 77"/>
                <a:gd name="T1" fmla="*/ 64 h 90"/>
                <a:gd name="T2" fmla="*/ 65 w 77"/>
                <a:gd name="T3" fmla="*/ 83 h 90"/>
                <a:gd name="T4" fmla="*/ 40 w 77"/>
                <a:gd name="T5" fmla="*/ 90 h 90"/>
                <a:gd name="T6" fmla="*/ 10 w 77"/>
                <a:gd name="T7" fmla="*/ 78 h 90"/>
                <a:gd name="T8" fmla="*/ 0 w 77"/>
                <a:gd name="T9" fmla="*/ 46 h 90"/>
                <a:gd name="T10" fmla="*/ 3 w 77"/>
                <a:gd name="T11" fmla="*/ 26 h 90"/>
                <a:gd name="T12" fmla="*/ 11 w 77"/>
                <a:gd name="T13" fmla="*/ 12 h 90"/>
                <a:gd name="T14" fmla="*/ 24 w 77"/>
                <a:gd name="T15" fmla="*/ 3 h 90"/>
                <a:gd name="T16" fmla="*/ 40 w 77"/>
                <a:gd name="T17" fmla="*/ 0 h 90"/>
                <a:gd name="T18" fmla="*/ 57 w 77"/>
                <a:gd name="T19" fmla="*/ 3 h 90"/>
                <a:gd name="T20" fmla="*/ 68 w 77"/>
                <a:gd name="T21" fmla="*/ 12 h 90"/>
                <a:gd name="T22" fmla="*/ 75 w 77"/>
                <a:gd name="T23" fmla="*/ 25 h 90"/>
                <a:gd name="T24" fmla="*/ 77 w 77"/>
                <a:gd name="T25" fmla="*/ 41 h 90"/>
                <a:gd name="T26" fmla="*/ 77 w 77"/>
                <a:gd name="T27" fmla="*/ 49 h 90"/>
                <a:gd name="T28" fmla="*/ 14 w 77"/>
                <a:gd name="T29" fmla="*/ 49 h 90"/>
                <a:gd name="T30" fmla="*/ 16 w 77"/>
                <a:gd name="T31" fmla="*/ 61 h 90"/>
                <a:gd name="T32" fmla="*/ 21 w 77"/>
                <a:gd name="T33" fmla="*/ 70 h 90"/>
                <a:gd name="T34" fmla="*/ 29 w 77"/>
                <a:gd name="T35" fmla="*/ 76 h 90"/>
                <a:gd name="T36" fmla="*/ 40 w 77"/>
                <a:gd name="T37" fmla="*/ 79 h 90"/>
                <a:gd name="T38" fmla="*/ 56 w 77"/>
                <a:gd name="T39" fmla="*/ 75 h 90"/>
                <a:gd name="T40" fmla="*/ 62 w 77"/>
                <a:gd name="T41" fmla="*/ 64 h 90"/>
                <a:gd name="T42" fmla="*/ 76 w 77"/>
                <a:gd name="T43" fmla="*/ 64 h 90"/>
                <a:gd name="T44" fmla="*/ 63 w 77"/>
                <a:gd name="T45" fmla="*/ 38 h 90"/>
                <a:gd name="T46" fmla="*/ 62 w 77"/>
                <a:gd name="T47" fmla="*/ 27 h 90"/>
                <a:gd name="T48" fmla="*/ 58 w 77"/>
                <a:gd name="T49" fmla="*/ 19 h 90"/>
                <a:gd name="T50" fmla="*/ 50 w 77"/>
                <a:gd name="T51" fmla="*/ 13 h 90"/>
                <a:gd name="T52" fmla="*/ 40 w 77"/>
                <a:gd name="T53" fmla="*/ 11 h 90"/>
                <a:gd name="T54" fmla="*/ 22 w 77"/>
                <a:gd name="T55" fmla="*/ 18 h 90"/>
                <a:gd name="T56" fmla="*/ 15 w 77"/>
                <a:gd name="T57" fmla="*/ 38 h 90"/>
                <a:gd name="T58" fmla="*/ 63 w 77"/>
                <a:gd name="T59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7" h="90">
                  <a:moveTo>
                    <a:pt x="76" y="64"/>
                  </a:moveTo>
                  <a:cubicBezTo>
                    <a:pt x="75" y="72"/>
                    <a:pt x="71" y="78"/>
                    <a:pt x="65" y="83"/>
                  </a:cubicBezTo>
                  <a:cubicBezTo>
                    <a:pt x="59" y="88"/>
                    <a:pt x="51" y="90"/>
                    <a:pt x="40" y="90"/>
                  </a:cubicBezTo>
                  <a:cubicBezTo>
                    <a:pt x="27" y="90"/>
                    <a:pt x="17" y="86"/>
                    <a:pt x="10" y="78"/>
                  </a:cubicBezTo>
                  <a:cubicBezTo>
                    <a:pt x="3" y="71"/>
                    <a:pt x="0" y="60"/>
                    <a:pt x="0" y="46"/>
                  </a:cubicBezTo>
                  <a:cubicBezTo>
                    <a:pt x="0" y="38"/>
                    <a:pt x="1" y="32"/>
                    <a:pt x="3" y="26"/>
                  </a:cubicBezTo>
                  <a:cubicBezTo>
                    <a:pt x="5" y="20"/>
                    <a:pt x="8" y="16"/>
                    <a:pt x="11" y="12"/>
                  </a:cubicBezTo>
                  <a:cubicBezTo>
                    <a:pt x="15" y="8"/>
                    <a:pt x="19" y="5"/>
                    <a:pt x="24" y="3"/>
                  </a:cubicBezTo>
                  <a:cubicBezTo>
                    <a:pt x="29" y="1"/>
                    <a:pt x="34" y="0"/>
                    <a:pt x="40" y="0"/>
                  </a:cubicBezTo>
                  <a:cubicBezTo>
                    <a:pt x="47" y="0"/>
                    <a:pt x="52" y="1"/>
                    <a:pt x="57" y="3"/>
                  </a:cubicBezTo>
                  <a:cubicBezTo>
                    <a:pt x="62" y="5"/>
                    <a:pt x="65" y="8"/>
                    <a:pt x="68" y="12"/>
                  </a:cubicBezTo>
                  <a:cubicBezTo>
                    <a:pt x="71" y="15"/>
                    <a:pt x="74" y="20"/>
                    <a:pt x="75" y="25"/>
                  </a:cubicBezTo>
                  <a:cubicBezTo>
                    <a:pt x="77" y="30"/>
                    <a:pt x="77" y="35"/>
                    <a:pt x="77" y="41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53"/>
                    <a:pt x="15" y="57"/>
                    <a:pt x="16" y="61"/>
                  </a:cubicBezTo>
                  <a:cubicBezTo>
                    <a:pt x="17" y="64"/>
                    <a:pt x="19" y="67"/>
                    <a:pt x="21" y="70"/>
                  </a:cubicBezTo>
                  <a:cubicBezTo>
                    <a:pt x="23" y="73"/>
                    <a:pt x="26" y="75"/>
                    <a:pt x="29" y="76"/>
                  </a:cubicBezTo>
                  <a:cubicBezTo>
                    <a:pt x="32" y="78"/>
                    <a:pt x="36" y="79"/>
                    <a:pt x="40" y="79"/>
                  </a:cubicBezTo>
                  <a:cubicBezTo>
                    <a:pt x="47" y="79"/>
                    <a:pt x="52" y="77"/>
                    <a:pt x="56" y="75"/>
                  </a:cubicBezTo>
                  <a:cubicBezTo>
                    <a:pt x="59" y="72"/>
                    <a:pt x="61" y="68"/>
                    <a:pt x="62" y="64"/>
                  </a:cubicBezTo>
                  <a:lnTo>
                    <a:pt x="76" y="64"/>
                  </a:lnTo>
                  <a:close/>
                  <a:moveTo>
                    <a:pt x="63" y="38"/>
                  </a:moveTo>
                  <a:cubicBezTo>
                    <a:pt x="63" y="34"/>
                    <a:pt x="63" y="30"/>
                    <a:pt x="62" y="27"/>
                  </a:cubicBezTo>
                  <a:cubicBezTo>
                    <a:pt x="61" y="24"/>
                    <a:pt x="60" y="21"/>
                    <a:pt x="58" y="19"/>
                  </a:cubicBezTo>
                  <a:cubicBezTo>
                    <a:pt x="56" y="16"/>
                    <a:pt x="53" y="14"/>
                    <a:pt x="50" y="13"/>
                  </a:cubicBezTo>
                  <a:cubicBezTo>
                    <a:pt x="48" y="12"/>
                    <a:pt x="44" y="11"/>
                    <a:pt x="40" y="11"/>
                  </a:cubicBezTo>
                  <a:cubicBezTo>
                    <a:pt x="32" y="11"/>
                    <a:pt x="26" y="13"/>
                    <a:pt x="22" y="18"/>
                  </a:cubicBezTo>
                  <a:cubicBezTo>
                    <a:pt x="18" y="23"/>
                    <a:pt x="15" y="29"/>
                    <a:pt x="15" y="38"/>
                  </a:cubicBezTo>
                  <a:lnTo>
                    <a:pt x="63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1"/>
            <p:cNvSpPr>
              <a:spLocks/>
            </p:cNvSpPr>
            <p:nvPr userDrawn="1"/>
          </p:nvSpPr>
          <p:spPr bwMode="auto">
            <a:xfrm>
              <a:off x="15649575" y="3803650"/>
              <a:ext cx="269875" cy="330200"/>
            </a:xfrm>
            <a:custGeom>
              <a:avLst/>
              <a:gdLst>
                <a:gd name="T0" fmla="*/ 0 w 72"/>
                <a:gd name="T1" fmla="*/ 3 h 88"/>
                <a:gd name="T2" fmla="*/ 14 w 72"/>
                <a:gd name="T3" fmla="*/ 3 h 88"/>
                <a:gd name="T4" fmla="*/ 14 w 72"/>
                <a:gd name="T5" fmla="*/ 16 h 88"/>
                <a:gd name="T6" fmla="*/ 27 w 72"/>
                <a:gd name="T7" fmla="*/ 4 h 88"/>
                <a:gd name="T8" fmla="*/ 43 w 72"/>
                <a:gd name="T9" fmla="*/ 0 h 88"/>
                <a:gd name="T10" fmla="*/ 65 w 72"/>
                <a:gd name="T11" fmla="*/ 8 h 88"/>
                <a:gd name="T12" fmla="*/ 72 w 72"/>
                <a:gd name="T13" fmla="*/ 31 h 88"/>
                <a:gd name="T14" fmla="*/ 72 w 72"/>
                <a:gd name="T15" fmla="*/ 88 h 88"/>
                <a:gd name="T16" fmla="*/ 57 w 72"/>
                <a:gd name="T17" fmla="*/ 88 h 88"/>
                <a:gd name="T18" fmla="*/ 57 w 72"/>
                <a:gd name="T19" fmla="*/ 34 h 88"/>
                <a:gd name="T20" fmla="*/ 53 w 72"/>
                <a:gd name="T21" fmla="*/ 17 h 88"/>
                <a:gd name="T22" fmla="*/ 40 w 72"/>
                <a:gd name="T23" fmla="*/ 12 h 88"/>
                <a:gd name="T24" fmla="*/ 31 w 72"/>
                <a:gd name="T25" fmla="*/ 14 h 88"/>
                <a:gd name="T26" fmla="*/ 22 w 72"/>
                <a:gd name="T27" fmla="*/ 19 h 88"/>
                <a:gd name="T28" fmla="*/ 16 w 72"/>
                <a:gd name="T29" fmla="*/ 27 h 88"/>
                <a:gd name="T30" fmla="*/ 14 w 72"/>
                <a:gd name="T31" fmla="*/ 37 h 88"/>
                <a:gd name="T32" fmla="*/ 14 w 72"/>
                <a:gd name="T33" fmla="*/ 88 h 88"/>
                <a:gd name="T34" fmla="*/ 0 w 72"/>
                <a:gd name="T35" fmla="*/ 88 h 88"/>
                <a:gd name="T36" fmla="*/ 0 w 72"/>
                <a:gd name="T37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88">
                  <a:moveTo>
                    <a:pt x="0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8" y="10"/>
                    <a:pt x="22" y="6"/>
                    <a:pt x="27" y="4"/>
                  </a:cubicBezTo>
                  <a:cubicBezTo>
                    <a:pt x="32" y="1"/>
                    <a:pt x="38" y="0"/>
                    <a:pt x="43" y="0"/>
                  </a:cubicBezTo>
                  <a:cubicBezTo>
                    <a:pt x="53" y="0"/>
                    <a:pt x="60" y="3"/>
                    <a:pt x="65" y="8"/>
                  </a:cubicBezTo>
                  <a:cubicBezTo>
                    <a:pt x="69" y="13"/>
                    <a:pt x="72" y="21"/>
                    <a:pt x="72" y="31"/>
                  </a:cubicBezTo>
                  <a:cubicBezTo>
                    <a:pt x="72" y="88"/>
                    <a:pt x="72" y="88"/>
                    <a:pt x="72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26"/>
                    <a:pt x="56" y="20"/>
                    <a:pt x="53" y="17"/>
                  </a:cubicBezTo>
                  <a:cubicBezTo>
                    <a:pt x="50" y="14"/>
                    <a:pt x="46" y="12"/>
                    <a:pt x="40" y="12"/>
                  </a:cubicBezTo>
                  <a:cubicBezTo>
                    <a:pt x="37" y="12"/>
                    <a:pt x="34" y="13"/>
                    <a:pt x="31" y="14"/>
                  </a:cubicBezTo>
                  <a:cubicBezTo>
                    <a:pt x="28" y="15"/>
                    <a:pt x="25" y="17"/>
                    <a:pt x="22" y="19"/>
                  </a:cubicBezTo>
                  <a:cubicBezTo>
                    <a:pt x="19" y="22"/>
                    <a:pt x="17" y="24"/>
                    <a:pt x="16" y="27"/>
                  </a:cubicBezTo>
                  <a:cubicBezTo>
                    <a:pt x="15" y="30"/>
                    <a:pt x="14" y="33"/>
                    <a:pt x="14" y="37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0" y="88"/>
                    <a:pt x="0" y="88"/>
                    <a:pt x="0" y="8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2"/>
            <p:cNvSpPr>
              <a:spLocks noEditPoints="1"/>
            </p:cNvSpPr>
            <p:nvPr userDrawn="1"/>
          </p:nvSpPr>
          <p:spPr bwMode="auto">
            <a:xfrm>
              <a:off x="15990888" y="3803650"/>
              <a:ext cx="269875" cy="333375"/>
            </a:xfrm>
            <a:custGeom>
              <a:avLst/>
              <a:gdLst>
                <a:gd name="T0" fmla="*/ 58 w 72"/>
                <a:gd name="T1" fmla="*/ 76 h 89"/>
                <a:gd name="T2" fmla="*/ 47 w 72"/>
                <a:gd name="T3" fmla="*/ 85 h 89"/>
                <a:gd name="T4" fmla="*/ 29 w 72"/>
                <a:gd name="T5" fmla="*/ 89 h 89"/>
                <a:gd name="T6" fmla="*/ 17 w 72"/>
                <a:gd name="T7" fmla="*/ 88 h 89"/>
                <a:gd name="T8" fmla="*/ 8 w 72"/>
                <a:gd name="T9" fmla="*/ 83 h 89"/>
                <a:gd name="T10" fmla="*/ 2 w 72"/>
                <a:gd name="T11" fmla="*/ 75 h 89"/>
                <a:gd name="T12" fmla="*/ 0 w 72"/>
                <a:gd name="T13" fmla="*/ 64 h 89"/>
                <a:gd name="T14" fmla="*/ 4 w 72"/>
                <a:gd name="T15" fmla="*/ 50 h 89"/>
                <a:gd name="T16" fmla="*/ 13 w 72"/>
                <a:gd name="T17" fmla="*/ 41 h 89"/>
                <a:gd name="T18" fmla="*/ 27 w 72"/>
                <a:gd name="T19" fmla="*/ 37 h 89"/>
                <a:gd name="T20" fmla="*/ 43 w 72"/>
                <a:gd name="T21" fmla="*/ 35 h 89"/>
                <a:gd name="T22" fmla="*/ 58 w 72"/>
                <a:gd name="T23" fmla="*/ 35 h 89"/>
                <a:gd name="T24" fmla="*/ 58 w 72"/>
                <a:gd name="T25" fmla="*/ 32 h 89"/>
                <a:gd name="T26" fmla="*/ 53 w 72"/>
                <a:gd name="T27" fmla="*/ 16 h 89"/>
                <a:gd name="T28" fmla="*/ 38 w 72"/>
                <a:gd name="T29" fmla="*/ 11 h 89"/>
                <a:gd name="T30" fmla="*/ 23 w 72"/>
                <a:gd name="T31" fmla="*/ 15 h 89"/>
                <a:gd name="T32" fmla="*/ 17 w 72"/>
                <a:gd name="T33" fmla="*/ 24 h 89"/>
                <a:gd name="T34" fmla="*/ 4 w 72"/>
                <a:gd name="T35" fmla="*/ 22 h 89"/>
                <a:gd name="T36" fmla="*/ 15 w 72"/>
                <a:gd name="T37" fmla="*/ 5 h 89"/>
                <a:gd name="T38" fmla="*/ 39 w 72"/>
                <a:gd name="T39" fmla="*/ 0 h 89"/>
                <a:gd name="T40" fmla="*/ 54 w 72"/>
                <a:gd name="T41" fmla="*/ 2 h 89"/>
                <a:gd name="T42" fmla="*/ 65 w 72"/>
                <a:gd name="T43" fmla="*/ 9 h 89"/>
                <a:gd name="T44" fmla="*/ 70 w 72"/>
                <a:gd name="T45" fmla="*/ 19 h 89"/>
                <a:gd name="T46" fmla="*/ 72 w 72"/>
                <a:gd name="T47" fmla="*/ 32 h 89"/>
                <a:gd name="T48" fmla="*/ 72 w 72"/>
                <a:gd name="T49" fmla="*/ 88 h 89"/>
                <a:gd name="T50" fmla="*/ 58 w 72"/>
                <a:gd name="T51" fmla="*/ 88 h 89"/>
                <a:gd name="T52" fmla="*/ 58 w 72"/>
                <a:gd name="T53" fmla="*/ 76 h 89"/>
                <a:gd name="T54" fmla="*/ 58 w 72"/>
                <a:gd name="T55" fmla="*/ 45 h 89"/>
                <a:gd name="T56" fmla="*/ 44 w 72"/>
                <a:gd name="T57" fmla="*/ 46 h 89"/>
                <a:gd name="T58" fmla="*/ 30 w 72"/>
                <a:gd name="T59" fmla="*/ 47 h 89"/>
                <a:gd name="T60" fmla="*/ 21 w 72"/>
                <a:gd name="T61" fmla="*/ 51 h 89"/>
                <a:gd name="T62" fmla="*/ 16 w 72"/>
                <a:gd name="T63" fmla="*/ 56 h 89"/>
                <a:gd name="T64" fmla="*/ 15 w 72"/>
                <a:gd name="T65" fmla="*/ 64 h 89"/>
                <a:gd name="T66" fmla="*/ 18 w 72"/>
                <a:gd name="T67" fmla="*/ 74 h 89"/>
                <a:gd name="T68" fmla="*/ 31 w 72"/>
                <a:gd name="T69" fmla="*/ 78 h 89"/>
                <a:gd name="T70" fmla="*/ 51 w 72"/>
                <a:gd name="T71" fmla="*/ 71 h 89"/>
                <a:gd name="T72" fmla="*/ 58 w 72"/>
                <a:gd name="T73" fmla="*/ 54 h 89"/>
                <a:gd name="T74" fmla="*/ 58 w 72"/>
                <a:gd name="T75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89">
                  <a:moveTo>
                    <a:pt x="58" y="76"/>
                  </a:moveTo>
                  <a:cubicBezTo>
                    <a:pt x="55" y="80"/>
                    <a:pt x="51" y="83"/>
                    <a:pt x="47" y="85"/>
                  </a:cubicBezTo>
                  <a:cubicBezTo>
                    <a:pt x="42" y="88"/>
                    <a:pt x="36" y="89"/>
                    <a:pt x="29" y="89"/>
                  </a:cubicBezTo>
                  <a:cubicBezTo>
                    <a:pt x="25" y="89"/>
                    <a:pt x="21" y="89"/>
                    <a:pt x="17" y="88"/>
                  </a:cubicBezTo>
                  <a:cubicBezTo>
                    <a:pt x="14" y="87"/>
                    <a:pt x="11" y="85"/>
                    <a:pt x="8" y="83"/>
                  </a:cubicBezTo>
                  <a:cubicBezTo>
                    <a:pt x="6" y="81"/>
                    <a:pt x="4" y="78"/>
                    <a:pt x="2" y="75"/>
                  </a:cubicBezTo>
                  <a:cubicBezTo>
                    <a:pt x="1" y="72"/>
                    <a:pt x="0" y="68"/>
                    <a:pt x="0" y="64"/>
                  </a:cubicBezTo>
                  <a:cubicBezTo>
                    <a:pt x="0" y="58"/>
                    <a:pt x="1" y="54"/>
                    <a:pt x="4" y="50"/>
                  </a:cubicBezTo>
                  <a:cubicBezTo>
                    <a:pt x="6" y="46"/>
                    <a:pt x="9" y="43"/>
                    <a:pt x="13" y="41"/>
                  </a:cubicBezTo>
                  <a:cubicBezTo>
                    <a:pt x="18" y="39"/>
                    <a:pt x="22" y="38"/>
                    <a:pt x="27" y="37"/>
                  </a:cubicBezTo>
                  <a:cubicBezTo>
                    <a:pt x="33" y="36"/>
                    <a:pt x="38" y="36"/>
                    <a:pt x="43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24"/>
                    <a:pt x="56" y="19"/>
                    <a:pt x="53" y="16"/>
                  </a:cubicBezTo>
                  <a:cubicBezTo>
                    <a:pt x="50" y="13"/>
                    <a:pt x="45" y="11"/>
                    <a:pt x="38" y="11"/>
                  </a:cubicBezTo>
                  <a:cubicBezTo>
                    <a:pt x="32" y="11"/>
                    <a:pt x="27" y="12"/>
                    <a:pt x="23" y="15"/>
                  </a:cubicBezTo>
                  <a:cubicBezTo>
                    <a:pt x="20" y="17"/>
                    <a:pt x="18" y="20"/>
                    <a:pt x="17" y="24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6" y="15"/>
                    <a:pt x="9" y="9"/>
                    <a:pt x="15" y="5"/>
                  </a:cubicBezTo>
                  <a:cubicBezTo>
                    <a:pt x="21" y="2"/>
                    <a:pt x="29" y="0"/>
                    <a:pt x="39" y="0"/>
                  </a:cubicBezTo>
                  <a:cubicBezTo>
                    <a:pt x="45" y="0"/>
                    <a:pt x="50" y="1"/>
                    <a:pt x="54" y="2"/>
                  </a:cubicBezTo>
                  <a:cubicBezTo>
                    <a:pt x="59" y="4"/>
                    <a:pt x="62" y="6"/>
                    <a:pt x="65" y="9"/>
                  </a:cubicBezTo>
                  <a:cubicBezTo>
                    <a:pt x="67" y="11"/>
                    <a:pt x="69" y="15"/>
                    <a:pt x="70" y="19"/>
                  </a:cubicBezTo>
                  <a:cubicBezTo>
                    <a:pt x="71" y="23"/>
                    <a:pt x="72" y="27"/>
                    <a:pt x="72" y="32"/>
                  </a:cubicBezTo>
                  <a:cubicBezTo>
                    <a:pt x="72" y="88"/>
                    <a:pt x="72" y="88"/>
                    <a:pt x="72" y="88"/>
                  </a:cubicBezTo>
                  <a:cubicBezTo>
                    <a:pt x="58" y="88"/>
                    <a:pt x="58" y="88"/>
                    <a:pt x="58" y="88"/>
                  </a:cubicBezTo>
                  <a:lnTo>
                    <a:pt x="58" y="76"/>
                  </a:lnTo>
                  <a:close/>
                  <a:moveTo>
                    <a:pt x="58" y="45"/>
                  </a:moveTo>
                  <a:cubicBezTo>
                    <a:pt x="44" y="46"/>
                    <a:pt x="44" y="46"/>
                    <a:pt x="44" y="46"/>
                  </a:cubicBezTo>
                  <a:cubicBezTo>
                    <a:pt x="38" y="46"/>
                    <a:pt x="34" y="46"/>
                    <a:pt x="30" y="47"/>
                  </a:cubicBezTo>
                  <a:cubicBezTo>
                    <a:pt x="26" y="48"/>
                    <a:pt x="23" y="49"/>
                    <a:pt x="21" y="51"/>
                  </a:cubicBezTo>
                  <a:cubicBezTo>
                    <a:pt x="18" y="52"/>
                    <a:pt x="17" y="54"/>
                    <a:pt x="16" y="56"/>
                  </a:cubicBezTo>
                  <a:cubicBezTo>
                    <a:pt x="15" y="58"/>
                    <a:pt x="15" y="61"/>
                    <a:pt x="15" y="64"/>
                  </a:cubicBezTo>
                  <a:cubicBezTo>
                    <a:pt x="15" y="68"/>
                    <a:pt x="16" y="71"/>
                    <a:pt x="18" y="74"/>
                  </a:cubicBezTo>
                  <a:cubicBezTo>
                    <a:pt x="21" y="76"/>
                    <a:pt x="25" y="78"/>
                    <a:pt x="31" y="78"/>
                  </a:cubicBezTo>
                  <a:cubicBezTo>
                    <a:pt x="40" y="78"/>
                    <a:pt x="46" y="76"/>
                    <a:pt x="51" y="71"/>
                  </a:cubicBezTo>
                  <a:cubicBezTo>
                    <a:pt x="56" y="67"/>
                    <a:pt x="58" y="62"/>
                    <a:pt x="58" y="54"/>
                  </a:cubicBezTo>
                  <a:lnTo>
                    <a:pt x="58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494" y="593366"/>
            <a:ext cx="1135784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494" y="1536636"/>
            <a:ext cx="11357840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293668" y="6217625"/>
            <a:ext cx="731408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2" name="Shape 22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298901"/>
            <a:ext cx="12188824" cy="54909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sldNum" idx="2"/>
          </p:nvPr>
        </p:nvSpPr>
        <p:spPr>
          <a:xfrm>
            <a:off x="161001" y="6271575"/>
            <a:ext cx="731408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43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imary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400868" y="6611938"/>
            <a:ext cx="3859795" cy="2460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CYAN CONFIDENTIAL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950728" y="1609344"/>
            <a:ext cx="10811488" cy="4608576"/>
          </a:xfrm>
        </p:spPr>
        <p:txBody>
          <a:bodyPr/>
          <a:lstStyle>
            <a:lvl2pPr marL="744538" indent="-342900">
              <a:buSzPct val="54000"/>
              <a:buFont typeface="Wingdings" pitchFamily="2" charset="2"/>
              <a:buChar char="¨"/>
              <a:defRPr/>
            </a:lvl2pPr>
            <a:lvl3pPr marL="1146175" indent="-288925">
              <a:buSzPct val="62000"/>
              <a:buFont typeface="Wingdings" pitchFamily="2" charset="2"/>
              <a:buChar char="¨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948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302" y="1246446"/>
            <a:ext cx="11553990" cy="4525962"/>
          </a:xfrm>
          <a:prstGeom prst="rect">
            <a:avLst/>
          </a:prstGeom>
        </p:spPr>
        <p:txBody>
          <a:bodyPr/>
          <a:lstStyle>
            <a:lvl1pPr marL="346075" indent="-346075">
              <a:buClr>
                <a:schemeClr val="bg1"/>
              </a:buClr>
              <a:buSzPct val="25000"/>
              <a:buFont typeface="Wingdings" pitchFamily="2" charset="2"/>
              <a:buChar char="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302" y="1246446"/>
            <a:ext cx="11553990" cy="4525962"/>
          </a:xfrm>
          <a:prstGeom prst="rect">
            <a:avLst/>
          </a:prstGeom>
        </p:spPr>
        <p:txBody>
          <a:bodyPr/>
          <a:lstStyle>
            <a:lvl1pPr marL="342900" indent="-34290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168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03" y="274638"/>
            <a:ext cx="11549757" cy="84570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300" y="1246443"/>
            <a:ext cx="5667804" cy="452596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46443"/>
            <a:ext cx="5667804" cy="452596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76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5019" y="3657610"/>
            <a:ext cx="7318787" cy="1161067"/>
          </a:xfrm>
        </p:spPr>
        <p:txBody>
          <a:bodyPr anchor="t"/>
          <a:lstStyle>
            <a:lvl1pPr algn="ctr">
              <a:defRPr sz="2800" b="0">
                <a:solidFill>
                  <a:schemeClr val="bg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Box 11"/>
          <p:cNvSpPr txBox="1">
            <a:spLocks noChangeArrowheads="1"/>
          </p:cNvSpPr>
          <p:nvPr userDrawn="1"/>
        </p:nvSpPr>
        <p:spPr bwMode="auto">
          <a:xfrm>
            <a:off x="457201" y="6484994"/>
            <a:ext cx="536308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 dirty="0">
                <a:solidFill>
                  <a:schemeClr val="bg1">
                    <a:alpha val="99000"/>
                  </a:schemeClr>
                </a:solidFill>
              </a:rPr>
              <a:t>Copyright © </a:t>
            </a:r>
            <a:r>
              <a:rPr lang="en-US" sz="700" dirty="0" err="1">
                <a:solidFill>
                  <a:schemeClr val="bg1">
                    <a:alpha val="99000"/>
                  </a:schemeClr>
                </a:solidFill>
              </a:rPr>
              <a:t>Ciena</a:t>
            </a:r>
            <a:r>
              <a:rPr lang="en-US" sz="700" dirty="0">
                <a:solidFill>
                  <a:schemeClr val="bg1">
                    <a:alpha val="99000"/>
                  </a:schemeClr>
                </a:solidFill>
              </a:rPr>
              <a:t> Corporation 2015. All rights reserved. Confidential &amp; Proprietary.</a:t>
            </a:r>
          </a:p>
        </p:txBody>
      </p:sp>
      <p:grpSp>
        <p:nvGrpSpPr>
          <p:cNvPr id="14" name="Group 13"/>
          <p:cNvGrpSpPr>
            <a:grpSpLocks noChangeAspect="1"/>
          </p:cNvGrpSpPr>
          <p:nvPr userDrawn="1"/>
        </p:nvGrpSpPr>
        <p:grpSpPr>
          <a:xfrm>
            <a:off x="486018" y="467878"/>
            <a:ext cx="1463040" cy="384403"/>
            <a:chOff x="7010400" y="1711325"/>
            <a:chExt cx="9250363" cy="2430463"/>
          </a:xfrm>
        </p:grpSpPr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7010400" y="1711325"/>
              <a:ext cx="839788" cy="1443038"/>
            </a:xfrm>
            <a:custGeom>
              <a:avLst/>
              <a:gdLst>
                <a:gd name="T0" fmla="*/ 194 w 224"/>
                <a:gd name="T1" fmla="*/ 156 h 385"/>
                <a:gd name="T2" fmla="*/ 158 w 224"/>
                <a:gd name="T3" fmla="*/ 129 h 385"/>
                <a:gd name="T4" fmla="*/ 110 w 224"/>
                <a:gd name="T5" fmla="*/ 119 h 385"/>
                <a:gd name="T6" fmla="*/ 71 w 224"/>
                <a:gd name="T7" fmla="*/ 125 h 385"/>
                <a:gd name="T8" fmla="*/ 46 w 224"/>
                <a:gd name="T9" fmla="*/ 135 h 385"/>
                <a:gd name="T10" fmla="*/ 46 w 224"/>
                <a:gd name="T11" fmla="*/ 0 h 385"/>
                <a:gd name="T12" fmla="*/ 0 w 224"/>
                <a:gd name="T13" fmla="*/ 8 h 385"/>
                <a:gd name="T14" fmla="*/ 0 w 224"/>
                <a:gd name="T15" fmla="*/ 8 h 385"/>
                <a:gd name="T16" fmla="*/ 0 w 224"/>
                <a:gd name="T17" fmla="*/ 372 h 385"/>
                <a:gd name="T18" fmla="*/ 0 w 224"/>
                <a:gd name="T19" fmla="*/ 372 h 385"/>
                <a:gd name="T20" fmla="*/ 40 w 224"/>
                <a:gd name="T21" fmla="*/ 381 h 385"/>
                <a:gd name="T22" fmla="*/ 96 w 224"/>
                <a:gd name="T23" fmla="*/ 385 h 385"/>
                <a:gd name="T24" fmla="*/ 149 w 224"/>
                <a:gd name="T25" fmla="*/ 376 h 385"/>
                <a:gd name="T26" fmla="*/ 189 w 224"/>
                <a:gd name="T27" fmla="*/ 349 h 385"/>
                <a:gd name="T28" fmla="*/ 215 w 224"/>
                <a:gd name="T29" fmla="*/ 307 h 385"/>
                <a:gd name="T30" fmla="*/ 224 w 224"/>
                <a:gd name="T31" fmla="*/ 252 h 385"/>
                <a:gd name="T32" fmla="*/ 217 w 224"/>
                <a:gd name="T33" fmla="*/ 198 h 385"/>
                <a:gd name="T34" fmla="*/ 194 w 224"/>
                <a:gd name="T35" fmla="*/ 156 h 385"/>
                <a:gd name="T36" fmla="*/ 176 w 224"/>
                <a:gd name="T37" fmla="*/ 252 h 385"/>
                <a:gd name="T38" fmla="*/ 154 w 224"/>
                <a:gd name="T39" fmla="*/ 320 h 385"/>
                <a:gd name="T40" fmla="*/ 96 w 224"/>
                <a:gd name="T41" fmla="*/ 344 h 385"/>
                <a:gd name="T42" fmla="*/ 65 w 224"/>
                <a:gd name="T43" fmla="*/ 342 h 385"/>
                <a:gd name="T44" fmla="*/ 46 w 224"/>
                <a:gd name="T45" fmla="*/ 339 h 385"/>
                <a:gd name="T46" fmla="*/ 46 w 224"/>
                <a:gd name="T47" fmla="*/ 179 h 385"/>
                <a:gd name="T48" fmla="*/ 70 w 224"/>
                <a:gd name="T49" fmla="*/ 166 h 385"/>
                <a:gd name="T50" fmla="*/ 104 w 224"/>
                <a:gd name="T51" fmla="*/ 160 h 385"/>
                <a:gd name="T52" fmla="*/ 137 w 224"/>
                <a:gd name="T53" fmla="*/ 167 h 385"/>
                <a:gd name="T54" fmla="*/ 159 w 224"/>
                <a:gd name="T55" fmla="*/ 186 h 385"/>
                <a:gd name="T56" fmla="*/ 172 w 224"/>
                <a:gd name="T57" fmla="*/ 215 h 385"/>
                <a:gd name="T58" fmla="*/ 176 w 224"/>
                <a:gd name="T59" fmla="*/ 25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4" h="385">
                  <a:moveTo>
                    <a:pt x="194" y="156"/>
                  </a:moveTo>
                  <a:cubicBezTo>
                    <a:pt x="184" y="144"/>
                    <a:pt x="172" y="135"/>
                    <a:pt x="158" y="129"/>
                  </a:cubicBezTo>
                  <a:cubicBezTo>
                    <a:pt x="144" y="122"/>
                    <a:pt x="128" y="119"/>
                    <a:pt x="110" y="119"/>
                  </a:cubicBezTo>
                  <a:cubicBezTo>
                    <a:pt x="95" y="119"/>
                    <a:pt x="82" y="121"/>
                    <a:pt x="71" y="125"/>
                  </a:cubicBezTo>
                  <a:cubicBezTo>
                    <a:pt x="60" y="128"/>
                    <a:pt x="52" y="132"/>
                    <a:pt x="46" y="135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72"/>
                    <a:pt x="0" y="372"/>
                    <a:pt x="0" y="372"/>
                  </a:cubicBezTo>
                  <a:cubicBezTo>
                    <a:pt x="0" y="372"/>
                    <a:pt x="0" y="372"/>
                    <a:pt x="0" y="372"/>
                  </a:cubicBezTo>
                  <a:cubicBezTo>
                    <a:pt x="11" y="375"/>
                    <a:pt x="24" y="378"/>
                    <a:pt x="40" y="381"/>
                  </a:cubicBezTo>
                  <a:cubicBezTo>
                    <a:pt x="56" y="384"/>
                    <a:pt x="75" y="385"/>
                    <a:pt x="96" y="385"/>
                  </a:cubicBezTo>
                  <a:cubicBezTo>
                    <a:pt x="116" y="385"/>
                    <a:pt x="134" y="382"/>
                    <a:pt x="149" y="376"/>
                  </a:cubicBezTo>
                  <a:cubicBezTo>
                    <a:pt x="165" y="370"/>
                    <a:pt x="178" y="361"/>
                    <a:pt x="189" y="349"/>
                  </a:cubicBezTo>
                  <a:cubicBezTo>
                    <a:pt x="200" y="338"/>
                    <a:pt x="209" y="324"/>
                    <a:pt x="215" y="307"/>
                  </a:cubicBezTo>
                  <a:cubicBezTo>
                    <a:pt x="221" y="291"/>
                    <a:pt x="224" y="272"/>
                    <a:pt x="224" y="252"/>
                  </a:cubicBezTo>
                  <a:cubicBezTo>
                    <a:pt x="224" y="232"/>
                    <a:pt x="222" y="214"/>
                    <a:pt x="217" y="198"/>
                  </a:cubicBezTo>
                  <a:cubicBezTo>
                    <a:pt x="211" y="182"/>
                    <a:pt x="204" y="168"/>
                    <a:pt x="194" y="156"/>
                  </a:cubicBezTo>
                  <a:close/>
                  <a:moveTo>
                    <a:pt x="176" y="252"/>
                  </a:moveTo>
                  <a:cubicBezTo>
                    <a:pt x="176" y="281"/>
                    <a:pt x="168" y="304"/>
                    <a:pt x="154" y="320"/>
                  </a:cubicBezTo>
                  <a:cubicBezTo>
                    <a:pt x="140" y="336"/>
                    <a:pt x="120" y="344"/>
                    <a:pt x="96" y="344"/>
                  </a:cubicBezTo>
                  <a:cubicBezTo>
                    <a:pt x="84" y="344"/>
                    <a:pt x="73" y="343"/>
                    <a:pt x="65" y="342"/>
                  </a:cubicBezTo>
                  <a:cubicBezTo>
                    <a:pt x="57" y="341"/>
                    <a:pt x="51" y="340"/>
                    <a:pt x="46" y="339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52" y="175"/>
                    <a:pt x="60" y="170"/>
                    <a:pt x="70" y="166"/>
                  </a:cubicBezTo>
                  <a:cubicBezTo>
                    <a:pt x="80" y="162"/>
                    <a:pt x="91" y="160"/>
                    <a:pt x="104" y="160"/>
                  </a:cubicBezTo>
                  <a:cubicBezTo>
                    <a:pt x="117" y="160"/>
                    <a:pt x="128" y="162"/>
                    <a:pt x="137" y="167"/>
                  </a:cubicBezTo>
                  <a:cubicBezTo>
                    <a:pt x="146" y="171"/>
                    <a:pt x="154" y="178"/>
                    <a:pt x="159" y="186"/>
                  </a:cubicBezTo>
                  <a:cubicBezTo>
                    <a:pt x="165" y="194"/>
                    <a:pt x="169" y="204"/>
                    <a:pt x="172" y="215"/>
                  </a:cubicBezTo>
                  <a:cubicBezTo>
                    <a:pt x="175" y="227"/>
                    <a:pt x="176" y="239"/>
                    <a:pt x="176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 userDrawn="1"/>
          </p:nvSpPr>
          <p:spPr bwMode="auto">
            <a:xfrm>
              <a:off x="8045450" y="1711325"/>
              <a:ext cx="317500" cy="1439863"/>
            </a:xfrm>
            <a:custGeom>
              <a:avLst/>
              <a:gdLst>
                <a:gd name="T0" fmla="*/ 66 w 85"/>
                <a:gd name="T1" fmla="*/ 341 h 384"/>
                <a:gd name="T2" fmla="*/ 55 w 85"/>
                <a:gd name="T3" fmla="*/ 335 h 384"/>
                <a:gd name="T4" fmla="*/ 49 w 85"/>
                <a:gd name="T5" fmla="*/ 323 h 384"/>
                <a:gd name="T6" fmla="*/ 47 w 85"/>
                <a:gd name="T7" fmla="*/ 305 h 384"/>
                <a:gd name="T8" fmla="*/ 47 w 85"/>
                <a:gd name="T9" fmla="*/ 0 h 384"/>
                <a:gd name="T10" fmla="*/ 1 w 85"/>
                <a:gd name="T11" fmla="*/ 8 h 384"/>
                <a:gd name="T12" fmla="*/ 0 w 85"/>
                <a:gd name="T13" fmla="*/ 8 h 384"/>
                <a:gd name="T14" fmla="*/ 0 w 85"/>
                <a:gd name="T15" fmla="*/ 312 h 384"/>
                <a:gd name="T16" fmla="*/ 18 w 85"/>
                <a:gd name="T17" fmla="*/ 366 h 384"/>
                <a:gd name="T18" fmla="*/ 78 w 85"/>
                <a:gd name="T19" fmla="*/ 384 h 384"/>
                <a:gd name="T20" fmla="*/ 78 w 85"/>
                <a:gd name="T21" fmla="*/ 384 h 384"/>
                <a:gd name="T22" fmla="*/ 85 w 85"/>
                <a:gd name="T23" fmla="*/ 345 h 384"/>
                <a:gd name="T24" fmla="*/ 84 w 85"/>
                <a:gd name="T25" fmla="*/ 345 h 384"/>
                <a:gd name="T26" fmla="*/ 66 w 85"/>
                <a:gd name="T27" fmla="*/ 341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384">
                  <a:moveTo>
                    <a:pt x="66" y="341"/>
                  </a:moveTo>
                  <a:cubicBezTo>
                    <a:pt x="61" y="340"/>
                    <a:pt x="58" y="338"/>
                    <a:pt x="55" y="335"/>
                  </a:cubicBezTo>
                  <a:cubicBezTo>
                    <a:pt x="52" y="332"/>
                    <a:pt x="50" y="328"/>
                    <a:pt x="49" y="323"/>
                  </a:cubicBezTo>
                  <a:cubicBezTo>
                    <a:pt x="47" y="319"/>
                    <a:pt x="47" y="312"/>
                    <a:pt x="47" y="30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36"/>
                    <a:pt x="6" y="354"/>
                    <a:pt x="18" y="366"/>
                  </a:cubicBezTo>
                  <a:cubicBezTo>
                    <a:pt x="30" y="377"/>
                    <a:pt x="50" y="383"/>
                    <a:pt x="78" y="384"/>
                  </a:cubicBezTo>
                  <a:cubicBezTo>
                    <a:pt x="78" y="384"/>
                    <a:pt x="78" y="384"/>
                    <a:pt x="78" y="384"/>
                  </a:cubicBezTo>
                  <a:cubicBezTo>
                    <a:pt x="85" y="345"/>
                    <a:pt x="85" y="345"/>
                    <a:pt x="85" y="345"/>
                  </a:cubicBezTo>
                  <a:cubicBezTo>
                    <a:pt x="84" y="345"/>
                    <a:pt x="84" y="345"/>
                    <a:pt x="84" y="345"/>
                  </a:cubicBezTo>
                  <a:cubicBezTo>
                    <a:pt x="77" y="344"/>
                    <a:pt x="71" y="343"/>
                    <a:pt x="66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/>
            </p:cNvSpPr>
            <p:nvPr userDrawn="1"/>
          </p:nvSpPr>
          <p:spPr bwMode="auto">
            <a:xfrm>
              <a:off x="8502650" y="2179638"/>
              <a:ext cx="768350" cy="974725"/>
            </a:xfrm>
            <a:custGeom>
              <a:avLst/>
              <a:gdLst>
                <a:gd name="T0" fmla="*/ 159 w 205"/>
                <a:gd name="T1" fmla="*/ 214 h 260"/>
                <a:gd name="T2" fmla="*/ 151 w 205"/>
                <a:gd name="T3" fmla="*/ 215 h 260"/>
                <a:gd name="T4" fmla="*/ 139 w 205"/>
                <a:gd name="T5" fmla="*/ 217 h 260"/>
                <a:gd name="T6" fmla="*/ 124 w 205"/>
                <a:gd name="T7" fmla="*/ 218 h 260"/>
                <a:gd name="T8" fmla="*/ 109 w 205"/>
                <a:gd name="T9" fmla="*/ 219 h 260"/>
                <a:gd name="T10" fmla="*/ 61 w 205"/>
                <a:gd name="T11" fmla="*/ 199 h 260"/>
                <a:gd name="T12" fmla="*/ 46 w 205"/>
                <a:gd name="T13" fmla="*/ 133 h 260"/>
                <a:gd name="T14" fmla="*/ 46 w 205"/>
                <a:gd name="T15" fmla="*/ 0 h 260"/>
                <a:gd name="T16" fmla="*/ 0 w 205"/>
                <a:gd name="T17" fmla="*/ 0 h 260"/>
                <a:gd name="T18" fmla="*/ 0 w 205"/>
                <a:gd name="T19" fmla="*/ 143 h 260"/>
                <a:gd name="T20" fmla="*/ 5 w 205"/>
                <a:gd name="T21" fmla="*/ 190 h 260"/>
                <a:gd name="T22" fmla="*/ 23 w 205"/>
                <a:gd name="T23" fmla="*/ 227 h 260"/>
                <a:gd name="T24" fmla="*/ 55 w 205"/>
                <a:gd name="T25" fmla="*/ 251 h 260"/>
                <a:gd name="T26" fmla="*/ 105 w 205"/>
                <a:gd name="T27" fmla="*/ 260 h 260"/>
                <a:gd name="T28" fmla="*/ 164 w 205"/>
                <a:gd name="T29" fmla="*/ 255 h 260"/>
                <a:gd name="T30" fmla="*/ 205 w 205"/>
                <a:gd name="T31" fmla="*/ 247 h 260"/>
                <a:gd name="T32" fmla="*/ 205 w 205"/>
                <a:gd name="T33" fmla="*/ 247 h 260"/>
                <a:gd name="T34" fmla="*/ 205 w 205"/>
                <a:gd name="T35" fmla="*/ 0 h 260"/>
                <a:gd name="T36" fmla="*/ 159 w 205"/>
                <a:gd name="T37" fmla="*/ 0 h 260"/>
                <a:gd name="T38" fmla="*/ 159 w 205"/>
                <a:gd name="T39" fmla="*/ 21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5" h="260">
                  <a:moveTo>
                    <a:pt x="159" y="214"/>
                  </a:moveTo>
                  <a:cubicBezTo>
                    <a:pt x="158" y="214"/>
                    <a:pt x="155" y="215"/>
                    <a:pt x="151" y="215"/>
                  </a:cubicBezTo>
                  <a:cubicBezTo>
                    <a:pt x="148" y="216"/>
                    <a:pt x="144" y="216"/>
                    <a:pt x="139" y="217"/>
                  </a:cubicBezTo>
                  <a:cubicBezTo>
                    <a:pt x="134" y="217"/>
                    <a:pt x="130" y="218"/>
                    <a:pt x="124" y="218"/>
                  </a:cubicBezTo>
                  <a:cubicBezTo>
                    <a:pt x="119" y="218"/>
                    <a:pt x="114" y="219"/>
                    <a:pt x="109" y="219"/>
                  </a:cubicBezTo>
                  <a:cubicBezTo>
                    <a:pt x="87" y="219"/>
                    <a:pt x="70" y="212"/>
                    <a:pt x="61" y="199"/>
                  </a:cubicBezTo>
                  <a:cubicBezTo>
                    <a:pt x="51" y="186"/>
                    <a:pt x="46" y="163"/>
                    <a:pt x="46" y="13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60"/>
                    <a:pt x="1" y="176"/>
                    <a:pt x="5" y="190"/>
                  </a:cubicBezTo>
                  <a:cubicBezTo>
                    <a:pt x="9" y="204"/>
                    <a:pt x="15" y="216"/>
                    <a:pt x="23" y="227"/>
                  </a:cubicBezTo>
                  <a:cubicBezTo>
                    <a:pt x="31" y="237"/>
                    <a:pt x="42" y="245"/>
                    <a:pt x="55" y="251"/>
                  </a:cubicBezTo>
                  <a:cubicBezTo>
                    <a:pt x="68" y="257"/>
                    <a:pt x="85" y="260"/>
                    <a:pt x="105" y="260"/>
                  </a:cubicBezTo>
                  <a:cubicBezTo>
                    <a:pt x="127" y="260"/>
                    <a:pt x="147" y="258"/>
                    <a:pt x="164" y="255"/>
                  </a:cubicBezTo>
                  <a:cubicBezTo>
                    <a:pt x="181" y="252"/>
                    <a:pt x="195" y="249"/>
                    <a:pt x="205" y="247"/>
                  </a:cubicBezTo>
                  <a:cubicBezTo>
                    <a:pt x="205" y="247"/>
                    <a:pt x="205" y="247"/>
                    <a:pt x="205" y="24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9" y="0"/>
                    <a:pt x="159" y="0"/>
                    <a:pt x="159" y="0"/>
                  </a:cubicBezTo>
                  <a:lnTo>
                    <a:pt x="159" y="2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 userDrawn="1"/>
          </p:nvSpPr>
          <p:spPr bwMode="auto">
            <a:xfrm>
              <a:off x="9474200" y="2154238"/>
              <a:ext cx="831850" cy="1000125"/>
            </a:xfrm>
            <a:custGeom>
              <a:avLst/>
              <a:gdLst>
                <a:gd name="T0" fmla="*/ 195 w 222"/>
                <a:gd name="T1" fmla="*/ 32 h 267"/>
                <a:gd name="T2" fmla="*/ 116 w 222"/>
                <a:gd name="T3" fmla="*/ 0 h 267"/>
                <a:gd name="T4" fmla="*/ 73 w 222"/>
                <a:gd name="T5" fmla="*/ 9 h 267"/>
                <a:gd name="T6" fmla="*/ 35 w 222"/>
                <a:gd name="T7" fmla="*/ 34 h 267"/>
                <a:gd name="T8" fmla="*/ 9 w 222"/>
                <a:gd name="T9" fmla="*/ 75 h 267"/>
                <a:gd name="T10" fmla="*/ 0 w 222"/>
                <a:gd name="T11" fmla="*/ 134 h 267"/>
                <a:gd name="T12" fmla="*/ 7 w 222"/>
                <a:gd name="T13" fmla="*/ 187 h 267"/>
                <a:gd name="T14" fmla="*/ 30 w 222"/>
                <a:gd name="T15" fmla="*/ 229 h 267"/>
                <a:gd name="T16" fmla="*/ 70 w 222"/>
                <a:gd name="T17" fmla="*/ 257 h 267"/>
                <a:gd name="T18" fmla="*/ 128 w 222"/>
                <a:gd name="T19" fmla="*/ 267 h 267"/>
                <a:gd name="T20" fmla="*/ 175 w 222"/>
                <a:gd name="T21" fmla="*/ 262 h 267"/>
                <a:gd name="T22" fmla="*/ 204 w 222"/>
                <a:gd name="T23" fmla="*/ 253 h 267"/>
                <a:gd name="T24" fmla="*/ 204 w 222"/>
                <a:gd name="T25" fmla="*/ 253 h 267"/>
                <a:gd name="T26" fmla="*/ 198 w 222"/>
                <a:gd name="T27" fmla="*/ 214 h 267"/>
                <a:gd name="T28" fmla="*/ 198 w 222"/>
                <a:gd name="T29" fmla="*/ 214 h 267"/>
                <a:gd name="T30" fmla="*/ 197 w 222"/>
                <a:gd name="T31" fmla="*/ 214 h 267"/>
                <a:gd name="T32" fmla="*/ 173 w 222"/>
                <a:gd name="T33" fmla="*/ 222 h 267"/>
                <a:gd name="T34" fmla="*/ 133 w 222"/>
                <a:gd name="T35" fmla="*/ 226 h 267"/>
                <a:gd name="T36" fmla="*/ 71 w 222"/>
                <a:gd name="T37" fmla="*/ 206 h 267"/>
                <a:gd name="T38" fmla="*/ 48 w 222"/>
                <a:gd name="T39" fmla="*/ 147 h 267"/>
                <a:gd name="T40" fmla="*/ 221 w 222"/>
                <a:gd name="T41" fmla="*/ 147 h 267"/>
                <a:gd name="T42" fmla="*/ 221 w 222"/>
                <a:gd name="T43" fmla="*/ 146 h 267"/>
                <a:gd name="T44" fmla="*/ 222 w 222"/>
                <a:gd name="T45" fmla="*/ 138 h 267"/>
                <a:gd name="T46" fmla="*/ 222 w 222"/>
                <a:gd name="T47" fmla="*/ 130 h 267"/>
                <a:gd name="T48" fmla="*/ 195 w 222"/>
                <a:gd name="T49" fmla="*/ 32 h 267"/>
                <a:gd name="T50" fmla="*/ 115 w 222"/>
                <a:gd name="T51" fmla="*/ 40 h 267"/>
                <a:gd name="T52" fmla="*/ 158 w 222"/>
                <a:gd name="T53" fmla="*/ 59 h 267"/>
                <a:gd name="T54" fmla="*/ 174 w 222"/>
                <a:gd name="T55" fmla="*/ 109 h 267"/>
                <a:gd name="T56" fmla="*/ 49 w 222"/>
                <a:gd name="T57" fmla="*/ 109 h 267"/>
                <a:gd name="T58" fmla="*/ 55 w 222"/>
                <a:gd name="T59" fmla="*/ 84 h 267"/>
                <a:gd name="T60" fmla="*/ 68 w 222"/>
                <a:gd name="T61" fmla="*/ 62 h 267"/>
                <a:gd name="T62" fmla="*/ 88 w 222"/>
                <a:gd name="T63" fmla="*/ 46 h 267"/>
                <a:gd name="T64" fmla="*/ 115 w 222"/>
                <a:gd name="T65" fmla="*/ 4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2" h="267">
                  <a:moveTo>
                    <a:pt x="195" y="32"/>
                  </a:moveTo>
                  <a:cubicBezTo>
                    <a:pt x="176" y="11"/>
                    <a:pt x="150" y="0"/>
                    <a:pt x="116" y="0"/>
                  </a:cubicBezTo>
                  <a:cubicBezTo>
                    <a:pt x="101" y="0"/>
                    <a:pt x="87" y="3"/>
                    <a:pt x="73" y="9"/>
                  </a:cubicBezTo>
                  <a:cubicBezTo>
                    <a:pt x="59" y="14"/>
                    <a:pt x="46" y="23"/>
                    <a:pt x="35" y="34"/>
                  </a:cubicBezTo>
                  <a:cubicBezTo>
                    <a:pt x="25" y="45"/>
                    <a:pt x="16" y="59"/>
                    <a:pt x="9" y="75"/>
                  </a:cubicBezTo>
                  <a:cubicBezTo>
                    <a:pt x="3" y="92"/>
                    <a:pt x="0" y="112"/>
                    <a:pt x="0" y="134"/>
                  </a:cubicBezTo>
                  <a:cubicBezTo>
                    <a:pt x="0" y="154"/>
                    <a:pt x="2" y="171"/>
                    <a:pt x="7" y="187"/>
                  </a:cubicBezTo>
                  <a:cubicBezTo>
                    <a:pt x="12" y="204"/>
                    <a:pt x="20" y="218"/>
                    <a:pt x="30" y="229"/>
                  </a:cubicBezTo>
                  <a:cubicBezTo>
                    <a:pt x="41" y="241"/>
                    <a:pt x="54" y="250"/>
                    <a:pt x="70" y="257"/>
                  </a:cubicBezTo>
                  <a:cubicBezTo>
                    <a:pt x="86" y="264"/>
                    <a:pt x="106" y="267"/>
                    <a:pt x="128" y="267"/>
                  </a:cubicBezTo>
                  <a:cubicBezTo>
                    <a:pt x="145" y="267"/>
                    <a:pt x="161" y="265"/>
                    <a:pt x="175" y="262"/>
                  </a:cubicBezTo>
                  <a:cubicBezTo>
                    <a:pt x="189" y="259"/>
                    <a:pt x="199" y="256"/>
                    <a:pt x="204" y="253"/>
                  </a:cubicBezTo>
                  <a:cubicBezTo>
                    <a:pt x="204" y="253"/>
                    <a:pt x="204" y="253"/>
                    <a:pt x="204" y="253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197" y="214"/>
                    <a:pt x="197" y="214"/>
                    <a:pt x="197" y="214"/>
                  </a:cubicBezTo>
                  <a:cubicBezTo>
                    <a:pt x="192" y="216"/>
                    <a:pt x="184" y="219"/>
                    <a:pt x="173" y="222"/>
                  </a:cubicBezTo>
                  <a:cubicBezTo>
                    <a:pt x="162" y="225"/>
                    <a:pt x="149" y="226"/>
                    <a:pt x="133" y="226"/>
                  </a:cubicBezTo>
                  <a:cubicBezTo>
                    <a:pt x="105" y="226"/>
                    <a:pt x="84" y="219"/>
                    <a:pt x="71" y="206"/>
                  </a:cubicBezTo>
                  <a:cubicBezTo>
                    <a:pt x="58" y="192"/>
                    <a:pt x="50" y="172"/>
                    <a:pt x="48" y="147"/>
                  </a:cubicBezTo>
                  <a:cubicBezTo>
                    <a:pt x="221" y="147"/>
                    <a:pt x="221" y="147"/>
                    <a:pt x="221" y="147"/>
                  </a:cubicBezTo>
                  <a:cubicBezTo>
                    <a:pt x="221" y="146"/>
                    <a:pt x="221" y="146"/>
                    <a:pt x="221" y="146"/>
                  </a:cubicBezTo>
                  <a:cubicBezTo>
                    <a:pt x="222" y="144"/>
                    <a:pt x="222" y="141"/>
                    <a:pt x="222" y="138"/>
                  </a:cubicBezTo>
                  <a:cubicBezTo>
                    <a:pt x="222" y="130"/>
                    <a:pt x="222" y="130"/>
                    <a:pt x="222" y="130"/>
                  </a:cubicBezTo>
                  <a:cubicBezTo>
                    <a:pt x="222" y="87"/>
                    <a:pt x="213" y="54"/>
                    <a:pt x="195" y="32"/>
                  </a:cubicBezTo>
                  <a:close/>
                  <a:moveTo>
                    <a:pt x="115" y="40"/>
                  </a:moveTo>
                  <a:cubicBezTo>
                    <a:pt x="133" y="40"/>
                    <a:pt x="148" y="46"/>
                    <a:pt x="158" y="59"/>
                  </a:cubicBezTo>
                  <a:cubicBezTo>
                    <a:pt x="169" y="72"/>
                    <a:pt x="174" y="89"/>
                    <a:pt x="174" y="109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50" y="101"/>
                    <a:pt x="52" y="92"/>
                    <a:pt x="55" y="84"/>
                  </a:cubicBezTo>
                  <a:cubicBezTo>
                    <a:pt x="58" y="75"/>
                    <a:pt x="62" y="68"/>
                    <a:pt x="68" y="62"/>
                  </a:cubicBezTo>
                  <a:cubicBezTo>
                    <a:pt x="73" y="55"/>
                    <a:pt x="80" y="50"/>
                    <a:pt x="88" y="46"/>
                  </a:cubicBezTo>
                  <a:cubicBezTo>
                    <a:pt x="96" y="42"/>
                    <a:pt x="105" y="40"/>
                    <a:pt x="115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 noEditPoints="1"/>
            </p:cNvSpPr>
            <p:nvPr userDrawn="1"/>
          </p:nvSpPr>
          <p:spPr bwMode="auto">
            <a:xfrm>
              <a:off x="15581313" y="2160588"/>
              <a:ext cx="173038" cy="184150"/>
            </a:xfrm>
            <a:custGeom>
              <a:avLst/>
              <a:gdLst>
                <a:gd name="T0" fmla="*/ 46 w 46"/>
                <a:gd name="T1" fmla="*/ 25 h 49"/>
                <a:gd name="T2" fmla="*/ 44 w 46"/>
                <a:gd name="T3" fmla="*/ 35 h 49"/>
                <a:gd name="T4" fmla="*/ 39 w 46"/>
                <a:gd name="T5" fmla="*/ 43 h 49"/>
                <a:gd name="T6" fmla="*/ 32 w 46"/>
                <a:gd name="T7" fmla="*/ 47 h 49"/>
                <a:gd name="T8" fmla="*/ 23 w 46"/>
                <a:gd name="T9" fmla="*/ 49 h 49"/>
                <a:gd name="T10" fmla="*/ 14 w 46"/>
                <a:gd name="T11" fmla="*/ 47 h 49"/>
                <a:gd name="T12" fmla="*/ 7 w 46"/>
                <a:gd name="T13" fmla="*/ 43 h 49"/>
                <a:gd name="T14" fmla="*/ 2 w 46"/>
                <a:gd name="T15" fmla="*/ 35 h 49"/>
                <a:gd name="T16" fmla="*/ 0 w 46"/>
                <a:gd name="T17" fmla="*/ 25 h 49"/>
                <a:gd name="T18" fmla="*/ 2 w 46"/>
                <a:gd name="T19" fmla="*/ 14 h 49"/>
                <a:gd name="T20" fmla="*/ 7 w 46"/>
                <a:gd name="T21" fmla="*/ 7 h 49"/>
                <a:gd name="T22" fmla="*/ 14 w 46"/>
                <a:gd name="T23" fmla="*/ 2 h 49"/>
                <a:gd name="T24" fmla="*/ 23 w 46"/>
                <a:gd name="T25" fmla="*/ 0 h 49"/>
                <a:gd name="T26" fmla="*/ 32 w 46"/>
                <a:gd name="T27" fmla="*/ 2 h 49"/>
                <a:gd name="T28" fmla="*/ 39 w 46"/>
                <a:gd name="T29" fmla="*/ 7 h 49"/>
                <a:gd name="T30" fmla="*/ 44 w 46"/>
                <a:gd name="T31" fmla="*/ 14 h 49"/>
                <a:gd name="T32" fmla="*/ 46 w 46"/>
                <a:gd name="T33" fmla="*/ 25 h 49"/>
                <a:gd name="T34" fmla="*/ 41 w 46"/>
                <a:gd name="T35" fmla="*/ 25 h 49"/>
                <a:gd name="T36" fmla="*/ 40 w 46"/>
                <a:gd name="T37" fmla="*/ 17 h 49"/>
                <a:gd name="T38" fmla="*/ 36 w 46"/>
                <a:gd name="T39" fmla="*/ 10 h 49"/>
                <a:gd name="T40" fmla="*/ 30 w 46"/>
                <a:gd name="T41" fmla="*/ 6 h 49"/>
                <a:gd name="T42" fmla="*/ 23 w 46"/>
                <a:gd name="T43" fmla="*/ 5 h 49"/>
                <a:gd name="T44" fmla="*/ 16 w 46"/>
                <a:gd name="T45" fmla="*/ 6 h 49"/>
                <a:gd name="T46" fmla="*/ 10 w 46"/>
                <a:gd name="T47" fmla="*/ 10 h 49"/>
                <a:gd name="T48" fmla="*/ 6 w 46"/>
                <a:gd name="T49" fmla="*/ 17 h 49"/>
                <a:gd name="T50" fmla="*/ 5 w 46"/>
                <a:gd name="T51" fmla="*/ 25 h 49"/>
                <a:gd name="T52" fmla="*/ 6 w 46"/>
                <a:gd name="T53" fmla="*/ 33 h 49"/>
                <a:gd name="T54" fmla="*/ 10 w 46"/>
                <a:gd name="T55" fmla="*/ 39 h 49"/>
                <a:gd name="T56" fmla="*/ 16 w 46"/>
                <a:gd name="T57" fmla="*/ 43 h 49"/>
                <a:gd name="T58" fmla="*/ 23 w 46"/>
                <a:gd name="T59" fmla="*/ 45 h 49"/>
                <a:gd name="T60" fmla="*/ 30 w 46"/>
                <a:gd name="T61" fmla="*/ 43 h 49"/>
                <a:gd name="T62" fmla="*/ 36 w 46"/>
                <a:gd name="T63" fmla="*/ 39 h 49"/>
                <a:gd name="T64" fmla="*/ 40 w 46"/>
                <a:gd name="T65" fmla="*/ 33 h 49"/>
                <a:gd name="T66" fmla="*/ 41 w 46"/>
                <a:gd name="T67" fmla="*/ 25 h 49"/>
                <a:gd name="T68" fmla="*/ 30 w 46"/>
                <a:gd name="T69" fmla="*/ 38 h 49"/>
                <a:gd name="T70" fmla="*/ 26 w 46"/>
                <a:gd name="T71" fmla="*/ 32 h 49"/>
                <a:gd name="T72" fmla="*/ 23 w 46"/>
                <a:gd name="T73" fmla="*/ 28 h 49"/>
                <a:gd name="T74" fmla="*/ 18 w 46"/>
                <a:gd name="T75" fmla="*/ 28 h 49"/>
                <a:gd name="T76" fmla="*/ 18 w 46"/>
                <a:gd name="T77" fmla="*/ 38 h 49"/>
                <a:gd name="T78" fmla="*/ 14 w 46"/>
                <a:gd name="T79" fmla="*/ 38 h 49"/>
                <a:gd name="T80" fmla="*/ 14 w 46"/>
                <a:gd name="T81" fmla="*/ 12 h 49"/>
                <a:gd name="T82" fmla="*/ 17 w 46"/>
                <a:gd name="T83" fmla="*/ 11 h 49"/>
                <a:gd name="T84" fmla="*/ 21 w 46"/>
                <a:gd name="T85" fmla="*/ 11 h 49"/>
                <a:gd name="T86" fmla="*/ 30 w 46"/>
                <a:gd name="T87" fmla="*/ 13 h 49"/>
                <a:gd name="T88" fmla="*/ 33 w 46"/>
                <a:gd name="T89" fmla="*/ 20 h 49"/>
                <a:gd name="T90" fmla="*/ 32 w 46"/>
                <a:gd name="T91" fmla="*/ 24 h 49"/>
                <a:gd name="T92" fmla="*/ 28 w 46"/>
                <a:gd name="T93" fmla="*/ 27 h 49"/>
                <a:gd name="T94" fmla="*/ 29 w 46"/>
                <a:gd name="T95" fmla="*/ 29 h 49"/>
                <a:gd name="T96" fmla="*/ 31 w 46"/>
                <a:gd name="T97" fmla="*/ 32 h 49"/>
                <a:gd name="T98" fmla="*/ 33 w 46"/>
                <a:gd name="T99" fmla="*/ 35 h 49"/>
                <a:gd name="T100" fmla="*/ 35 w 46"/>
                <a:gd name="T101" fmla="*/ 38 h 49"/>
                <a:gd name="T102" fmla="*/ 30 w 46"/>
                <a:gd name="T103" fmla="*/ 38 h 49"/>
                <a:gd name="T104" fmla="*/ 18 w 46"/>
                <a:gd name="T105" fmla="*/ 24 h 49"/>
                <a:gd name="T106" fmla="*/ 21 w 46"/>
                <a:gd name="T107" fmla="*/ 24 h 49"/>
                <a:gd name="T108" fmla="*/ 26 w 46"/>
                <a:gd name="T109" fmla="*/ 23 h 49"/>
                <a:gd name="T110" fmla="*/ 28 w 46"/>
                <a:gd name="T111" fmla="*/ 20 h 49"/>
                <a:gd name="T112" fmla="*/ 26 w 46"/>
                <a:gd name="T113" fmla="*/ 16 h 49"/>
                <a:gd name="T114" fmla="*/ 21 w 46"/>
                <a:gd name="T115" fmla="*/ 15 h 49"/>
                <a:gd name="T116" fmla="*/ 20 w 46"/>
                <a:gd name="T117" fmla="*/ 15 h 49"/>
                <a:gd name="T118" fmla="*/ 18 w 46"/>
                <a:gd name="T119" fmla="*/ 15 h 49"/>
                <a:gd name="T120" fmla="*/ 18 w 46"/>
                <a:gd name="T121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" h="49">
                  <a:moveTo>
                    <a:pt x="46" y="25"/>
                  </a:moveTo>
                  <a:cubicBezTo>
                    <a:pt x="46" y="28"/>
                    <a:pt x="45" y="32"/>
                    <a:pt x="44" y="35"/>
                  </a:cubicBezTo>
                  <a:cubicBezTo>
                    <a:pt x="43" y="38"/>
                    <a:pt x="41" y="41"/>
                    <a:pt x="39" y="43"/>
                  </a:cubicBezTo>
                  <a:cubicBezTo>
                    <a:pt x="37" y="45"/>
                    <a:pt x="35" y="46"/>
                    <a:pt x="32" y="47"/>
                  </a:cubicBezTo>
                  <a:cubicBezTo>
                    <a:pt x="29" y="48"/>
                    <a:pt x="26" y="49"/>
                    <a:pt x="23" y="49"/>
                  </a:cubicBezTo>
                  <a:cubicBezTo>
                    <a:pt x="20" y="49"/>
                    <a:pt x="17" y="48"/>
                    <a:pt x="14" y="47"/>
                  </a:cubicBezTo>
                  <a:cubicBezTo>
                    <a:pt x="11" y="46"/>
                    <a:pt x="9" y="45"/>
                    <a:pt x="7" y="43"/>
                  </a:cubicBezTo>
                  <a:cubicBezTo>
                    <a:pt x="5" y="41"/>
                    <a:pt x="3" y="38"/>
                    <a:pt x="2" y="35"/>
                  </a:cubicBezTo>
                  <a:cubicBezTo>
                    <a:pt x="1" y="32"/>
                    <a:pt x="0" y="28"/>
                    <a:pt x="0" y="25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1"/>
                    <a:pt x="5" y="9"/>
                    <a:pt x="7" y="7"/>
                  </a:cubicBezTo>
                  <a:cubicBezTo>
                    <a:pt x="9" y="5"/>
                    <a:pt x="11" y="3"/>
                    <a:pt x="14" y="2"/>
                  </a:cubicBezTo>
                  <a:cubicBezTo>
                    <a:pt x="17" y="1"/>
                    <a:pt x="20" y="0"/>
                    <a:pt x="23" y="0"/>
                  </a:cubicBezTo>
                  <a:cubicBezTo>
                    <a:pt x="26" y="0"/>
                    <a:pt x="29" y="1"/>
                    <a:pt x="32" y="2"/>
                  </a:cubicBezTo>
                  <a:cubicBezTo>
                    <a:pt x="35" y="3"/>
                    <a:pt x="37" y="5"/>
                    <a:pt x="39" y="7"/>
                  </a:cubicBezTo>
                  <a:cubicBezTo>
                    <a:pt x="41" y="9"/>
                    <a:pt x="43" y="11"/>
                    <a:pt x="44" y="14"/>
                  </a:cubicBezTo>
                  <a:cubicBezTo>
                    <a:pt x="45" y="17"/>
                    <a:pt x="46" y="21"/>
                    <a:pt x="46" y="25"/>
                  </a:cubicBezTo>
                  <a:close/>
                  <a:moveTo>
                    <a:pt x="41" y="25"/>
                  </a:moveTo>
                  <a:cubicBezTo>
                    <a:pt x="41" y="22"/>
                    <a:pt x="41" y="19"/>
                    <a:pt x="40" y="17"/>
                  </a:cubicBezTo>
                  <a:cubicBezTo>
                    <a:pt x="39" y="14"/>
                    <a:pt x="38" y="12"/>
                    <a:pt x="36" y="10"/>
                  </a:cubicBezTo>
                  <a:cubicBezTo>
                    <a:pt x="34" y="8"/>
                    <a:pt x="33" y="7"/>
                    <a:pt x="30" y="6"/>
                  </a:cubicBezTo>
                  <a:cubicBezTo>
                    <a:pt x="28" y="5"/>
                    <a:pt x="26" y="5"/>
                    <a:pt x="23" y="5"/>
                  </a:cubicBezTo>
                  <a:cubicBezTo>
                    <a:pt x="20" y="5"/>
                    <a:pt x="18" y="5"/>
                    <a:pt x="16" y="6"/>
                  </a:cubicBezTo>
                  <a:cubicBezTo>
                    <a:pt x="13" y="7"/>
                    <a:pt x="12" y="8"/>
                    <a:pt x="10" y="10"/>
                  </a:cubicBezTo>
                  <a:cubicBezTo>
                    <a:pt x="8" y="12"/>
                    <a:pt x="7" y="14"/>
                    <a:pt x="6" y="17"/>
                  </a:cubicBezTo>
                  <a:cubicBezTo>
                    <a:pt x="5" y="19"/>
                    <a:pt x="5" y="22"/>
                    <a:pt x="5" y="25"/>
                  </a:cubicBezTo>
                  <a:cubicBezTo>
                    <a:pt x="5" y="28"/>
                    <a:pt x="5" y="30"/>
                    <a:pt x="6" y="33"/>
                  </a:cubicBezTo>
                  <a:cubicBezTo>
                    <a:pt x="7" y="35"/>
                    <a:pt x="8" y="37"/>
                    <a:pt x="10" y="39"/>
                  </a:cubicBezTo>
                  <a:cubicBezTo>
                    <a:pt x="12" y="41"/>
                    <a:pt x="13" y="42"/>
                    <a:pt x="16" y="43"/>
                  </a:cubicBezTo>
                  <a:cubicBezTo>
                    <a:pt x="18" y="44"/>
                    <a:pt x="20" y="45"/>
                    <a:pt x="23" y="45"/>
                  </a:cubicBezTo>
                  <a:cubicBezTo>
                    <a:pt x="26" y="45"/>
                    <a:pt x="28" y="44"/>
                    <a:pt x="30" y="43"/>
                  </a:cubicBezTo>
                  <a:cubicBezTo>
                    <a:pt x="33" y="42"/>
                    <a:pt x="34" y="41"/>
                    <a:pt x="36" y="39"/>
                  </a:cubicBezTo>
                  <a:cubicBezTo>
                    <a:pt x="38" y="37"/>
                    <a:pt x="39" y="35"/>
                    <a:pt x="40" y="33"/>
                  </a:cubicBezTo>
                  <a:cubicBezTo>
                    <a:pt x="41" y="30"/>
                    <a:pt x="41" y="28"/>
                    <a:pt x="41" y="25"/>
                  </a:cubicBezTo>
                  <a:close/>
                  <a:moveTo>
                    <a:pt x="30" y="38"/>
                  </a:moveTo>
                  <a:cubicBezTo>
                    <a:pt x="29" y="36"/>
                    <a:pt x="27" y="34"/>
                    <a:pt x="26" y="32"/>
                  </a:cubicBezTo>
                  <a:cubicBezTo>
                    <a:pt x="25" y="30"/>
                    <a:pt x="24" y="29"/>
                    <a:pt x="23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6" y="11"/>
                    <a:pt x="17" y="11"/>
                  </a:cubicBezTo>
                  <a:cubicBezTo>
                    <a:pt x="19" y="11"/>
                    <a:pt x="20" y="11"/>
                    <a:pt x="21" y="11"/>
                  </a:cubicBezTo>
                  <a:cubicBezTo>
                    <a:pt x="25" y="11"/>
                    <a:pt x="28" y="12"/>
                    <a:pt x="30" y="13"/>
                  </a:cubicBezTo>
                  <a:cubicBezTo>
                    <a:pt x="32" y="15"/>
                    <a:pt x="33" y="17"/>
                    <a:pt x="33" y="20"/>
                  </a:cubicBezTo>
                  <a:cubicBezTo>
                    <a:pt x="33" y="21"/>
                    <a:pt x="33" y="23"/>
                    <a:pt x="32" y="24"/>
                  </a:cubicBezTo>
                  <a:cubicBezTo>
                    <a:pt x="31" y="25"/>
                    <a:pt x="30" y="26"/>
                    <a:pt x="28" y="27"/>
                  </a:cubicBezTo>
                  <a:cubicBezTo>
                    <a:pt x="28" y="28"/>
                    <a:pt x="29" y="28"/>
                    <a:pt x="29" y="29"/>
                  </a:cubicBezTo>
                  <a:cubicBezTo>
                    <a:pt x="30" y="30"/>
                    <a:pt x="31" y="31"/>
                    <a:pt x="31" y="32"/>
                  </a:cubicBezTo>
                  <a:cubicBezTo>
                    <a:pt x="32" y="33"/>
                    <a:pt x="33" y="34"/>
                    <a:pt x="33" y="35"/>
                  </a:cubicBezTo>
                  <a:cubicBezTo>
                    <a:pt x="34" y="36"/>
                    <a:pt x="34" y="37"/>
                    <a:pt x="35" y="38"/>
                  </a:cubicBezTo>
                  <a:lnTo>
                    <a:pt x="30" y="38"/>
                  </a:lnTo>
                  <a:close/>
                  <a:moveTo>
                    <a:pt x="18" y="2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3" y="24"/>
                    <a:pt x="25" y="24"/>
                    <a:pt x="26" y="23"/>
                  </a:cubicBezTo>
                  <a:cubicBezTo>
                    <a:pt x="27" y="23"/>
                    <a:pt x="28" y="21"/>
                    <a:pt x="28" y="20"/>
                  </a:cubicBezTo>
                  <a:cubicBezTo>
                    <a:pt x="28" y="18"/>
                    <a:pt x="27" y="17"/>
                    <a:pt x="26" y="16"/>
                  </a:cubicBezTo>
                  <a:cubicBezTo>
                    <a:pt x="25" y="16"/>
                    <a:pt x="23" y="15"/>
                    <a:pt x="21" y="15"/>
                  </a:cubicBezTo>
                  <a:cubicBezTo>
                    <a:pt x="21" y="15"/>
                    <a:pt x="20" y="15"/>
                    <a:pt x="20" y="15"/>
                  </a:cubicBezTo>
                  <a:cubicBezTo>
                    <a:pt x="19" y="15"/>
                    <a:pt x="19" y="15"/>
                    <a:pt x="18" y="15"/>
                  </a:cubicBezTo>
                  <a:lnTo>
                    <a:pt x="18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 userDrawn="1"/>
          </p:nvSpPr>
          <p:spPr bwMode="auto">
            <a:xfrm>
              <a:off x="10512425" y="2157413"/>
              <a:ext cx="839788" cy="1312863"/>
            </a:xfrm>
            <a:custGeom>
              <a:avLst/>
              <a:gdLst>
                <a:gd name="T0" fmla="*/ 189 w 224"/>
                <a:gd name="T1" fmla="*/ 36 h 350"/>
                <a:gd name="T2" fmla="*/ 149 w 224"/>
                <a:gd name="T3" fmla="*/ 10 h 350"/>
                <a:gd name="T4" fmla="*/ 96 w 224"/>
                <a:gd name="T5" fmla="*/ 0 h 350"/>
                <a:gd name="T6" fmla="*/ 40 w 224"/>
                <a:gd name="T7" fmla="*/ 5 h 350"/>
                <a:gd name="T8" fmla="*/ 0 w 224"/>
                <a:gd name="T9" fmla="*/ 13 h 350"/>
                <a:gd name="T10" fmla="*/ 0 w 224"/>
                <a:gd name="T11" fmla="*/ 14 h 350"/>
                <a:gd name="T12" fmla="*/ 0 w 224"/>
                <a:gd name="T13" fmla="*/ 350 h 350"/>
                <a:gd name="T14" fmla="*/ 46 w 224"/>
                <a:gd name="T15" fmla="*/ 350 h 350"/>
                <a:gd name="T16" fmla="*/ 46 w 224"/>
                <a:gd name="T17" fmla="*/ 249 h 350"/>
                <a:gd name="T18" fmla="*/ 70 w 224"/>
                <a:gd name="T19" fmla="*/ 260 h 350"/>
                <a:gd name="T20" fmla="*/ 109 w 224"/>
                <a:gd name="T21" fmla="*/ 266 h 350"/>
                <a:gd name="T22" fmla="*/ 158 w 224"/>
                <a:gd name="T23" fmla="*/ 256 h 350"/>
                <a:gd name="T24" fmla="*/ 194 w 224"/>
                <a:gd name="T25" fmla="*/ 229 h 350"/>
                <a:gd name="T26" fmla="*/ 216 w 224"/>
                <a:gd name="T27" fmla="*/ 187 h 350"/>
                <a:gd name="T28" fmla="*/ 224 w 224"/>
                <a:gd name="T29" fmla="*/ 133 h 350"/>
                <a:gd name="T30" fmla="*/ 215 w 224"/>
                <a:gd name="T31" fmla="*/ 78 h 350"/>
                <a:gd name="T32" fmla="*/ 189 w 224"/>
                <a:gd name="T33" fmla="*/ 36 h 350"/>
                <a:gd name="T34" fmla="*/ 46 w 224"/>
                <a:gd name="T35" fmla="*/ 46 h 350"/>
                <a:gd name="T36" fmla="*/ 64 w 224"/>
                <a:gd name="T37" fmla="*/ 43 h 350"/>
                <a:gd name="T38" fmla="*/ 96 w 224"/>
                <a:gd name="T39" fmla="*/ 42 h 350"/>
                <a:gd name="T40" fmla="*/ 154 w 224"/>
                <a:gd name="T41" fmla="*/ 65 h 350"/>
                <a:gd name="T42" fmla="*/ 176 w 224"/>
                <a:gd name="T43" fmla="*/ 133 h 350"/>
                <a:gd name="T44" fmla="*/ 172 w 224"/>
                <a:gd name="T45" fmla="*/ 170 h 350"/>
                <a:gd name="T46" fmla="*/ 159 w 224"/>
                <a:gd name="T47" fmla="*/ 199 h 350"/>
                <a:gd name="T48" fmla="*/ 137 w 224"/>
                <a:gd name="T49" fmla="*/ 218 h 350"/>
                <a:gd name="T50" fmla="*/ 103 w 224"/>
                <a:gd name="T51" fmla="*/ 225 h 350"/>
                <a:gd name="T52" fmla="*/ 69 w 224"/>
                <a:gd name="T53" fmla="*/ 219 h 350"/>
                <a:gd name="T54" fmla="*/ 46 w 224"/>
                <a:gd name="T55" fmla="*/ 206 h 350"/>
                <a:gd name="T56" fmla="*/ 46 w 224"/>
                <a:gd name="T57" fmla="*/ 46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4" h="350">
                  <a:moveTo>
                    <a:pt x="189" y="36"/>
                  </a:moveTo>
                  <a:cubicBezTo>
                    <a:pt x="178" y="25"/>
                    <a:pt x="165" y="16"/>
                    <a:pt x="149" y="10"/>
                  </a:cubicBezTo>
                  <a:cubicBezTo>
                    <a:pt x="133" y="3"/>
                    <a:pt x="116" y="0"/>
                    <a:pt x="96" y="0"/>
                  </a:cubicBezTo>
                  <a:cubicBezTo>
                    <a:pt x="75" y="0"/>
                    <a:pt x="56" y="2"/>
                    <a:pt x="40" y="5"/>
                  </a:cubicBezTo>
                  <a:cubicBezTo>
                    <a:pt x="24" y="8"/>
                    <a:pt x="11" y="11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46" y="350"/>
                    <a:pt x="46" y="350"/>
                    <a:pt x="46" y="350"/>
                  </a:cubicBezTo>
                  <a:cubicBezTo>
                    <a:pt x="46" y="249"/>
                    <a:pt x="46" y="249"/>
                    <a:pt x="46" y="249"/>
                  </a:cubicBezTo>
                  <a:cubicBezTo>
                    <a:pt x="51" y="253"/>
                    <a:pt x="60" y="256"/>
                    <a:pt x="70" y="260"/>
                  </a:cubicBezTo>
                  <a:cubicBezTo>
                    <a:pt x="82" y="264"/>
                    <a:pt x="95" y="266"/>
                    <a:pt x="109" y="266"/>
                  </a:cubicBezTo>
                  <a:cubicBezTo>
                    <a:pt x="127" y="266"/>
                    <a:pt x="144" y="263"/>
                    <a:pt x="158" y="256"/>
                  </a:cubicBezTo>
                  <a:cubicBezTo>
                    <a:pt x="172" y="250"/>
                    <a:pt x="184" y="240"/>
                    <a:pt x="194" y="229"/>
                  </a:cubicBezTo>
                  <a:cubicBezTo>
                    <a:pt x="204" y="217"/>
                    <a:pt x="211" y="203"/>
                    <a:pt x="216" y="187"/>
                  </a:cubicBezTo>
                  <a:cubicBezTo>
                    <a:pt x="221" y="170"/>
                    <a:pt x="224" y="153"/>
                    <a:pt x="224" y="133"/>
                  </a:cubicBezTo>
                  <a:cubicBezTo>
                    <a:pt x="224" y="113"/>
                    <a:pt x="221" y="94"/>
                    <a:pt x="215" y="78"/>
                  </a:cubicBezTo>
                  <a:cubicBezTo>
                    <a:pt x="209" y="61"/>
                    <a:pt x="200" y="47"/>
                    <a:pt x="189" y="36"/>
                  </a:cubicBezTo>
                  <a:close/>
                  <a:moveTo>
                    <a:pt x="46" y="46"/>
                  </a:moveTo>
                  <a:cubicBezTo>
                    <a:pt x="50" y="45"/>
                    <a:pt x="56" y="44"/>
                    <a:pt x="64" y="43"/>
                  </a:cubicBezTo>
                  <a:cubicBezTo>
                    <a:pt x="71" y="42"/>
                    <a:pt x="82" y="42"/>
                    <a:pt x="96" y="42"/>
                  </a:cubicBezTo>
                  <a:cubicBezTo>
                    <a:pt x="120" y="42"/>
                    <a:pt x="139" y="50"/>
                    <a:pt x="154" y="65"/>
                  </a:cubicBezTo>
                  <a:cubicBezTo>
                    <a:pt x="168" y="81"/>
                    <a:pt x="176" y="104"/>
                    <a:pt x="176" y="133"/>
                  </a:cubicBezTo>
                  <a:cubicBezTo>
                    <a:pt x="176" y="146"/>
                    <a:pt x="174" y="158"/>
                    <a:pt x="172" y="170"/>
                  </a:cubicBezTo>
                  <a:cubicBezTo>
                    <a:pt x="169" y="181"/>
                    <a:pt x="165" y="191"/>
                    <a:pt x="159" y="199"/>
                  </a:cubicBezTo>
                  <a:cubicBezTo>
                    <a:pt x="153" y="207"/>
                    <a:pt x="146" y="213"/>
                    <a:pt x="137" y="218"/>
                  </a:cubicBezTo>
                  <a:cubicBezTo>
                    <a:pt x="127" y="223"/>
                    <a:pt x="116" y="225"/>
                    <a:pt x="103" y="225"/>
                  </a:cubicBezTo>
                  <a:cubicBezTo>
                    <a:pt x="91" y="225"/>
                    <a:pt x="80" y="223"/>
                    <a:pt x="69" y="219"/>
                  </a:cubicBezTo>
                  <a:cubicBezTo>
                    <a:pt x="59" y="215"/>
                    <a:pt x="51" y="210"/>
                    <a:pt x="46" y="206"/>
                  </a:cubicBezTo>
                  <a:lnTo>
                    <a:pt x="46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/>
            </p:cNvSpPr>
            <p:nvPr userDrawn="1"/>
          </p:nvSpPr>
          <p:spPr bwMode="auto">
            <a:xfrm>
              <a:off x="11547475" y="1711325"/>
              <a:ext cx="314325" cy="1439863"/>
            </a:xfrm>
            <a:custGeom>
              <a:avLst/>
              <a:gdLst>
                <a:gd name="T0" fmla="*/ 66 w 84"/>
                <a:gd name="T1" fmla="*/ 341 h 384"/>
                <a:gd name="T2" fmla="*/ 54 w 84"/>
                <a:gd name="T3" fmla="*/ 335 h 384"/>
                <a:gd name="T4" fmla="*/ 48 w 84"/>
                <a:gd name="T5" fmla="*/ 323 h 384"/>
                <a:gd name="T6" fmla="*/ 46 w 84"/>
                <a:gd name="T7" fmla="*/ 305 h 384"/>
                <a:gd name="T8" fmla="*/ 46 w 84"/>
                <a:gd name="T9" fmla="*/ 0 h 384"/>
                <a:gd name="T10" fmla="*/ 0 w 84"/>
                <a:gd name="T11" fmla="*/ 8 h 384"/>
                <a:gd name="T12" fmla="*/ 0 w 84"/>
                <a:gd name="T13" fmla="*/ 8 h 384"/>
                <a:gd name="T14" fmla="*/ 0 w 84"/>
                <a:gd name="T15" fmla="*/ 312 h 384"/>
                <a:gd name="T16" fmla="*/ 18 w 84"/>
                <a:gd name="T17" fmla="*/ 366 h 384"/>
                <a:gd name="T18" fmla="*/ 78 w 84"/>
                <a:gd name="T19" fmla="*/ 384 h 384"/>
                <a:gd name="T20" fmla="*/ 78 w 84"/>
                <a:gd name="T21" fmla="*/ 384 h 384"/>
                <a:gd name="T22" fmla="*/ 84 w 84"/>
                <a:gd name="T23" fmla="*/ 346 h 384"/>
                <a:gd name="T24" fmla="*/ 84 w 84"/>
                <a:gd name="T25" fmla="*/ 345 h 384"/>
                <a:gd name="T26" fmla="*/ 84 w 84"/>
                <a:gd name="T27" fmla="*/ 345 h 384"/>
                <a:gd name="T28" fmla="*/ 66 w 84"/>
                <a:gd name="T29" fmla="*/ 341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384">
                  <a:moveTo>
                    <a:pt x="66" y="341"/>
                  </a:moveTo>
                  <a:cubicBezTo>
                    <a:pt x="61" y="340"/>
                    <a:pt x="57" y="338"/>
                    <a:pt x="54" y="335"/>
                  </a:cubicBezTo>
                  <a:cubicBezTo>
                    <a:pt x="52" y="332"/>
                    <a:pt x="50" y="328"/>
                    <a:pt x="48" y="323"/>
                  </a:cubicBezTo>
                  <a:cubicBezTo>
                    <a:pt x="47" y="319"/>
                    <a:pt x="46" y="312"/>
                    <a:pt x="46" y="305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36"/>
                    <a:pt x="6" y="354"/>
                    <a:pt x="18" y="366"/>
                  </a:cubicBezTo>
                  <a:cubicBezTo>
                    <a:pt x="29" y="377"/>
                    <a:pt x="50" y="383"/>
                    <a:pt x="78" y="384"/>
                  </a:cubicBezTo>
                  <a:cubicBezTo>
                    <a:pt x="78" y="384"/>
                    <a:pt x="78" y="384"/>
                    <a:pt x="78" y="384"/>
                  </a:cubicBezTo>
                  <a:cubicBezTo>
                    <a:pt x="84" y="346"/>
                    <a:pt x="84" y="346"/>
                    <a:pt x="84" y="346"/>
                  </a:cubicBezTo>
                  <a:cubicBezTo>
                    <a:pt x="84" y="345"/>
                    <a:pt x="84" y="345"/>
                    <a:pt x="84" y="345"/>
                  </a:cubicBezTo>
                  <a:cubicBezTo>
                    <a:pt x="84" y="345"/>
                    <a:pt x="84" y="345"/>
                    <a:pt x="84" y="345"/>
                  </a:cubicBezTo>
                  <a:cubicBezTo>
                    <a:pt x="77" y="344"/>
                    <a:pt x="71" y="343"/>
                    <a:pt x="66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/>
            <p:cNvSpPr>
              <a:spLocks noEditPoints="1"/>
            </p:cNvSpPr>
            <p:nvPr userDrawn="1"/>
          </p:nvSpPr>
          <p:spPr bwMode="auto">
            <a:xfrm>
              <a:off x="11944350" y="2154238"/>
              <a:ext cx="746125" cy="1000125"/>
            </a:xfrm>
            <a:custGeom>
              <a:avLst/>
              <a:gdLst>
                <a:gd name="T0" fmla="*/ 177 w 199"/>
                <a:gd name="T1" fmla="*/ 28 h 267"/>
                <a:gd name="T2" fmla="*/ 147 w 199"/>
                <a:gd name="T3" fmla="*/ 7 h 267"/>
                <a:gd name="T4" fmla="*/ 101 w 199"/>
                <a:gd name="T5" fmla="*/ 0 h 267"/>
                <a:gd name="T6" fmla="*/ 56 w 199"/>
                <a:gd name="T7" fmla="*/ 4 h 267"/>
                <a:gd name="T8" fmla="*/ 27 w 199"/>
                <a:gd name="T9" fmla="*/ 12 h 267"/>
                <a:gd name="T10" fmla="*/ 27 w 199"/>
                <a:gd name="T11" fmla="*/ 12 h 267"/>
                <a:gd name="T12" fmla="*/ 32 w 199"/>
                <a:gd name="T13" fmla="*/ 50 h 267"/>
                <a:gd name="T14" fmla="*/ 32 w 199"/>
                <a:gd name="T15" fmla="*/ 50 h 267"/>
                <a:gd name="T16" fmla="*/ 33 w 199"/>
                <a:gd name="T17" fmla="*/ 50 h 267"/>
                <a:gd name="T18" fmla="*/ 58 w 199"/>
                <a:gd name="T19" fmla="*/ 43 h 267"/>
                <a:gd name="T20" fmla="*/ 97 w 199"/>
                <a:gd name="T21" fmla="*/ 40 h 267"/>
                <a:gd name="T22" fmla="*/ 125 w 199"/>
                <a:gd name="T23" fmla="*/ 45 h 267"/>
                <a:gd name="T24" fmla="*/ 142 w 199"/>
                <a:gd name="T25" fmla="*/ 59 h 267"/>
                <a:gd name="T26" fmla="*/ 151 w 199"/>
                <a:gd name="T27" fmla="*/ 78 h 267"/>
                <a:gd name="T28" fmla="*/ 153 w 199"/>
                <a:gd name="T29" fmla="*/ 100 h 267"/>
                <a:gd name="T30" fmla="*/ 153 w 199"/>
                <a:gd name="T31" fmla="*/ 112 h 267"/>
                <a:gd name="T32" fmla="*/ 147 w 199"/>
                <a:gd name="T33" fmla="*/ 111 h 267"/>
                <a:gd name="T34" fmla="*/ 136 w 199"/>
                <a:gd name="T35" fmla="*/ 109 h 267"/>
                <a:gd name="T36" fmla="*/ 122 w 199"/>
                <a:gd name="T37" fmla="*/ 107 h 267"/>
                <a:gd name="T38" fmla="*/ 108 w 199"/>
                <a:gd name="T39" fmla="*/ 106 h 267"/>
                <a:gd name="T40" fmla="*/ 67 w 199"/>
                <a:gd name="T41" fmla="*/ 111 h 267"/>
                <a:gd name="T42" fmla="*/ 32 w 199"/>
                <a:gd name="T43" fmla="*/ 124 h 267"/>
                <a:gd name="T44" fmla="*/ 9 w 199"/>
                <a:gd name="T45" fmla="*/ 149 h 267"/>
                <a:gd name="T46" fmla="*/ 0 w 199"/>
                <a:gd name="T47" fmla="*/ 185 h 267"/>
                <a:gd name="T48" fmla="*/ 8 w 199"/>
                <a:gd name="T49" fmla="*/ 223 h 267"/>
                <a:gd name="T50" fmla="*/ 28 w 199"/>
                <a:gd name="T51" fmla="*/ 248 h 267"/>
                <a:gd name="T52" fmla="*/ 60 w 199"/>
                <a:gd name="T53" fmla="*/ 262 h 267"/>
                <a:gd name="T54" fmla="*/ 99 w 199"/>
                <a:gd name="T55" fmla="*/ 267 h 267"/>
                <a:gd name="T56" fmla="*/ 130 w 199"/>
                <a:gd name="T57" fmla="*/ 265 h 267"/>
                <a:gd name="T58" fmla="*/ 158 w 199"/>
                <a:gd name="T59" fmla="*/ 263 h 267"/>
                <a:gd name="T60" fmla="*/ 182 w 199"/>
                <a:gd name="T61" fmla="*/ 259 h 267"/>
                <a:gd name="T62" fmla="*/ 198 w 199"/>
                <a:gd name="T63" fmla="*/ 257 h 267"/>
                <a:gd name="T64" fmla="*/ 199 w 199"/>
                <a:gd name="T65" fmla="*/ 257 h 267"/>
                <a:gd name="T66" fmla="*/ 199 w 199"/>
                <a:gd name="T67" fmla="*/ 98 h 267"/>
                <a:gd name="T68" fmla="*/ 194 w 199"/>
                <a:gd name="T69" fmla="*/ 58 h 267"/>
                <a:gd name="T70" fmla="*/ 177 w 199"/>
                <a:gd name="T71" fmla="*/ 28 h 267"/>
                <a:gd name="T72" fmla="*/ 153 w 199"/>
                <a:gd name="T73" fmla="*/ 149 h 267"/>
                <a:gd name="T74" fmla="*/ 153 w 199"/>
                <a:gd name="T75" fmla="*/ 224 h 267"/>
                <a:gd name="T76" fmla="*/ 133 w 199"/>
                <a:gd name="T77" fmla="*/ 227 h 267"/>
                <a:gd name="T78" fmla="*/ 105 w 199"/>
                <a:gd name="T79" fmla="*/ 228 h 267"/>
                <a:gd name="T80" fmla="*/ 62 w 199"/>
                <a:gd name="T81" fmla="*/ 218 h 267"/>
                <a:gd name="T82" fmla="*/ 47 w 199"/>
                <a:gd name="T83" fmla="*/ 185 h 267"/>
                <a:gd name="T84" fmla="*/ 53 w 199"/>
                <a:gd name="T85" fmla="*/ 164 h 267"/>
                <a:gd name="T86" fmla="*/ 69 w 199"/>
                <a:gd name="T87" fmla="*/ 151 h 267"/>
                <a:gd name="T88" fmla="*/ 90 w 199"/>
                <a:gd name="T89" fmla="*/ 145 h 267"/>
                <a:gd name="T90" fmla="*/ 111 w 199"/>
                <a:gd name="T91" fmla="*/ 144 h 267"/>
                <a:gd name="T92" fmla="*/ 138 w 199"/>
                <a:gd name="T93" fmla="*/ 145 h 267"/>
                <a:gd name="T94" fmla="*/ 153 w 199"/>
                <a:gd name="T95" fmla="*/ 149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9" h="267">
                  <a:moveTo>
                    <a:pt x="177" y="28"/>
                  </a:moveTo>
                  <a:cubicBezTo>
                    <a:pt x="170" y="19"/>
                    <a:pt x="160" y="12"/>
                    <a:pt x="147" y="7"/>
                  </a:cubicBezTo>
                  <a:cubicBezTo>
                    <a:pt x="134" y="3"/>
                    <a:pt x="119" y="0"/>
                    <a:pt x="101" y="0"/>
                  </a:cubicBezTo>
                  <a:cubicBezTo>
                    <a:pt x="85" y="0"/>
                    <a:pt x="70" y="2"/>
                    <a:pt x="56" y="4"/>
                  </a:cubicBezTo>
                  <a:cubicBezTo>
                    <a:pt x="43" y="6"/>
                    <a:pt x="33" y="9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8" y="48"/>
                    <a:pt x="47" y="46"/>
                    <a:pt x="58" y="43"/>
                  </a:cubicBezTo>
                  <a:cubicBezTo>
                    <a:pt x="69" y="41"/>
                    <a:pt x="82" y="40"/>
                    <a:pt x="97" y="40"/>
                  </a:cubicBezTo>
                  <a:cubicBezTo>
                    <a:pt x="108" y="40"/>
                    <a:pt x="118" y="42"/>
                    <a:pt x="125" y="45"/>
                  </a:cubicBezTo>
                  <a:cubicBezTo>
                    <a:pt x="132" y="49"/>
                    <a:pt x="138" y="53"/>
                    <a:pt x="142" y="59"/>
                  </a:cubicBezTo>
                  <a:cubicBezTo>
                    <a:pt x="146" y="64"/>
                    <a:pt x="149" y="71"/>
                    <a:pt x="151" y="78"/>
                  </a:cubicBezTo>
                  <a:cubicBezTo>
                    <a:pt x="153" y="85"/>
                    <a:pt x="153" y="93"/>
                    <a:pt x="153" y="100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2" y="112"/>
                    <a:pt x="150" y="112"/>
                    <a:pt x="147" y="111"/>
                  </a:cubicBezTo>
                  <a:cubicBezTo>
                    <a:pt x="144" y="110"/>
                    <a:pt x="140" y="110"/>
                    <a:pt x="136" y="109"/>
                  </a:cubicBezTo>
                  <a:cubicBezTo>
                    <a:pt x="131" y="108"/>
                    <a:pt x="127" y="107"/>
                    <a:pt x="122" y="107"/>
                  </a:cubicBezTo>
                  <a:cubicBezTo>
                    <a:pt x="117" y="106"/>
                    <a:pt x="112" y="106"/>
                    <a:pt x="108" y="106"/>
                  </a:cubicBezTo>
                  <a:cubicBezTo>
                    <a:pt x="93" y="106"/>
                    <a:pt x="79" y="108"/>
                    <a:pt x="67" y="111"/>
                  </a:cubicBezTo>
                  <a:cubicBezTo>
                    <a:pt x="54" y="113"/>
                    <a:pt x="42" y="118"/>
                    <a:pt x="32" y="124"/>
                  </a:cubicBezTo>
                  <a:cubicBezTo>
                    <a:pt x="22" y="130"/>
                    <a:pt x="15" y="139"/>
                    <a:pt x="9" y="149"/>
                  </a:cubicBezTo>
                  <a:cubicBezTo>
                    <a:pt x="3" y="159"/>
                    <a:pt x="0" y="171"/>
                    <a:pt x="0" y="185"/>
                  </a:cubicBezTo>
                  <a:cubicBezTo>
                    <a:pt x="0" y="200"/>
                    <a:pt x="3" y="212"/>
                    <a:pt x="8" y="223"/>
                  </a:cubicBezTo>
                  <a:cubicBezTo>
                    <a:pt x="13" y="233"/>
                    <a:pt x="19" y="242"/>
                    <a:pt x="28" y="248"/>
                  </a:cubicBezTo>
                  <a:cubicBezTo>
                    <a:pt x="37" y="255"/>
                    <a:pt x="48" y="259"/>
                    <a:pt x="60" y="262"/>
                  </a:cubicBezTo>
                  <a:cubicBezTo>
                    <a:pt x="72" y="265"/>
                    <a:pt x="85" y="267"/>
                    <a:pt x="99" y="267"/>
                  </a:cubicBezTo>
                  <a:cubicBezTo>
                    <a:pt x="109" y="267"/>
                    <a:pt x="120" y="266"/>
                    <a:pt x="130" y="265"/>
                  </a:cubicBezTo>
                  <a:cubicBezTo>
                    <a:pt x="140" y="264"/>
                    <a:pt x="150" y="264"/>
                    <a:pt x="158" y="263"/>
                  </a:cubicBezTo>
                  <a:cubicBezTo>
                    <a:pt x="167" y="262"/>
                    <a:pt x="175" y="261"/>
                    <a:pt x="182" y="259"/>
                  </a:cubicBezTo>
                  <a:cubicBezTo>
                    <a:pt x="189" y="258"/>
                    <a:pt x="194" y="257"/>
                    <a:pt x="198" y="257"/>
                  </a:cubicBezTo>
                  <a:cubicBezTo>
                    <a:pt x="199" y="257"/>
                    <a:pt x="199" y="257"/>
                    <a:pt x="199" y="257"/>
                  </a:cubicBezTo>
                  <a:cubicBezTo>
                    <a:pt x="199" y="98"/>
                    <a:pt x="199" y="98"/>
                    <a:pt x="199" y="98"/>
                  </a:cubicBezTo>
                  <a:cubicBezTo>
                    <a:pt x="199" y="84"/>
                    <a:pt x="197" y="70"/>
                    <a:pt x="194" y="58"/>
                  </a:cubicBezTo>
                  <a:cubicBezTo>
                    <a:pt x="191" y="47"/>
                    <a:pt x="185" y="36"/>
                    <a:pt x="177" y="28"/>
                  </a:cubicBezTo>
                  <a:close/>
                  <a:moveTo>
                    <a:pt x="153" y="149"/>
                  </a:moveTo>
                  <a:cubicBezTo>
                    <a:pt x="153" y="224"/>
                    <a:pt x="153" y="224"/>
                    <a:pt x="153" y="224"/>
                  </a:cubicBezTo>
                  <a:cubicBezTo>
                    <a:pt x="148" y="225"/>
                    <a:pt x="141" y="226"/>
                    <a:pt x="133" y="227"/>
                  </a:cubicBezTo>
                  <a:cubicBezTo>
                    <a:pt x="125" y="227"/>
                    <a:pt x="115" y="228"/>
                    <a:pt x="105" y="228"/>
                  </a:cubicBezTo>
                  <a:cubicBezTo>
                    <a:pt x="87" y="228"/>
                    <a:pt x="73" y="224"/>
                    <a:pt x="62" y="218"/>
                  </a:cubicBezTo>
                  <a:cubicBezTo>
                    <a:pt x="52" y="212"/>
                    <a:pt x="47" y="201"/>
                    <a:pt x="47" y="185"/>
                  </a:cubicBezTo>
                  <a:cubicBezTo>
                    <a:pt x="47" y="176"/>
                    <a:pt x="49" y="169"/>
                    <a:pt x="53" y="164"/>
                  </a:cubicBezTo>
                  <a:cubicBezTo>
                    <a:pt x="57" y="158"/>
                    <a:pt x="63" y="154"/>
                    <a:pt x="69" y="151"/>
                  </a:cubicBezTo>
                  <a:cubicBezTo>
                    <a:pt x="75" y="148"/>
                    <a:pt x="82" y="146"/>
                    <a:pt x="90" y="145"/>
                  </a:cubicBezTo>
                  <a:cubicBezTo>
                    <a:pt x="97" y="144"/>
                    <a:pt x="105" y="144"/>
                    <a:pt x="111" y="144"/>
                  </a:cubicBezTo>
                  <a:cubicBezTo>
                    <a:pt x="122" y="144"/>
                    <a:pt x="131" y="144"/>
                    <a:pt x="138" y="145"/>
                  </a:cubicBezTo>
                  <a:cubicBezTo>
                    <a:pt x="145" y="146"/>
                    <a:pt x="150" y="148"/>
                    <a:pt x="153" y="1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/>
            <p:cNvSpPr>
              <a:spLocks/>
            </p:cNvSpPr>
            <p:nvPr userDrawn="1"/>
          </p:nvSpPr>
          <p:spPr bwMode="auto">
            <a:xfrm>
              <a:off x="12930188" y="2157413"/>
              <a:ext cx="773113" cy="974725"/>
            </a:xfrm>
            <a:custGeom>
              <a:avLst/>
              <a:gdLst>
                <a:gd name="T0" fmla="*/ 184 w 206"/>
                <a:gd name="T1" fmla="*/ 33 h 260"/>
                <a:gd name="T2" fmla="*/ 152 w 206"/>
                <a:gd name="T3" fmla="*/ 9 h 260"/>
                <a:gd name="T4" fmla="*/ 102 w 206"/>
                <a:gd name="T5" fmla="*/ 0 h 260"/>
                <a:gd name="T6" fmla="*/ 42 w 206"/>
                <a:gd name="T7" fmla="*/ 5 h 260"/>
                <a:gd name="T8" fmla="*/ 0 w 206"/>
                <a:gd name="T9" fmla="*/ 13 h 260"/>
                <a:gd name="T10" fmla="*/ 0 w 206"/>
                <a:gd name="T11" fmla="*/ 13 h 260"/>
                <a:gd name="T12" fmla="*/ 0 w 206"/>
                <a:gd name="T13" fmla="*/ 260 h 260"/>
                <a:gd name="T14" fmla="*/ 46 w 206"/>
                <a:gd name="T15" fmla="*/ 260 h 260"/>
                <a:gd name="T16" fmla="*/ 46 w 206"/>
                <a:gd name="T17" fmla="*/ 46 h 260"/>
                <a:gd name="T18" fmla="*/ 54 w 206"/>
                <a:gd name="T19" fmla="*/ 45 h 260"/>
                <a:gd name="T20" fmla="*/ 67 w 206"/>
                <a:gd name="T21" fmla="*/ 43 h 260"/>
                <a:gd name="T22" fmla="*/ 82 w 206"/>
                <a:gd name="T23" fmla="*/ 42 h 260"/>
                <a:gd name="T24" fmla="*/ 97 w 206"/>
                <a:gd name="T25" fmla="*/ 41 h 260"/>
                <a:gd name="T26" fmla="*/ 127 w 206"/>
                <a:gd name="T27" fmla="*/ 46 h 260"/>
                <a:gd name="T28" fmla="*/ 146 w 206"/>
                <a:gd name="T29" fmla="*/ 61 h 260"/>
                <a:gd name="T30" fmla="*/ 156 w 206"/>
                <a:gd name="T31" fmla="*/ 87 h 260"/>
                <a:gd name="T32" fmla="*/ 160 w 206"/>
                <a:gd name="T33" fmla="*/ 127 h 260"/>
                <a:gd name="T34" fmla="*/ 160 w 206"/>
                <a:gd name="T35" fmla="*/ 260 h 260"/>
                <a:gd name="T36" fmla="*/ 206 w 206"/>
                <a:gd name="T37" fmla="*/ 260 h 260"/>
                <a:gd name="T38" fmla="*/ 206 w 206"/>
                <a:gd name="T39" fmla="*/ 117 h 260"/>
                <a:gd name="T40" fmla="*/ 201 w 206"/>
                <a:gd name="T41" fmla="*/ 70 h 260"/>
                <a:gd name="T42" fmla="*/ 184 w 206"/>
                <a:gd name="T43" fmla="*/ 3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6" h="260">
                  <a:moveTo>
                    <a:pt x="184" y="33"/>
                  </a:moveTo>
                  <a:cubicBezTo>
                    <a:pt x="176" y="23"/>
                    <a:pt x="165" y="15"/>
                    <a:pt x="152" y="9"/>
                  </a:cubicBezTo>
                  <a:cubicBezTo>
                    <a:pt x="139" y="3"/>
                    <a:pt x="122" y="0"/>
                    <a:pt x="102" y="0"/>
                  </a:cubicBezTo>
                  <a:cubicBezTo>
                    <a:pt x="79" y="0"/>
                    <a:pt x="59" y="2"/>
                    <a:pt x="42" y="5"/>
                  </a:cubicBezTo>
                  <a:cubicBezTo>
                    <a:pt x="25" y="8"/>
                    <a:pt x="11" y="1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46" y="260"/>
                    <a:pt x="46" y="260"/>
                    <a:pt x="46" y="260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8" y="46"/>
                    <a:pt x="51" y="45"/>
                    <a:pt x="54" y="45"/>
                  </a:cubicBezTo>
                  <a:cubicBezTo>
                    <a:pt x="58" y="44"/>
                    <a:pt x="62" y="43"/>
                    <a:pt x="67" y="43"/>
                  </a:cubicBezTo>
                  <a:cubicBezTo>
                    <a:pt x="71" y="42"/>
                    <a:pt x="76" y="42"/>
                    <a:pt x="82" y="42"/>
                  </a:cubicBezTo>
                  <a:cubicBezTo>
                    <a:pt x="87" y="41"/>
                    <a:pt x="92" y="41"/>
                    <a:pt x="97" y="41"/>
                  </a:cubicBezTo>
                  <a:cubicBezTo>
                    <a:pt x="109" y="41"/>
                    <a:pt x="119" y="43"/>
                    <a:pt x="127" y="46"/>
                  </a:cubicBezTo>
                  <a:cubicBezTo>
                    <a:pt x="135" y="49"/>
                    <a:pt x="141" y="54"/>
                    <a:pt x="146" y="61"/>
                  </a:cubicBezTo>
                  <a:cubicBezTo>
                    <a:pt x="151" y="67"/>
                    <a:pt x="154" y="76"/>
                    <a:pt x="156" y="87"/>
                  </a:cubicBezTo>
                  <a:cubicBezTo>
                    <a:pt x="159" y="98"/>
                    <a:pt x="160" y="112"/>
                    <a:pt x="160" y="127"/>
                  </a:cubicBezTo>
                  <a:cubicBezTo>
                    <a:pt x="160" y="260"/>
                    <a:pt x="160" y="260"/>
                    <a:pt x="160" y="260"/>
                  </a:cubicBezTo>
                  <a:cubicBezTo>
                    <a:pt x="206" y="260"/>
                    <a:pt x="206" y="260"/>
                    <a:pt x="206" y="260"/>
                  </a:cubicBezTo>
                  <a:cubicBezTo>
                    <a:pt x="206" y="117"/>
                    <a:pt x="206" y="117"/>
                    <a:pt x="206" y="117"/>
                  </a:cubicBezTo>
                  <a:cubicBezTo>
                    <a:pt x="206" y="100"/>
                    <a:pt x="204" y="84"/>
                    <a:pt x="201" y="70"/>
                  </a:cubicBezTo>
                  <a:cubicBezTo>
                    <a:pt x="198" y="56"/>
                    <a:pt x="192" y="43"/>
                    <a:pt x="184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 noEditPoints="1"/>
            </p:cNvSpPr>
            <p:nvPr userDrawn="1"/>
          </p:nvSpPr>
          <p:spPr bwMode="auto">
            <a:xfrm>
              <a:off x="13890625" y="2154238"/>
              <a:ext cx="833438" cy="1000125"/>
            </a:xfrm>
            <a:custGeom>
              <a:avLst/>
              <a:gdLst>
                <a:gd name="T0" fmla="*/ 116 w 222"/>
                <a:gd name="T1" fmla="*/ 0 h 267"/>
                <a:gd name="T2" fmla="*/ 73 w 222"/>
                <a:gd name="T3" fmla="*/ 9 h 267"/>
                <a:gd name="T4" fmla="*/ 36 w 222"/>
                <a:gd name="T5" fmla="*/ 34 h 267"/>
                <a:gd name="T6" fmla="*/ 10 w 222"/>
                <a:gd name="T7" fmla="*/ 75 h 267"/>
                <a:gd name="T8" fmla="*/ 0 w 222"/>
                <a:gd name="T9" fmla="*/ 134 h 267"/>
                <a:gd name="T10" fmla="*/ 8 w 222"/>
                <a:gd name="T11" fmla="*/ 187 h 267"/>
                <a:gd name="T12" fmla="*/ 31 w 222"/>
                <a:gd name="T13" fmla="*/ 229 h 267"/>
                <a:gd name="T14" fmla="*/ 71 w 222"/>
                <a:gd name="T15" fmla="*/ 257 h 267"/>
                <a:gd name="T16" fmla="*/ 128 w 222"/>
                <a:gd name="T17" fmla="*/ 267 h 267"/>
                <a:gd name="T18" fmla="*/ 176 w 222"/>
                <a:gd name="T19" fmla="*/ 262 h 267"/>
                <a:gd name="T20" fmla="*/ 205 w 222"/>
                <a:gd name="T21" fmla="*/ 253 h 267"/>
                <a:gd name="T22" fmla="*/ 205 w 222"/>
                <a:gd name="T23" fmla="*/ 253 h 267"/>
                <a:gd name="T24" fmla="*/ 199 w 222"/>
                <a:gd name="T25" fmla="*/ 214 h 267"/>
                <a:gd name="T26" fmla="*/ 198 w 222"/>
                <a:gd name="T27" fmla="*/ 214 h 267"/>
                <a:gd name="T28" fmla="*/ 198 w 222"/>
                <a:gd name="T29" fmla="*/ 214 h 267"/>
                <a:gd name="T30" fmla="*/ 173 w 222"/>
                <a:gd name="T31" fmla="*/ 222 h 267"/>
                <a:gd name="T32" fmla="*/ 133 w 222"/>
                <a:gd name="T33" fmla="*/ 226 h 267"/>
                <a:gd name="T34" fmla="*/ 71 w 222"/>
                <a:gd name="T35" fmla="*/ 206 h 267"/>
                <a:gd name="T36" fmla="*/ 48 w 222"/>
                <a:gd name="T37" fmla="*/ 147 h 267"/>
                <a:gd name="T38" fmla="*/ 222 w 222"/>
                <a:gd name="T39" fmla="*/ 147 h 267"/>
                <a:gd name="T40" fmla="*/ 222 w 222"/>
                <a:gd name="T41" fmla="*/ 146 h 267"/>
                <a:gd name="T42" fmla="*/ 222 w 222"/>
                <a:gd name="T43" fmla="*/ 138 h 267"/>
                <a:gd name="T44" fmla="*/ 222 w 222"/>
                <a:gd name="T45" fmla="*/ 130 h 267"/>
                <a:gd name="T46" fmla="*/ 195 w 222"/>
                <a:gd name="T47" fmla="*/ 32 h 267"/>
                <a:gd name="T48" fmla="*/ 116 w 222"/>
                <a:gd name="T49" fmla="*/ 0 h 267"/>
                <a:gd name="T50" fmla="*/ 116 w 222"/>
                <a:gd name="T51" fmla="*/ 40 h 267"/>
                <a:gd name="T52" fmla="*/ 159 w 222"/>
                <a:gd name="T53" fmla="*/ 59 h 267"/>
                <a:gd name="T54" fmla="*/ 174 w 222"/>
                <a:gd name="T55" fmla="*/ 109 h 267"/>
                <a:gd name="T56" fmla="*/ 49 w 222"/>
                <a:gd name="T57" fmla="*/ 109 h 267"/>
                <a:gd name="T58" fmla="*/ 55 w 222"/>
                <a:gd name="T59" fmla="*/ 84 h 267"/>
                <a:gd name="T60" fmla="*/ 68 w 222"/>
                <a:gd name="T61" fmla="*/ 62 h 267"/>
                <a:gd name="T62" fmla="*/ 88 w 222"/>
                <a:gd name="T63" fmla="*/ 46 h 267"/>
                <a:gd name="T64" fmla="*/ 116 w 222"/>
                <a:gd name="T65" fmla="*/ 4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2" h="267">
                  <a:moveTo>
                    <a:pt x="116" y="0"/>
                  </a:moveTo>
                  <a:cubicBezTo>
                    <a:pt x="102" y="0"/>
                    <a:pt x="87" y="3"/>
                    <a:pt x="73" y="9"/>
                  </a:cubicBezTo>
                  <a:cubicBezTo>
                    <a:pt x="59" y="14"/>
                    <a:pt x="47" y="23"/>
                    <a:pt x="36" y="34"/>
                  </a:cubicBezTo>
                  <a:cubicBezTo>
                    <a:pt x="25" y="45"/>
                    <a:pt x="16" y="59"/>
                    <a:pt x="10" y="75"/>
                  </a:cubicBezTo>
                  <a:cubicBezTo>
                    <a:pt x="3" y="92"/>
                    <a:pt x="0" y="112"/>
                    <a:pt x="0" y="134"/>
                  </a:cubicBezTo>
                  <a:cubicBezTo>
                    <a:pt x="0" y="154"/>
                    <a:pt x="3" y="171"/>
                    <a:pt x="8" y="187"/>
                  </a:cubicBezTo>
                  <a:cubicBezTo>
                    <a:pt x="13" y="204"/>
                    <a:pt x="21" y="218"/>
                    <a:pt x="31" y="229"/>
                  </a:cubicBezTo>
                  <a:cubicBezTo>
                    <a:pt x="41" y="241"/>
                    <a:pt x="55" y="250"/>
                    <a:pt x="71" y="257"/>
                  </a:cubicBezTo>
                  <a:cubicBezTo>
                    <a:pt x="87" y="264"/>
                    <a:pt x="106" y="267"/>
                    <a:pt x="128" y="267"/>
                  </a:cubicBezTo>
                  <a:cubicBezTo>
                    <a:pt x="146" y="267"/>
                    <a:pt x="162" y="265"/>
                    <a:pt x="176" y="262"/>
                  </a:cubicBezTo>
                  <a:cubicBezTo>
                    <a:pt x="189" y="259"/>
                    <a:pt x="199" y="256"/>
                    <a:pt x="205" y="253"/>
                  </a:cubicBezTo>
                  <a:cubicBezTo>
                    <a:pt x="205" y="253"/>
                    <a:pt x="205" y="253"/>
                    <a:pt x="205" y="253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192" y="216"/>
                    <a:pt x="184" y="219"/>
                    <a:pt x="173" y="222"/>
                  </a:cubicBezTo>
                  <a:cubicBezTo>
                    <a:pt x="163" y="225"/>
                    <a:pt x="149" y="226"/>
                    <a:pt x="133" y="226"/>
                  </a:cubicBezTo>
                  <a:cubicBezTo>
                    <a:pt x="105" y="226"/>
                    <a:pt x="84" y="219"/>
                    <a:pt x="71" y="206"/>
                  </a:cubicBezTo>
                  <a:cubicBezTo>
                    <a:pt x="58" y="192"/>
                    <a:pt x="50" y="172"/>
                    <a:pt x="48" y="147"/>
                  </a:cubicBezTo>
                  <a:cubicBezTo>
                    <a:pt x="222" y="147"/>
                    <a:pt x="222" y="147"/>
                    <a:pt x="222" y="147"/>
                  </a:cubicBezTo>
                  <a:cubicBezTo>
                    <a:pt x="222" y="146"/>
                    <a:pt x="222" y="146"/>
                    <a:pt x="222" y="146"/>
                  </a:cubicBezTo>
                  <a:cubicBezTo>
                    <a:pt x="222" y="144"/>
                    <a:pt x="222" y="141"/>
                    <a:pt x="222" y="138"/>
                  </a:cubicBezTo>
                  <a:cubicBezTo>
                    <a:pt x="222" y="130"/>
                    <a:pt x="222" y="130"/>
                    <a:pt x="222" y="130"/>
                  </a:cubicBezTo>
                  <a:cubicBezTo>
                    <a:pt x="222" y="87"/>
                    <a:pt x="213" y="54"/>
                    <a:pt x="195" y="32"/>
                  </a:cubicBezTo>
                  <a:cubicBezTo>
                    <a:pt x="177" y="11"/>
                    <a:pt x="150" y="0"/>
                    <a:pt x="116" y="0"/>
                  </a:cubicBezTo>
                  <a:close/>
                  <a:moveTo>
                    <a:pt x="116" y="40"/>
                  </a:moveTo>
                  <a:cubicBezTo>
                    <a:pt x="134" y="40"/>
                    <a:pt x="149" y="46"/>
                    <a:pt x="159" y="59"/>
                  </a:cubicBezTo>
                  <a:cubicBezTo>
                    <a:pt x="169" y="72"/>
                    <a:pt x="174" y="89"/>
                    <a:pt x="174" y="109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50" y="101"/>
                    <a:pt x="52" y="92"/>
                    <a:pt x="55" y="84"/>
                  </a:cubicBezTo>
                  <a:cubicBezTo>
                    <a:pt x="58" y="75"/>
                    <a:pt x="63" y="68"/>
                    <a:pt x="68" y="62"/>
                  </a:cubicBezTo>
                  <a:cubicBezTo>
                    <a:pt x="74" y="55"/>
                    <a:pt x="80" y="50"/>
                    <a:pt x="88" y="46"/>
                  </a:cubicBezTo>
                  <a:cubicBezTo>
                    <a:pt x="96" y="42"/>
                    <a:pt x="105" y="40"/>
                    <a:pt x="116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/>
            <p:cNvSpPr>
              <a:spLocks/>
            </p:cNvSpPr>
            <p:nvPr userDrawn="1"/>
          </p:nvSpPr>
          <p:spPr bwMode="auto">
            <a:xfrm>
              <a:off x="14917738" y="1882775"/>
              <a:ext cx="569913" cy="1271588"/>
            </a:xfrm>
            <a:custGeom>
              <a:avLst/>
              <a:gdLst>
                <a:gd name="T0" fmla="*/ 143 w 152"/>
                <a:gd name="T1" fmla="*/ 287 h 339"/>
                <a:gd name="T2" fmla="*/ 143 w 152"/>
                <a:gd name="T3" fmla="*/ 286 h 339"/>
                <a:gd name="T4" fmla="*/ 143 w 152"/>
                <a:gd name="T5" fmla="*/ 286 h 339"/>
                <a:gd name="T6" fmla="*/ 126 w 152"/>
                <a:gd name="T7" fmla="*/ 293 h 339"/>
                <a:gd name="T8" fmla="*/ 93 w 152"/>
                <a:gd name="T9" fmla="*/ 298 h 339"/>
                <a:gd name="T10" fmla="*/ 72 w 152"/>
                <a:gd name="T11" fmla="*/ 295 h 339"/>
                <a:gd name="T12" fmla="*/ 58 w 152"/>
                <a:gd name="T13" fmla="*/ 285 h 339"/>
                <a:gd name="T14" fmla="*/ 49 w 152"/>
                <a:gd name="T15" fmla="*/ 266 h 339"/>
                <a:gd name="T16" fmla="*/ 46 w 152"/>
                <a:gd name="T17" fmla="*/ 234 h 339"/>
                <a:gd name="T18" fmla="*/ 46 w 152"/>
                <a:gd name="T19" fmla="*/ 118 h 339"/>
                <a:gd name="T20" fmla="*/ 143 w 152"/>
                <a:gd name="T21" fmla="*/ 118 h 339"/>
                <a:gd name="T22" fmla="*/ 143 w 152"/>
                <a:gd name="T23" fmla="*/ 79 h 339"/>
                <a:gd name="T24" fmla="*/ 46 w 152"/>
                <a:gd name="T25" fmla="*/ 79 h 339"/>
                <a:gd name="T26" fmla="*/ 46 w 152"/>
                <a:gd name="T27" fmla="*/ 0 h 339"/>
                <a:gd name="T28" fmla="*/ 1 w 152"/>
                <a:gd name="T29" fmla="*/ 8 h 339"/>
                <a:gd name="T30" fmla="*/ 0 w 152"/>
                <a:gd name="T31" fmla="*/ 8 h 339"/>
                <a:gd name="T32" fmla="*/ 0 w 152"/>
                <a:gd name="T33" fmla="*/ 235 h 339"/>
                <a:gd name="T34" fmla="*/ 4 w 152"/>
                <a:gd name="T35" fmla="*/ 279 h 339"/>
                <a:gd name="T36" fmla="*/ 19 w 152"/>
                <a:gd name="T37" fmla="*/ 312 h 339"/>
                <a:gd name="T38" fmla="*/ 46 w 152"/>
                <a:gd name="T39" fmla="*/ 332 h 339"/>
                <a:gd name="T40" fmla="*/ 89 w 152"/>
                <a:gd name="T41" fmla="*/ 339 h 339"/>
                <a:gd name="T42" fmla="*/ 128 w 152"/>
                <a:gd name="T43" fmla="*/ 333 h 339"/>
                <a:gd name="T44" fmla="*/ 152 w 152"/>
                <a:gd name="T45" fmla="*/ 325 h 339"/>
                <a:gd name="T46" fmla="*/ 152 w 152"/>
                <a:gd name="T47" fmla="*/ 325 h 339"/>
                <a:gd name="T48" fmla="*/ 143 w 152"/>
                <a:gd name="T49" fmla="*/ 287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339">
                  <a:moveTo>
                    <a:pt x="143" y="287"/>
                  </a:moveTo>
                  <a:cubicBezTo>
                    <a:pt x="143" y="286"/>
                    <a:pt x="143" y="286"/>
                    <a:pt x="143" y="286"/>
                  </a:cubicBezTo>
                  <a:cubicBezTo>
                    <a:pt x="143" y="286"/>
                    <a:pt x="143" y="286"/>
                    <a:pt x="143" y="286"/>
                  </a:cubicBezTo>
                  <a:cubicBezTo>
                    <a:pt x="139" y="288"/>
                    <a:pt x="134" y="290"/>
                    <a:pt x="126" y="293"/>
                  </a:cubicBezTo>
                  <a:cubicBezTo>
                    <a:pt x="117" y="296"/>
                    <a:pt x="106" y="298"/>
                    <a:pt x="93" y="298"/>
                  </a:cubicBezTo>
                  <a:cubicBezTo>
                    <a:pt x="85" y="298"/>
                    <a:pt x="78" y="297"/>
                    <a:pt x="72" y="295"/>
                  </a:cubicBezTo>
                  <a:cubicBezTo>
                    <a:pt x="67" y="293"/>
                    <a:pt x="62" y="289"/>
                    <a:pt x="58" y="285"/>
                  </a:cubicBezTo>
                  <a:cubicBezTo>
                    <a:pt x="54" y="280"/>
                    <a:pt x="51" y="274"/>
                    <a:pt x="49" y="266"/>
                  </a:cubicBezTo>
                  <a:cubicBezTo>
                    <a:pt x="47" y="257"/>
                    <a:pt x="46" y="247"/>
                    <a:pt x="46" y="234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143" y="118"/>
                    <a:pt x="143" y="118"/>
                    <a:pt x="143" y="118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52"/>
                    <a:pt x="2" y="267"/>
                    <a:pt x="4" y="279"/>
                  </a:cubicBezTo>
                  <a:cubicBezTo>
                    <a:pt x="7" y="292"/>
                    <a:pt x="12" y="303"/>
                    <a:pt x="19" y="312"/>
                  </a:cubicBezTo>
                  <a:cubicBezTo>
                    <a:pt x="26" y="321"/>
                    <a:pt x="35" y="328"/>
                    <a:pt x="46" y="332"/>
                  </a:cubicBezTo>
                  <a:cubicBezTo>
                    <a:pt x="57" y="336"/>
                    <a:pt x="72" y="339"/>
                    <a:pt x="89" y="339"/>
                  </a:cubicBezTo>
                  <a:cubicBezTo>
                    <a:pt x="104" y="339"/>
                    <a:pt x="117" y="337"/>
                    <a:pt x="128" y="333"/>
                  </a:cubicBezTo>
                  <a:cubicBezTo>
                    <a:pt x="139" y="330"/>
                    <a:pt x="147" y="327"/>
                    <a:pt x="152" y="325"/>
                  </a:cubicBezTo>
                  <a:cubicBezTo>
                    <a:pt x="152" y="325"/>
                    <a:pt x="152" y="325"/>
                    <a:pt x="152" y="325"/>
                  </a:cubicBezTo>
                  <a:lnTo>
                    <a:pt x="143" y="2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/>
            <p:cNvSpPr>
              <a:spLocks noEditPoints="1"/>
            </p:cNvSpPr>
            <p:nvPr userDrawn="1"/>
          </p:nvSpPr>
          <p:spPr bwMode="auto">
            <a:xfrm>
              <a:off x="11126788" y="3803650"/>
              <a:ext cx="269875" cy="333375"/>
            </a:xfrm>
            <a:custGeom>
              <a:avLst/>
              <a:gdLst>
                <a:gd name="T0" fmla="*/ 58 w 72"/>
                <a:gd name="T1" fmla="*/ 76 h 89"/>
                <a:gd name="T2" fmla="*/ 47 w 72"/>
                <a:gd name="T3" fmla="*/ 85 h 89"/>
                <a:gd name="T4" fmla="*/ 29 w 72"/>
                <a:gd name="T5" fmla="*/ 89 h 89"/>
                <a:gd name="T6" fmla="*/ 17 w 72"/>
                <a:gd name="T7" fmla="*/ 88 h 89"/>
                <a:gd name="T8" fmla="*/ 8 w 72"/>
                <a:gd name="T9" fmla="*/ 83 h 89"/>
                <a:gd name="T10" fmla="*/ 2 w 72"/>
                <a:gd name="T11" fmla="*/ 75 h 89"/>
                <a:gd name="T12" fmla="*/ 0 w 72"/>
                <a:gd name="T13" fmla="*/ 64 h 89"/>
                <a:gd name="T14" fmla="*/ 4 w 72"/>
                <a:gd name="T15" fmla="*/ 50 h 89"/>
                <a:gd name="T16" fmla="*/ 14 w 72"/>
                <a:gd name="T17" fmla="*/ 41 h 89"/>
                <a:gd name="T18" fmla="*/ 27 w 72"/>
                <a:gd name="T19" fmla="*/ 37 h 89"/>
                <a:gd name="T20" fmla="*/ 43 w 72"/>
                <a:gd name="T21" fmla="*/ 35 h 89"/>
                <a:gd name="T22" fmla="*/ 58 w 72"/>
                <a:gd name="T23" fmla="*/ 35 h 89"/>
                <a:gd name="T24" fmla="*/ 58 w 72"/>
                <a:gd name="T25" fmla="*/ 32 h 89"/>
                <a:gd name="T26" fmla="*/ 53 w 72"/>
                <a:gd name="T27" fmla="*/ 16 h 89"/>
                <a:gd name="T28" fmla="*/ 38 w 72"/>
                <a:gd name="T29" fmla="*/ 11 h 89"/>
                <a:gd name="T30" fmla="*/ 23 w 72"/>
                <a:gd name="T31" fmla="*/ 15 h 89"/>
                <a:gd name="T32" fmla="*/ 17 w 72"/>
                <a:gd name="T33" fmla="*/ 24 h 89"/>
                <a:gd name="T34" fmla="*/ 4 w 72"/>
                <a:gd name="T35" fmla="*/ 22 h 89"/>
                <a:gd name="T36" fmla="*/ 15 w 72"/>
                <a:gd name="T37" fmla="*/ 5 h 89"/>
                <a:gd name="T38" fmla="*/ 39 w 72"/>
                <a:gd name="T39" fmla="*/ 0 h 89"/>
                <a:gd name="T40" fmla="*/ 54 w 72"/>
                <a:gd name="T41" fmla="*/ 2 h 89"/>
                <a:gd name="T42" fmla="*/ 65 w 72"/>
                <a:gd name="T43" fmla="*/ 9 h 89"/>
                <a:gd name="T44" fmla="*/ 70 w 72"/>
                <a:gd name="T45" fmla="*/ 19 h 89"/>
                <a:gd name="T46" fmla="*/ 72 w 72"/>
                <a:gd name="T47" fmla="*/ 32 h 89"/>
                <a:gd name="T48" fmla="*/ 72 w 72"/>
                <a:gd name="T49" fmla="*/ 88 h 89"/>
                <a:gd name="T50" fmla="*/ 58 w 72"/>
                <a:gd name="T51" fmla="*/ 88 h 89"/>
                <a:gd name="T52" fmla="*/ 58 w 72"/>
                <a:gd name="T53" fmla="*/ 76 h 89"/>
                <a:gd name="T54" fmla="*/ 58 w 72"/>
                <a:gd name="T55" fmla="*/ 45 h 89"/>
                <a:gd name="T56" fmla="*/ 44 w 72"/>
                <a:gd name="T57" fmla="*/ 46 h 89"/>
                <a:gd name="T58" fmla="*/ 30 w 72"/>
                <a:gd name="T59" fmla="*/ 47 h 89"/>
                <a:gd name="T60" fmla="*/ 21 w 72"/>
                <a:gd name="T61" fmla="*/ 51 h 89"/>
                <a:gd name="T62" fmla="*/ 16 w 72"/>
                <a:gd name="T63" fmla="*/ 56 h 89"/>
                <a:gd name="T64" fmla="*/ 15 w 72"/>
                <a:gd name="T65" fmla="*/ 64 h 89"/>
                <a:gd name="T66" fmla="*/ 18 w 72"/>
                <a:gd name="T67" fmla="*/ 74 h 89"/>
                <a:gd name="T68" fmla="*/ 31 w 72"/>
                <a:gd name="T69" fmla="*/ 78 h 89"/>
                <a:gd name="T70" fmla="*/ 51 w 72"/>
                <a:gd name="T71" fmla="*/ 71 h 89"/>
                <a:gd name="T72" fmla="*/ 58 w 72"/>
                <a:gd name="T73" fmla="*/ 54 h 89"/>
                <a:gd name="T74" fmla="*/ 58 w 72"/>
                <a:gd name="T75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89">
                  <a:moveTo>
                    <a:pt x="58" y="76"/>
                  </a:moveTo>
                  <a:cubicBezTo>
                    <a:pt x="55" y="80"/>
                    <a:pt x="51" y="83"/>
                    <a:pt x="47" y="85"/>
                  </a:cubicBezTo>
                  <a:cubicBezTo>
                    <a:pt x="42" y="88"/>
                    <a:pt x="36" y="89"/>
                    <a:pt x="29" y="89"/>
                  </a:cubicBezTo>
                  <a:cubicBezTo>
                    <a:pt x="25" y="89"/>
                    <a:pt x="21" y="89"/>
                    <a:pt x="17" y="88"/>
                  </a:cubicBezTo>
                  <a:cubicBezTo>
                    <a:pt x="14" y="87"/>
                    <a:pt x="11" y="85"/>
                    <a:pt x="8" y="83"/>
                  </a:cubicBezTo>
                  <a:cubicBezTo>
                    <a:pt x="6" y="81"/>
                    <a:pt x="4" y="78"/>
                    <a:pt x="2" y="75"/>
                  </a:cubicBezTo>
                  <a:cubicBezTo>
                    <a:pt x="1" y="72"/>
                    <a:pt x="0" y="68"/>
                    <a:pt x="0" y="64"/>
                  </a:cubicBezTo>
                  <a:cubicBezTo>
                    <a:pt x="0" y="58"/>
                    <a:pt x="1" y="54"/>
                    <a:pt x="4" y="50"/>
                  </a:cubicBezTo>
                  <a:cubicBezTo>
                    <a:pt x="6" y="46"/>
                    <a:pt x="9" y="43"/>
                    <a:pt x="14" y="41"/>
                  </a:cubicBezTo>
                  <a:cubicBezTo>
                    <a:pt x="18" y="39"/>
                    <a:pt x="22" y="38"/>
                    <a:pt x="27" y="37"/>
                  </a:cubicBezTo>
                  <a:cubicBezTo>
                    <a:pt x="33" y="36"/>
                    <a:pt x="38" y="36"/>
                    <a:pt x="43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24"/>
                    <a:pt x="56" y="19"/>
                    <a:pt x="53" y="16"/>
                  </a:cubicBezTo>
                  <a:cubicBezTo>
                    <a:pt x="50" y="13"/>
                    <a:pt x="45" y="11"/>
                    <a:pt x="38" y="11"/>
                  </a:cubicBezTo>
                  <a:cubicBezTo>
                    <a:pt x="32" y="11"/>
                    <a:pt x="27" y="12"/>
                    <a:pt x="23" y="15"/>
                  </a:cubicBezTo>
                  <a:cubicBezTo>
                    <a:pt x="20" y="17"/>
                    <a:pt x="18" y="20"/>
                    <a:pt x="17" y="24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6" y="15"/>
                    <a:pt x="9" y="9"/>
                    <a:pt x="15" y="5"/>
                  </a:cubicBezTo>
                  <a:cubicBezTo>
                    <a:pt x="21" y="2"/>
                    <a:pt x="29" y="0"/>
                    <a:pt x="39" y="0"/>
                  </a:cubicBezTo>
                  <a:cubicBezTo>
                    <a:pt x="45" y="0"/>
                    <a:pt x="50" y="1"/>
                    <a:pt x="54" y="2"/>
                  </a:cubicBezTo>
                  <a:cubicBezTo>
                    <a:pt x="59" y="4"/>
                    <a:pt x="62" y="6"/>
                    <a:pt x="65" y="9"/>
                  </a:cubicBezTo>
                  <a:cubicBezTo>
                    <a:pt x="67" y="11"/>
                    <a:pt x="69" y="15"/>
                    <a:pt x="70" y="19"/>
                  </a:cubicBezTo>
                  <a:cubicBezTo>
                    <a:pt x="71" y="23"/>
                    <a:pt x="72" y="27"/>
                    <a:pt x="72" y="32"/>
                  </a:cubicBezTo>
                  <a:cubicBezTo>
                    <a:pt x="72" y="88"/>
                    <a:pt x="72" y="88"/>
                    <a:pt x="72" y="88"/>
                  </a:cubicBezTo>
                  <a:cubicBezTo>
                    <a:pt x="58" y="88"/>
                    <a:pt x="58" y="88"/>
                    <a:pt x="58" y="88"/>
                  </a:cubicBezTo>
                  <a:lnTo>
                    <a:pt x="58" y="76"/>
                  </a:lnTo>
                  <a:close/>
                  <a:moveTo>
                    <a:pt x="58" y="45"/>
                  </a:moveTo>
                  <a:cubicBezTo>
                    <a:pt x="44" y="46"/>
                    <a:pt x="44" y="46"/>
                    <a:pt x="44" y="46"/>
                  </a:cubicBezTo>
                  <a:cubicBezTo>
                    <a:pt x="39" y="46"/>
                    <a:pt x="34" y="46"/>
                    <a:pt x="30" y="47"/>
                  </a:cubicBezTo>
                  <a:cubicBezTo>
                    <a:pt x="26" y="48"/>
                    <a:pt x="23" y="49"/>
                    <a:pt x="21" y="51"/>
                  </a:cubicBezTo>
                  <a:cubicBezTo>
                    <a:pt x="19" y="52"/>
                    <a:pt x="17" y="54"/>
                    <a:pt x="16" y="56"/>
                  </a:cubicBezTo>
                  <a:cubicBezTo>
                    <a:pt x="15" y="58"/>
                    <a:pt x="15" y="61"/>
                    <a:pt x="15" y="64"/>
                  </a:cubicBezTo>
                  <a:cubicBezTo>
                    <a:pt x="15" y="68"/>
                    <a:pt x="16" y="71"/>
                    <a:pt x="18" y="74"/>
                  </a:cubicBezTo>
                  <a:cubicBezTo>
                    <a:pt x="21" y="76"/>
                    <a:pt x="25" y="78"/>
                    <a:pt x="31" y="78"/>
                  </a:cubicBezTo>
                  <a:cubicBezTo>
                    <a:pt x="40" y="78"/>
                    <a:pt x="46" y="76"/>
                    <a:pt x="51" y="71"/>
                  </a:cubicBezTo>
                  <a:cubicBezTo>
                    <a:pt x="56" y="67"/>
                    <a:pt x="58" y="62"/>
                    <a:pt x="58" y="54"/>
                  </a:cubicBezTo>
                  <a:lnTo>
                    <a:pt x="58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/>
            <p:cNvSpPr>
              <a:spLocks noEditPoints="1"/>
            </p:cNvSpPr>
            <p:nvPr userDrawn="1"/>
          </p:nvSpPr>
          <p:spPr bwMode="auto">
            <a:xfrm>
              <a:off x="11630025" y="3690938"/>
              <a:ext cx="295275" cy="450850"/>
            </a:xfrm>
            <a:custGeom>
              <a:avLst/>
              <a:gdLst>
                <a:gd name="T0" fmla="*/ 65 w 79"/>
                <a:gd name="T1" fmla="*/ 105 h 120"/>
                <a:gd name="T2" fmla="*/ 52 w 79"/>
                <a:gd name="T3" fmla="*/ 116 h 120"/>
                <a:gd name="T4" fmla="*/ 36 w 79"/>
                <a:gd name="T5" fmla="*/ 120 h 120"/>
                <a:gd name="T6" fmla="*/ 20 w 79"/>
                <a:gd name="T7" fmla="*/ 117 h 120"/>
                <a:gd name="T8" fmla="*/ 9 w 79"/>
                <a:gd name="T9" fmla="*/ 107 h 120"/>
                <a:gd name="T10" fmla="*/ 2 w 79"/>
                <a:gd name="T11" fmla="*/ 93 h 120"/>
                <a:gd name="T12" fmla="*/ 0 w 79"/>
                <a:gd name="T13" fmla="*/ 76 h 120"/>
                <a:gd name="T14" fmla="*/ 3 w 79"/>
                <a:gd name="T15" fmla="*/ 57 h 120"/>
                <a:gd name="T16" fmla="*/ 10 w 79"/>
                <a:gd name="T17" fmla="*/ 42 h 120"/>
                <a:gd name="T18" fmla="*/ 22 w 79"/>
                <a:gd name="T19" fmla="*/ 33 h 120"/>
                <a:gd name="T20" fmla="*/ 38 w 79"/>
                <a:gd name="T21" fmla="*/ 30 h 120"/>
                <a:gd name="T22" fmla="*/ 51 w 79"/>
                <a:gd name="T23" fmla="*/ 33 h 120"/>
                <a:gd name="T24" fmla="*/ 64 w 79"/>
                <a:gd name="T25" fmla="*/ 43 h 120"/>
                <a:gd name="T26" fmla="*/ 64 w 79"/>
                <a:gd name="T27" fmla="*/ 0 h 120"/>
                <a:gd name="T28" fmla="*/ 79 w 79"/>
                <a:gd name="T29" fmla="*/ 0 h 120"/>
                <a:gd name="T30" fmla="*/ 79 w 79"/>
                <a:gd name="T31" fmla="*/ 118 h 120"/>
                <a:gd name="T32" fmla="*/ 65 w 79"/>
                <a:gd name="T33" fmla="*/ 118 h 120"/>
                <a:gd name="T34" fmla="*/ 65 w 79"/>
                <a:gd name="T35" fmla="*/ 105 h 120"/>
                <a:gd name="T36" fmla="*/ 65 w 79"/>
                <a:gd name="T37" fmla="*/ 73 h 120"/>
                <a:gd name="T38" fmla="*/ 63 w 79"/>
                <a:gd name="T39" fmla="*/ 57 h 120"/>
                <a:gd name="T40" fmla="*/ 55 w 79"/>
                <a:gd name="T41" fmla="*/ 47 h 120"/>
                <a:gd name="T42" fmla="*/ 48 w 79"/>
                <a:gd name="T43" fmla="*/ 43 h 120"/>
                <a:gd name="T44" fmla="*/ 40 w 79"/>
                <a:gd name="T45" fmla="*/ 42 h 120"/>
                <a:gd name="T46" fmla="*/ 30 w 79"/>
                <a:gd name="T47" fmla="*/ 44 h 120"/>
                <a:gd name="T48" fmla="*/ 22 w 79"/>
                <a:gd name="T49" fmla="*/ 50 h 120"/>
                <a:gd name="T50" fmla="*/ 17 w 79"/>
                <a:gd name="T51" fmla="*/ 60 h 120"/>
                <a:gd name="T52" fmla="*/ 15 w 79"/>
                <a:gd name="T53" fmla="*/ 75 h 120"/>
                <a:gd name="T54" fmla="*/ 17 w 79"/>
                <a:gd name="T55" fmla="*/ 91 h 120"/>
                <a:gd name="T56" fmla="*/ 22 w 79"/>
                <a:gd name="T57" fmla="*/ 101 h 120"/>
                <a:gd name="T58" fmla="*/ 30 w 79"/>
                <a:gd name="T59" fmla="*/ 107 h 120"/>
                <a:gd name="T60" fmla="*/ 39 w 79"/>
                <a:gd name="T61" fmla="*/ 108 h 120"/>
                <a:gd name="T62" fmla="*/ 47 w 79"/>
                <a:gd name="T63" fmla="*/ 107 h 120"/>
                <a:gd name="T64" fmla="*/ 55 w 79"/>
                <a:gd name="T65" fmla="*/ 103 h 120"/>
                <a:gd name="T66" fmla="*/ 62 w 79"/>
                <a:gd name="T67" fmla="*/ 93 h 120"/>
                <a:gd name="T68" fmla="*/ 65 w 79"/>
                <a:gd name="T69" fmla="*/ 78 h 120"/>
                <a:gd name="T70" fmla="*/ 65 w 79"/>
                <a:gd name="T71" fmla="*/ 7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" h="120">
                  <a:moveTo>
                    <a:pt x="65" y="105"/>
                  </a:moveTo>
                  <a:cubicBezTo>
                    <a:pt x="61" y="110"/>
                    <a:pt x="57" y="114"/>
                    <a:pt x="52" y="116"/>
                  </a:cubicBezTo>
                  <a:cubicBezTo>
                    <a:pt x="48" y="119"/>
                    <a:pt x="42" y="120"/>
                    <a:pt x="36" y="120"/>
                  </a:cubicBezTo>
                  <a:cubicBezTo>
                    <a:pt x="30" y="120"/>
                    <a:pt x="25" y="119"/>
                    <a:pt x="20" y="117"/>
                  </a:cubicBezTo>
                  <a:cubicBezTo>
                    <a:pt x="15" y="114"/>
                    <a:pt x="12" y="111"/>
                    <a:pt x="9" y="107"/>
                  </a:cubicBezTo>
                  <a:cubicBezTo>
                    <a:pt x="6" y="103"/>
                    <a:pt x="4" y="99"/>
                    <a:pt x="2" y="93"/>
                  </a:cubicBezTo>
                  <a:cubicBezTo>
                    <a:pt x="1" y="88"/>
                    <a:pt x="0" y="82"/>
                    <a:pt x="0" y="76"/>
                  </a:cubicBezTo>
                  <a:cubicBezTo>
                    <a:pt x="0" y="69"/>
                    <a:pt x="1" y="62"/>
                    <a:pt x="3" y="57"/>
                  </a:cubicBezTo>
                  <a:cubicBezTo>
                    <a:pt x="4" y="51"/>
                    <a:pt x="7" y="46"/>
                    <a:pt x="10" y="42"/>
                  </a:cubicBezTo>
                  <a:cubicBezTo>
                    <a:pt x="13" y="38"/>
                    <a:pt x="17" y="35"/>
                    <a:pt x="22" y="33"/>
                  </a:cubicBezTo>
                  <a:cubicBezTo>
                    <a:pt x="27" y="31"/>
                    <a:pt x="32" y="30"/>
                    <a:pt x="38" y="30"/>
                  </a:cubicBezTo>
                  <a:cubicBezTo>
                    <a:pt x="42" y="30"/>
                    <a:pt x="47" y="31"/>
                    <a:pt x="51" y="33"/>
                  </a:cubicBezTo>
                  <a:cubicBezTo>
                    <a:pt x="56" y="35"/>
                    <a:pt x="60" y="38"/>
                    <a:pt x="64" y="43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65" y="118"/>
                    <a:pt x="65" y="118"/>
                    <a:pt x="65" y="118"/>
                  </a:cubicBezTo>
                  <a:lnTo>
                    <a:pt x="65" y="105"/>
                  </a:lnTo>
                  <a:close/>
                  <a:moveTo>
                    <a:pt x="65" y="73"/>
                  </a:moveTo>
                  <a:cubicBezTo>
                    <a:pt x="65" y="66"/>
                    <a:pt x="64" y="61"/>
                    <a:pt x="63" y="57"/>
                  </a:cubicBezTo>
                  <a:cubicBezTo>
                    <a:pt x="61" y="53"/>
                    <a:pt x="59" y="50"/>
                    <a:pt x="55" y="47"/>
                  </a:cubicBezTo>
                  <a:cubicBezTo>
                    <a:pt x="53" y="45"/>
                    <a:pt x="50" y="44"/>
                    <a:pt x="48" y="43"/>
                  </a:cubicBezTo>
                  <a:cubicBezTo>
                    <a:pt x="45" y="42"/>
                    <a:pt x="43" y="42"/>
                    <a:pt x="40" y="42"/>
                  </a:cubicBezTo>
                  <a:cubicBezTo>
                    <a:pt x="36" y="42"/>
                    <a:pt x="33" y="42"/>
                    <a:pt x="30" y="44"/>
                  </a:cubicBezTo>
                  <a:cubicBezTo>
                    <a:pt x="27" y="45"/>
                    <a:pt x="24" y="47"/>
                    <a:pt x="22" y="50"/>
                  </a:cubicBezTo>
                  <a:cubicBezTo>
                    <a:pt x="20" y="52"/>
                    <a:pt x="18" y="56"/>
                    <a:pt x="17" y="60"/>
                  </a:cubicBezTo>
                  <a:cubicBezTo>
                    <a:pt x="16" y="64"/>
                    <a:pt x="15" y="69"/>
                    <a:pt x="15" y="75"/>
                  </a:cubicBezTo>
                  <a:cubicBezTo>
                    <a:pt x="15" y="82"/>
                    <a:pt x="16" y="87"/>
                    <a:pt x="17" y="91"/>
                  </a:cubicBezTo>
                  <a:cubicBezTo>
                    <a:pt x="18" y="95"/>
                    <a:pt x="20" y="99"/>
                    <a:pt x="22" y="101"/>
                  </a:cubicBezTo>
                  <a:cubicBezTo>
                    <a:pt x="25" y="104"/>
                    <a:pt x="27" y="106"/>
                    <a:pt x="30" y="107"/>
                  </a:cubicBezTo>
                  <a:cubicBezTo>
                    <a:pt x="33" y="108"/>
                    <a:pt x="36" y="108"/>
                    <a:pt x="39" y="108"/>
                  </a:cubicBezTo>
                  <a:cubicBezTo>
                    <a:pt x="42" y="108"/>
                    <a:pt x="45" y="108"/>
                    <a:pt x="47" y="107"/>
                  </a:cubicBezTo>
                  <a:cubicBezTo>
                    <a:pt x="50" y="106"/>
                    <a:pt x="52" y="105"/>
                    <a:pt x="55" y="103"/>
                  </a:cubicBezTo>
                  <a:cubicBezTo>
                    <a:pt x="58" y="101"/>
                    <a:pt x="61" y="97"/>
                    <a:pt x="62" y="93"/>
                  </a:cubicBezTo>
                  <a:cubicBezTo>
                    <a:pt x="64" y="89"/>
                    <a:pt x="65" y="84"/>
                    <a:pt x="65" y="78"/>
                  </a:cubicBezTo>
                  <a:lnTo>
                    <a:pt x="65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/>
            <p:cNvSpPr>
              <a:spLocks noEditPoints="1"/>
            </p:cNvSpPr>
            <p:nvPr userDrawn="1"/>
          </p:nvSpPr>
          <p:spPr bwMode="auto">
            <a:xfrm>
              <a:off x="12018963" y="3690938"/>
              <a:ext cx="57150" cy="442913"/>
            </a:xfrm>
            <a:custGeom>
              <a:avLst/>
              <a:gdLst>
                <a:gd name="T0" fmla="*/ 0 w 36"/>
                <a:gd name="T1" fmla="*/ 0 h 279"/>
                <a:gd name="T2" fmla="*/ 36 w 36"/>
                <a:gd name="T3" fmla="*/ 0 h 279"/>
                <a:gd name="T4" fmla="*/ 36 w 36"/>
                <a:gd name="T5" fmla="*/ 40 h 279"/>
                <a:gd name="T6" fmla="*/ 0 w 36"/>
                <a:gd name="T7" fmla="*/ 40 h 279"/>
                <a:gd name="T8" fmla="*/ 0 w 36"/>
                <a:gd name="T9" fmla="*/ 0 h 279"/>
                <a:gd name="T10" fmla="*/ 0 w 36"/>
                <a:gd name="T11" fmla="*/ 78 h 279"/>
                <a:gd name="T12" fmla="*/ 36 w 36"/>
                <a:gd name="T13" fmla="*/ 78 h 279"/>
                <a:gd name="T14" fmla="*/ 36 w 36"/>
                <a:gd name="T15" fmla="*/ 279 h 279"/>
                <a:gd name="T16" fmla="*/ 0 w 36"/>
                <a:gd name="T17" fmla="*/ 279 h 279"/>
                <a:gd name="T18" fmla="*/ 0 w 36"/>
                <a:gd name="T19" fmla="*/ 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9">
                  <a:moveTo>
                    <a:pt x="0" y="0"/>
                  </a:moveTo>
                  <a:lnTo>
                    <a:pt x="36" y="0"/>
                  </a:lnTo>
                  <a:lnTo>
                    <a:pt x="36" y="40"/>
                  </a:lnTo>
                  <a:lnTo>
                    <a:pt x="0" y="40"/>
                  </a:lnTo>
                  <a:lnTo>
                    <a:pt x="0" y="0"/>
                  </a:lnTo>
                  <a:close/>
                  <a:moveTo>
                    <a:pt x="0" y="78"/>
                  </a:moveTo>
                  <a:lnTo>
                    <a:pt x="36" y="78"/>
                  </a:lnTo>
                  <a:lnTo>
                    <a:pt x="36" y="279"/>
                  </a:lnTo>
                  <a:lnTo>
                    <a:pt x="0" y="279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0"/>
            <p:cNvSpPr>
              <a:spLocks/>
            </p:cNvSpPr>
            <p:nvPr userDrawn="1"/>
          </p:nvSpPr>
          <p:spPr bwMode="auto">
            <a:xfrm>
              <a:off x="12131675" y="3814763"/>
              <a:ext cx="315913" cy="319088"/>
            </a:xfrm>
            <a:custGeom>
              <a:avLst/>
              <a:gdLst>
                <a:gd name="T0" fmla="*/ 0 w 199"/>
                <a:gd name="T1" fmla="*/ 0 h 201"/>
                <a:gd name="T2" fmla="*/ 40 w 199"/>
                <a:gd name="T3" fmla="*/ 0 h 201"/>
                <a:gd name="T4" fmla="*/ 100 w 199"/>
                <a:gd name="T5" fmla="*/ 163 h 201"/>
                <a:gd name="T6" fmla="*/ 161 w 199"/>
                <a:gd name="T7" fmla="*/ 0 h 201"/>
                <a:gd name="T8" fmla="*/ 199 w 199"/>
                <a:gd name="T9" fmla="*/ 0 h 201"/>
                <a:gd name="T10" fmla="*/ 118 w 199"/>
                <a:gd name="T11" fmla="*/ 201 h 201"/>
                <a:gd name="T12" fmla="*/ 81 w 199"/>
                <a:gd name="T13" fmla="*/ 201 h 201"/>
                <a:gd name="T14" fmla="*/ 0 w 199"/>
                <a:gd name="T1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" h="201">
                  <a:moveTo>
                    <a:pt x="0" y="0"/>
                  </a:moveTo>
                  <a:lnTo>
                    <a:pt x="40" y="0"/>
                  </a:lnTo>
                  <a:lnTo>
                    <a:pt x="100" y="163"/>
                  </a:lnTo>
                  <a:lnTo>
                    <a:pt x="161" y="0"/>
                  </a:lnTo>
                  <a:lnTo>
                    <a:pt x="199" y="0"/>
                  </a:lnTo>
                  <a:lnTo>
                    <a:pt x="118" y="201"/>
                  </a:lnTo>
                  <a:lnTo>
                    <a:pt x="81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"/>
            <p:cNvSpPr>
              <a:spLocks noEditPoints="1"/>
            </p:cNvSpPr>
            <p:nvPr userDrawn="1"/>
          </p:nvSpPr>
          <p:spPr bwMode="auto">
            <a:xfrm>
              <a:off x="12503150" y="3690938"/>
              <a:ext cx="57150" cy="442913"/>
            </a:xfrm>
            <a:custGeom>
              <a:avLst/>
              <a:gdLst>
                <a:gd name="T0" fmla="*/ 0 w 36"/>
                <a:gd name="T1" fmla="*/ 0 h 279"/>
                <a:gd name="T2" fmla="*/ 36 w 36"/>
                <a:gd name="T3" fmla="*/ 0 h 279"/>
                <a:gd name="T4" fmla="*/ 36 w 36"/>
                <a:gd name="T5" fmla="*/ 40 h 279"/>
                <a:gd name="T6" fmla="*/ 0 w 36"/>
                <a:gd name="T7" fmla="*/ 40 h 279"/>
                <a:gd name="T8" fmla="*/ 0 w 36"/>
                <a:gd name="T9" fmla="*/ 0 h 279"/>
                <a:gd name="T10" fmla="*/ 0 w 36"/>
                <a:gd name="T11" fmla="*/ 78 h 279"/>
                <a:gd name="T12" fmla="*/ 36 w 36"/>
                <a:gd name="T13" fmla="*/ 78 h 279"/>
                <a:gd name="T14" fmla="*/ 36 w 36"/>
                <a:gd name="T15" fmla="*/ 279 h 279"/>
                <a:gd name="T16" fmla="*/ 0 w 36"/>
                <a:gd name="T17" fmla="*/ 279 h 279"/>
                <a:gd name="T18" fmla="*/ 0 w 36"/>
                <a:gd name="T19" fmla="*/ 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9">
                  <a:moveTo>
                    <a:pt x="0" y="0"/>
                  </a:moveTo>
                  <a:lnTo>
                    <a:pt x="36" y="0"/>
                  </a:lnTo>
                  <a:lnTo>
                    <a:pt x="36" y="40"/>
                  </a:lnTo>
                  <a:lnTo>
                    <a:pt x="0" y="40"/>
                  </a:lnTo>
                  <a:lnTo>
                    <a:pt x="0" y="0"/>
                  </a:lnTo>
                  <a:close/>
                  <a:moveTo>
                    <a:pt x="0" y="78"/>
                  </a:moveTo>
                  <a:lnTo>
                    <a:pt x="36" y="78"/>
                  </a:lnTo>
                  <a:lnTo>
                    <a:pt x="36" y="279"/>
                  </a:lnTo>
                  <a:lnTo>
                    <a:pt x="0" y="279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"/>
            <p:cNvSpPr>
              <a:spLocks/>
            </p:cNvSpPr>
            <p:nvPr userDrawn="1"/>
          </p:nvSpPr>
          <p:spPr bwMode="auto">
            <a:xfrm>
              <a:off x="12638088" y="3803650"/>
              <a:ext cx="269875" cy="338138"/>
            </a:xfrm>
            <a:custGeom>
              <a:avLst/>
              <a:gdLst>
                <a:gd name="T0" fmla="*/ 13 w 72"/>
                <a:gd name="T1" fmla="*/ 63 h 90"/>
                <a:gd name="T2" fmla="*/ 21 w 72"/>
                <a:gd name="T3" fmla="*/ 75 h 90"/>
                <a:gd name="T4" fmla="*/ 37 w 72"/>
                <a:gd name="T5" fmla="*/ 79 h 90"/>
                <a:gd name="T6" fmla="*/ 52 w 72"/>
                <a:gd name="T7" fmla="*/ 75 h 90"/>
                <a:gd name="T8" fmla="*/ 57 w 72"/>
                <a:gd name="T9" fmla="*/ 65 h 90"/>
                <a:gd name="T10" fmla="*/ 56 w 72"/>
                <a:gd name="T11" fmla="*/ 61 h 90"/>
                <a:gd name="T12" fmla="*/ 54 w 72"/>
                <a:gd name="T13" fmla="*/ 57 h 90"/>
                <a:gd name="T14" fmla="*/ 50 w 72"/>
                <a:gd name="T15" fmla="*/ 54 h 90"/>
                <a:gd name="T16" fmla="*/ 42 w 72"/>
                <a:gd name="T17" fmla="*/ 51 h 90"/>
                <a:gd name="T18" fmla="*/ 31 w 72"/>
                <a:gd name="T19" fmla="*/ 50 h 90"/>
                <a:gd name="T20" fmla="*/ 18 w 72"/>
                <a:gd name="T21" fmla="*/ 47 h 90"/>
                <a:gd name="T22" fmla="*/ 9 w 72"/>
                <a:gd name="T23" fmla="*/ 42 h 90"/>
                <a:gd name="T24" fmla="*/ 4 w 72"/>
                <a:gd name="T25" fmla="*/ 35 h 90"/>
                <a:gd name="T26" fmla="*/ 2 w 72"/>
                <a:gd name="T27" fmla="*/ 25 h 90"/>
                <a:gd name="T28" fmla="*/ 4 w 72"/>
                <a:gd name="T29" fmla="*/ 15 h 90"/>
                <a:gd name="T30" fmla="*/ 11 w 72"/>
                <a:gd name="T31" fmla="*/ 7 h 90"/>
                <a:gd name="T32" fmla="*/ 22 w 72"/>
                <a:gd name="T33" fmla="*/ 2 h 90"/>
                <a:gd name="T34" fmla="*/ 35 w 72"/>
                <a:gd name="T35" fmla="*/ 0 h 90"/>
                <a:gd name="T36" fmla="*/ 51 w 72"/>
                <a:gd name="T37" fmla="*/ 2 h 90"/>
                <a:gd name="T38" fmla="*/ 61 w 72"/>
                <a:gd name="T39" fmla="*/ 7 h 90"/>
                <a:gd name="T40" fmla="*/ 67 w 72"/>
                <a:gd name="T41" fmla="*/ 14 h 90"/>
                <a:gd name="T42" fmla="*/ 70 w 72"/>
                <a:gd name="T43" fmla="*/ 23 h 90"/>
                <a:gd name="T44" fmla="*/ 57 w 72"/>
                <a:gd name="T45" fmla="*/ 25 h 90"/>
                <a:gd name="T46" fmla="*/ 55 w 72"/>
                <a:gd name="T47" fmla="*/ 19 h 90"/>
                <a:gd name="T48" fmla="*/ 51 w 72"/>
                <a:gd name="T49" fmla="*/ 15 h 90"/>
                <a:gd name="T50" fmla="*/ 45 w 72"/>
                <a:gd name="T51" fmla="*/ 12 h 90"/>
                <a:gd name="T52" fmla="*/ 36 w 72"/>
                <a:gd name="T53" fmla="*/ 11 h 90"/>
                <a:gd name="T54" fmla="*/ 26 w 72"/>
                <a:gd name="T55" fmla="*/ 12 h 90"/>
                <a:gd name="T56" fmla="*/ 20 w 72"/>
                <a:gd name="T57" fmla="*/ 15 h 90"/>
                <a:gd name="T58" fmla="*/ 16 w 72"/>
                <a:gd name="T59" fmla="*/ 19 h 90"/>
                <a:gd name="T60" fmla="*/ 15 w 72"/>
                <a:gd name="T61" fmla="*/ 24 h 90"/>
                <a:gd name="T62" fmla="*/ 16 w 72"/>
                <a:gd name="T63" fmla="*/ 29 h 90"/>
                <a:gd name="T64" fmla="*/ 18 w 72"/>
                <a:gd name="T65" fmla="*/ 32 h 90"/>
                <a:gd name="T66" fmla="*/ 23 w 72"/>
                <a:gd name="T67" fmla="*/ 35 h 90"/>
                <a:gd name="T68" fmla="*/ 31 w 72"/>
                <a:gd name="T69" fmla="*/ 37 h 90"/>
                <a:gd name="T70" fmla="*/ 44 w 72"/>
                <a:gd name="T71" fmla="*/ 39 h 90"/>
                <a:gd name="T72" fmla="*/ 65 w 72"/>
                <a:gd name="T73" fmla="*/ 47 h 90"/>
                <a:gd name="T74" fmla="*/ 72 w 72"/>
                <a:gd name="T75" fmla="*/ 65 h 90"/>
                <a:gd name="T76" fmla="*/ 69 w 72"/>
                <a:gd name="T77" fmla="*/ 75 h 90"/>
                <a:gd name="T78" fmla="*/ 63 w 72"/>
                <a:gd name="T79" fmla="*/ 83 h 90"/>
                <a:gd name="T80" fmla="*/ 52 w 72"/>
                <a:gd name="T81" fmla="*/ 88 h 90"/>
                <a:gd name="T82" fmla="*/ 37 w 72"/>
                <a:gd name="T83" fmla="*/ 90 h 90"/>
                <a:gd name="T84" fmla="*/ 23 w 72"/>
                <a:gd name="T85" fmla="*/ 89 h 90"/>
                <a:gd name="T86" fmla="*/ 11 w 72"/>
                <a:gd name="T87" fmla="*/ 84 h 90"/>
                <a:gd name="T88" fmla="*/ 3 w 72"/>
                <a:gd name="T89" fmla="*/ 76 h 90"/>
                <a:gd name="T90" fmla="*/ 0 w 72"/>
                <a:gd name="T91" fmla="*/ 63 h 90"/>
                <a:gd name="T92" fmla="*/ 13 w 72"/>
                <a:gd name="T9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2" h="90">
                  <a:moveTo>
                    <a:pt x="13" y="63"/>
                  </a:moveTo>
                  <a:cubicBezTo>
                    <a:pt x="14" y="69"/>
                    <a:pt x="17" y="73"/>
                    <a:pt x="21" y="75"/>
                  </a:cubicBezTo>
                  <a:cubicBezTo>
                    <a:pt x="25" y="77"/>
                    <a:pt x="30" y="79"/>
                    <a:pt x="37" y="79"/>
                  </a:cubicBezTo>
                  <a:cubicBezTo>
                    <a:pt x="44" y="79"/>
                    <a:pt x="49" y="77"/>
                    <a:pt x="52" y="75"/>
                  </a:cubicBezTo>
                  <a:cubicBezTo>
                    <a:pt x="56" y="73"/>
                    <a:pt x="57" y="69"/>
                    <a:pt x="57" y="65"/>
                  </a:cubicBezTo>
                  <a:cubicBezTo>
                    <a:pt x="57" y="64"/>
                    <a:pt x="57" y="62"/>
                    <a:pt x="56" y="61"/>
                  </a:cubicBezTo>
                  <a:cubicBezTo>
                    <a:pt x="56" y="59"/>
                    <a:pt x="55" y="58"/>
                    <a:pt x="54" y="57"/>
                  </a:cubicBezTo>
                  <a:cubicBezTo>
                    <a:pt x="53" y="55"/>
                    <a:pt x="52" y="54"/>
                    <a:pt x="50" y="54"/>
                  </a:cubicBezTo>
                  <a:cubicBezTo>
                    <a:pt x="48" y="53"/>
                    <a:pt x="45" y="52"/>
                    <a:pt x="42" y="51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6" y="49"/>
                    <a:pt x="22" y="48"/>
                    <a:pt x="18" y="47"/>
                  </a:cubicBezTo>
                  <a:cubicBezTo>
                    <a:pt x="15" y="46"/>
                    <a:pt x="12" y="44"/>
                    <a:pt x="9" y="42"/>
                  </a:cubicBezTo>
                  <a:cubicBezTo>
                    <a:pt x="7" y="40"/>
                    <a:pt x="5" y="38"/>
                    <a:pt x="4" y="35"/>
                  </a:cubicBezTo>
                  <a:cubicBezTo>
                    <a:pt x="2" y="32"/>
                    <a:pt x="2" y="29"/>
                    <a:pt x="2" y="25"/>
                  </a:cubicBezTo>
                  <a:cubicBezTo>
                    <a:pt x="2" y="21"/>
                    <a:pt x="3" y="18"/>
                    <a:pt x="4" y="15"/>
                  </a:cubicBezTo>
                  <a:cubicBezTo>
                    <a:pt x="6" y="11"/>
                    <a:pt x="8" y="9"/>
                    <a:pt x="11" y="7"/>
                  </a:cubicBezTo>
                  <a:cubicBezTo>
                    <a:pt x="14" y="5"/>
                    <a:pt x="18" y="3"/>
                    <a:pt x="22" y="2"/>
                  </a:cubicBezTo>
                  <a:cubicBezTo>
                    <a:pt x="26" y="1"/>
                    <a:pt x="31" y="0"/>
                    <a:pt x="35" y="0"/>
                  </a:cubicBezTo>
                  <a:cubicBezTo>
                    <a:pt x="41" y="0"/>
                    <a:pt x="47" y="1"/>
                    <a:pt x="51" y="2"/>
                  </a:cubicBezTo>
                  <a:cubicBezTo>
                    <a:pt x="55" y="3"/>
                    <a:pt x="58" y="5"/>
                    <a:pt x="61" y="7"/>
                  </a:cubicBezTo>
                  <a:cubicBezTo>
                    <a:pt x="63" y="9"/>
                    <a:pt x="65" y="11"/>
                    <a:pt x="67" y="14"/>
                  </a:cubicBezTo>
                  <a:cubicBezTo>
                    <a:pt x="68" y="17"/>
                    <a:pt x="69" y="20"/>
                    <a:pt x="70" y="23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6" y="23"/>
                    <a:pt x="56" y="21"/>
                    <a:pt x="55" y="19"/>
                  </a:cubicBezTo>
                  <a:cubicBezTo>
                    <a:pt x="54" y="18"/>
                    <a:pt x="52" y="16"/>
                    <a:pt x="51" y="15"/>
                  </a:cubicBezTo>
                  <a:cubicBezTo>
                    <a:pt x="49" y="14"/>
                    <a:pt x="47" y="13"/>
                    <a:pt x="45" y="12"/>
                  </a:cubicBezTo>
                  <a:cubicBezTo>
                    <a:pt x="42" y="12"/>
                    <a:pt x="39" y="11"/>
                    <a:pt x="36" y="11"/>
                  </a:cubicBezTo>
                  <a:cubicBezTo>
                    <a:pt x="32" y="11"/>
                    <a:pt x="29" y="12"/>
                    <a:pt x="26" y="12"/>
                  </a:cubicBezTo>
                  <a:cubicBezTo>
                    <a:pt x="23" y="13"/>
                    <a:pt x="21" y="14"/>
                    <a:pt x="20" y="15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6" y="21"/>
                    <a:pt x="15" y="22"/>
                    <a:pt x="15" y="24"/>
                  </a:cubicBezTo>
                  <a:cubicBezTo>
                    <a:pt x="15" y="26"/>
                    <a:pt x="16" y="27"/>
                    <a:pt x="16" y="29"/>
                  </a:cubicBezTo>
                  <a:cubicBezTo>
                    <a:pt x="16" y="30"/>
                    <a:pt x="17" y="31"/>
                    <a:pt x="18" y="32"/>
                  </a:cubicBezTo>
                  <a:cubicBezTo>
                    <a:pt x="20" y="33"/>
                    <a:pt x="21" y="34"/>
                    <a:pt x="23" y="35"/>
                  </a:cubicBezTo>
                  <a:cubicBezTo>
                    <a:pt x="25" y="36"/>
                    <a:pt x="28" y="36"/>
                    <a:pt x="31" y="37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54" y="41"/>
                    <a:pt x="61" y="43"/>
                    <a:pt x="65" y="47"/>
                  </a:cubicBezTo>
                  <a:cubicBezTo>
                    <a:pt x="69" y="52"/>
                    <a:pt x="72" y="57"/>
                    <a:pt x="72" y="65"/>
                  </a:cubicBezTo>
                  <a:cubicBezTo>
                    <a:pt x="72" y="69"/>
                    <a:pt x="71" y="72"/>
                    <a:pt x="69" y="75"/>
                  </a:cubicBezTo>
                  <a:cubicBezTo>
                    <a:pt x="68" y="78"/>
                    <a:pt x="66" y="81"/>
                    <a:pt x="63" y="83"/>
                  </a:cubicBezTo>
                  <a:cubicBezTo>
                    <a:pt x="60" y="85"/>
                    <a:pt x="57" y="87"/>
                    <a:pt x="52" y="88"/>
                  </a:cubicBezTo>
                  <a:cubicBezTo>
                    <a:pt x="48" y="90"/>
                    <a:pt x="43" y="90"/>
                    <a:pt x="37" y="90"/>
                  </a:cubicBezTo>
                  <a:cubicBezTo>
                    <a:pt x="32" y="90"/>
                    <a:pt x="28" y="90"/>
                    <a:pt x="23" y="89"/>
                  </a:cubicBezTo>
                  <a:cubicBezTo>
                    <a:pt x="19" y="88"/>
                    <a:pt x="15" y="86"/>
                    <a:pt x="11" y="84"/>
                  </a:cubicBezTo>
                  <a:cubicBezTo>
                    <a:pt x="8" y="82"/>
                    <a:pt x="5" y="79"/>
                    <a:pt x="3" y="76"/>
                  </a:cubicBezTo>
                  <a:cubicBezTo>
                    <a:pt x="1" y="72"/>
                    <a:pt x="0" y="68"/>
                    <a:pt x="0" y="63"/>
                  </a:cubicBezTo>
                  <a:lnTo>
                    <a:pt x="13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"/>
            <p:cNvSpPr>
              <a:spLocks noEditPoints="1"/>
            </p:cNvSpPr>
            <p:nvPr userDrawn="1"/>
          </p:nvSpPr>
          <p:spPr bwMode="auto">
            <a:xfrm>
              <a:off x="12987338" y="3690938"/>
              <a:ext cx="55563" cy="442913"/>
            </a:xfrm>
            <a:custGeom>
              <a:avLst/>
              <a:gdLst>
                <a:gd name="T0" fmla="*/ 0 w 35"/>
                <a:gd name="T1" fmla="*/ 0 h 279"/>
                <a:gd name="T2" fmla="*/ 35 w 35"/>
                <a:gd name="T3" fmla="*/ 0 h 279"/>
                <a:gd name="T4" fmla="*/ 35 w 35"/>
                <a:gd name="T5" fmla="*/ 40 h 279"/>
                <a:gd name="T6" fmla="*/ 0 w 35"/>
                <a:gd name="T7" fmla="*/ 40 h 279"/>
                <a:gd name="T8" fmla="*/ 0 w 35"/>
                <a:gd name="T9" fmla="*/ 0 h 279"/>
                <a:gd name="T10" fmla="*/ 0 w 35"/>
                <a:gd name="T11" fmla="*/ 78 h 279"/>
                <a:gd name="T12" fmla="*/ 35 w 35"/>
                <a:gd name="T13" fmla="*/ 78 h 279"/>
                <a:gd name="T14" fmla="*/ 35 w 35"/>
                <a:gd name="T15" fmla="*/ 279 h 279"/>
                <a:gd name="T16" fmla="*/ 0 w 35"/>
                <a:gd name="T17" fmla="*/ 279 h 279"/>
                <a:gd name="T18" fmla="*/ 0 w 35"/>
                <a:gd name="T19" fmla="*/ 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79">
                  <a:moveTo>
                    <a:pt x="0" y="0"/>
                  </a:moveTo>
                  <a:lnTo>
                    <a:pt x="35" y="0"/>
                  </a:lnTo>
                  <a:lnTo>
                    <a:pt x="35" y="40"/>
                  </a:lnTo>
                  <a:lnTo>
                    <a:pt x="0" y="40"/>
                  </a:lnTo>
                  <a:lnTo>
                    <a:pt x="0" y="0"/>
                  </a:lnTo>
                  <a:close/>
                  <a:moveTo>
                    <a:pt x="0" y="78"/>
                  </a:moveTo>
                  <a:lnTo>
                    <a:pt x="35" y="78"/>
                  </a:lnTo>
                  <a:lnTo>
                    <a:pt x="35" y="279"/>
                  </a:lnTo>
                  <a:lnTo>
                    <a:pt x="0" y="279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4"/>
            <p:cNvSpPr>
              <a:spLocks noEditPoints="1"/>
            </p:cNvSpPr>
            <p:nvPr userDrawn="1"/>
          </p:nvSpPr>
          <p:spPr bwMode="auto">
            <a:xfrm>
              <a:off x="13130213" y="3803650"/>
              <a:ext cx="306388" cy="338138"/>
            </a:xfrm>
            <a:custGeom>
              <a:avLst/>
              <a:gdLst>
                <a:gd name="T0" fmla="*/ 40 w 82"/>
                <a:gd name="T1" fmla="*/ 90 h 90"/>
                <a:gd name="T2" fmla="*/ 23 w 82"/>
                <a:gd name="T3" fmla="*/ 87 h 90"/>
                <a:gd name="T4" fmla="*/ 10 w 82"/>
                <a:gd name="T5" fmla="*/ 78 h 90"/>
                <a:gd name="T6" fmla="*/ 2 w 82"/>
                <a:gd name="T7" fmla="*/ 64 h 90"/>
                <a:gd name="T8" fmla="*/ 0 w 82"/>
                <a:gd name="T9" fmla="*/ 45 h 90"/>
                <a:gd name="T10" fmla="*/ 2 w 82"/>
                <a:gd name="T11" fmla="*/ 27 h 90"/>
                <a:gd name="T12" fmla="*/ 11 w 82"/>
                <a:gd name="T13" fmla="*/ 12 h 90"/>
                <a:gd name="T14" fmla="*/ 24 w 82"/>
                <a:gd name="T15" fmla="*/ 3 h 90"/>
                <a:gd name="T16" fmla="*/ 41 w 82"/>
                <a:gd name="T17" fmla="*/ 0 h 90"/>
                <a:gd name="T18" fmla="*/ 58 w 82"/>
                <a:gd name="T19" fmla="*/ 3 h 90"/>
                <a:gd name="T20" fmla="*/ 71 w 82"/>
                <a:gd name="T21" fmla="*/ 12 h 90"/>
                <a:gd name="T22" fmla="*/ 79 w 82"/>
                <a:gd name="T23" fmla="*/ 26 h 90"/>
                <a:gd name="T24" fmla="*/ 82 w 82"/>
                <a:gd name="T25" fmla="*/ 45 h 90"/>
                <a:gd name="T26" fmla="*/ 79 w 82"/>
                <a:gd name="T27" fmla="*/ 64 h 90"/>
                <a:gd name="T28" fmla="*/ 71 w 82"/>
                <a:gd name="T29" fmla="*/ 78 h 90"/>
                <a:gd name="T30" fmla="*/ 58 w 82"/>
                <a:gd name="T31" fmla="*/ 87 h 90"/>
                <a:gd name="T32" fmla="*/ 40 w 82"/>
                <a:gd name="T33" fmla="*/ 90 h 90"/>
                <a:gd name="T34" fmla="*/ 41 w 82"/>
                <a:gd name="T35" fmla="*/ 78 h 90"/>
                <a:gd name="T36" fmla="*/ 52 w 82"/>
                <a:gd name="T37" fmla="*/ 76 h 90"/>
                <a:gd name="T38" fmla="*/ 60 w 82"/>
                <a:gd name="T39" fmla="*/ 69 h 90"/>
                <a:gd name="T40" fmla="*/ 65 w 82"/>
                <a:gd name="T41" fmla="*/ 58 h 90"/>
                <a:gd name="T42" fmla="*/ 66 w 82"/>
                <a:gd name="T43" fmla="*/ 45 h 90"/>
                <a:gd name="T44" fmla="*/ 65 w 82"/>
                <a:gd name="T45" fmla="*/ 32 h 90"/>
                <a:gd name="T46" fmla="*/ 60 w 82"/>
                <a:gd name="T47" fmla="*/ 21 h 90"/>
                <a:gd name="T48" fmla="*/ 52 w 82"/>
                <a:gd name="T49" fmla="*/ 14 h 90"/>
                <a:gd name="T50" fmla="*/ 41 w 82"/>
                <a:gd name="T51" fmla="*/ 12 h 90"/>
                <a:gd name="T52" fmla="*/ 29 w 82"/>
                <a:gd name="T53" fmla="*/ 14 h 90"/>
                <a:gd name="T54" fmla="*/ 21 w 82"/>
                <a:gd name="T55" fmla="*/ 21 h 90"/>
                <a:gd name="T56" fmla="*/ 16 w 82"/>
                <a:gd name="T57" fmla="*/ 32 h 90"/>
                <a:gd name="T58" fmla="*/ 15 w 82"/>
                <a:gd name="T59" fmla="*/ 45 h 90"/>
                <a:gd name="T60" fmla="*/ 16 w 82"/>
                <a:gd name="T61" fmla="*/ 58 h 90"/>
                <a:gd name="T62" fmla="*/ 21 w 82"/>
                <a:gd name="T63" fmla="*/ 69 h 90"/>
                <a:gd name="T64" fmla="*/ 29 w 82"/>
                <a:gd name="T65" fmla="*/ 76 h 90"/>
                <a:gd name="T66" fmla="*/ 41 w 82"/>
                <a:gd name="T67" fmla="*/ 7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90">
                  <a:moveTo>
                    <a:pt x="40" y="90"/>
                  </a:moveTo>
                  <a:cubicBezTo>
                    <a:pt x="34" y="90"/>
                    <a:pt x="28" y="89"/>
                    <a:pt x="23" y="87"/>
                  </a:cubicBezTo>
                  <a:cubicBezTo>
                    <a:pt x="18" y="85"/>
                    <a:pt x="14" y="82"/>
                    <a:pt x="10" y="78"/>
                  </a:cubicBezTo>
                  <a:cubicBezTo>
                    <a:pt x="7" y="74"/>
                    <a:pt x="4" y="70"/>
                    <a:pt x="2" y="64"/>
                  </a:cubicBezTo>
                  <a:cubicBezTo>
                    <a:pt x="0" y="58"/>
                    <a:pt x="0" y="52"/>
                    <a:pt x="0" y="45"/>
                  </a:cubicBezTo>
                  <a:cubicBezTo>
                    <a:pt x="0" y="38"/>
                    <a:pt x="1" y="32"/>
                    <a:pt x="2" y="27"/>
                  </a:cubicBezTo>
                  <a:cubicBezTo>
                    <a:pt x="4" y="21"/>
                    <a:pt x="7" y="16"/>
                    <a:pt x="11" y="12"/>
                  </a:cubicBezTo>
                  <a:cubicBezTo>
                    <a:pt x="14" y="8"/>
                    <a:pt x="19" y="5"/>
                    <a:pt x="24" y="3"/>
                  </a:cubicBezTo>
                  <a:cubicBezTo>
                    <a:pt x="29" y="1"/>
                    <a:pt x="35" y="0"/>
                    <a:pt x="41" y="0"/>
                  </a:cubicBezTo>
                  <a:cubicBezTo>
                    <a:pt x="47" y="0"/>
                    <a:pt x="53" y="1"/>
                    <a:pt x="58" y="3"/>
                  </a:cubicBezTo>
                  <a:cubicBezTo>
                    <a:pt x="63" y="5"/>
                    <a:pt x="67" y="8"/>
                    <a:pt x="71" y="12"/>
                  </a:cubicBezTo>
                  <a:cubicBezTo>
                    <a:pt x="74" y="16"/>
                    <a:pt x="77" y="21"/>
                    <a:pt x="79" y="26"/>
                  </a:cubicBezTo>
                  <a:cubicBezTo>
                    <a:pt x="81" y="32"/>
                    <a:pt x="82" y="38"/>
                    <a:pt x="82" y="45"/>
                  </a:cubicBezTo>
                  <a:cubicBezTo>
                    <a:pt x="82" y="52"/>
                    <a:pt x="81" y="58"/>
                    <a:pt x="79" y="64"/>
                  </a:cubicBezTo>
                  <a:cubicBezTo>
                    <a:pt x="77" y="69"/>
                    <a:pt x="74" y="74"/>
                    <a:pt x="71" y="78"/>
                  </a:cubicBezTo>
                  <a:cubicBezTo>
                    <a:pt x="67" y="82"/>
                    <a:pt x="63" y="85"/>
                    <a:pt x="58" y="87"/>
                  </a:cubicBezTo>
                  <a:cubicBezTo>
                    <a:pt x="52" y="89"/>
                    <a:pt x="47" y="90"/>
                    <a:pt x="40" y="90"/>
                  </a:cubicBezTo>
                  <a:close/>
                  <a:moveTo>
                    <a:pt x="41" y="78"/>
                  </a:moveTo>
                  <a:cubicBezTo>
                    <a:pt x="45" y="78"/>
                    <a:pt x="49" y="78"/>
                    <a:pt x="52" y="76"/>
                  </a:cubicBezTo>
                  <a:cubicBezTo>
                    <a:pt x="56" y="74"/>
                    <a:pt x="58" y="72"/>
                    <a:pt x="60" y="69"/>
                  </a:cubicBezTo>
                  <a:cubicBezTo>
                    <a:pt x="62" y="66"/>
                    <a:pt x="64" y="63"/>
                    <a:pt x="65" y="58"/>
                  </a:cubicBezTo>
                  <a:cubicBezTo>
                    <a:pt x="66" y="54"/>
                    <a:pt x="66" y="50"/>
                    <a:pt x="66" y="45"/>
                  </a:cubicBezTo>
                  <a:cubicBezTo>
                    <a:pt x="66" y="40"/>
                    <a:pt x="66" y="36"/>
                    <a:pt x="65" y="32"/>
                  </a:cubicBezTo>
                  <a:cubicBezTo>
                    <a:pt x="64" y="28"/>
                    <a:pt x="62" y="24"/>
                    <a:pt x="60" y="21"/>
                  </a:cubicBezTo>
                  <a:cubicBezTo>
                    <a:pt x="58" y="18"/>
                    <a:pt x="56" y="16"/>
                    <a:pt x="52" y="14"/>
                  </a:cubicBezTo>
                  <a:cubicBezTo>
                    <a:pt x="49" y="13"/>
                    <a:pt x="45" y="12"/>
                    <a:pt x="41" y="12"/>
                  </a:cubicBezTo>
                  <a:cubicBezTo>
                    <a:pt x="36" y="12"/>
                    <a:pt x="32" y="13"/>
                    <a:pt x="29" y="14"/>
                  </a:cubicBezTo>
                  <a:cubicBezTo>
                    <a:pt x="26" y="16"/>
                    <a:pt x="23" y="18"/>
                    <a:pt x="21" y="21"/>
                  </a:cubicBezTo>
                  <a:cubicBezTo>
                    <a:pt x="19" y="24"/>
                    <a:pt x="17" y="28"/>
                    <a:pt x="16" y="32"/>
                  </a:cubicBezTo>
                  <a:cubicBezTo>
                    <a:pt x="15" y="36"/>
                    <a:pt x="15" y="40"/>
                    <a:pt x="15" y="45"/>
                  </a:cubicBezTo>
                  <a:cubicBezTo>
                    <a:pt x="15" y="50"/>
                    <a:pt x="15" y="54"/>
                    <a:pt x="16" y="58"/>
                  </a:cubicBezTo>
                  <a:cubicBezTo>
                    <a:pt x="17" y="63"/>
                    <a:pt x="19" y="66"/>
                    <a:pt x="21" y="69"/>
                  </a:cubicBezTo>
                  <a:cubicBezTo>
                    <a:pt x="23" y="72"/>
                    <a:pt x="26" y="74"/>
                    <a:pt x="29" y="76"/>
                  </a:cubicBezTo>
                  <a:cubicBezTo>
                    <a:pt x="32" y="78"/>
                    <a:pt x="36" y="78"/>
                    <a:pt x="41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"/>
            <p:cNvSpPr>
              <a:spLocks/>
            </p:cNvSpPr>
            <p:nvPr userDrawn="1"/>
          </p:nvSpPr>
          <p:spPr bwMode="auto">
            <a:xfrm>
              <a:off x="13519150" y="3803650"/>
              <a:ext cx="269875" cy="330200"/>
            </a:xfrm>
            <a:custGeom>
              <a:avLst/>
              <a:gdLst>
                <a:gd name="T0" fmla="*/ 0 w 72"/>
                <a:gd name="T1" fmla="*/ 3 h 88"/>
                <a:gd name="T2" fmla="*/ 14 w 72"/>
                <a:gd name="T3" fmla="*/ 3 h 88"/>
                <a:gd name="T4" fmla="*/ 14 w 72"/>
                <a:gd name="T5" fmla="*/ 16 h 88"/>
                <a:gd name="T6" fmla="*/ 28 w 72"/>
                <a:gd name="T7" fmla="*/ 4 h 88"/>
                <a:gd name="T8" fmla="*/ 44 w 72"/>
                <a:gd name="T9" fmla="*/ 0 h 88"/>
                <a:gd name="T10" fmla="*/ 65 w 72"/>
                <a:gd name="T11" fmla="*/ 8 h 88"/>
                <a:gd name="T12" fmla="*/ 72 w 72"/>
                <a:gd name="T13" fmla="*/ 31 h 88"/>
                <a:gd name="T14" fmla="*/ 72 w 72"/>
                <a:gd name="T15" fmla="*/ 88 h 88"/>
                <a:gd name="T16" fmla="*/ 58 w 72"/>
                <a:gd name="T17" fmla="*/ 88 h 88"/>
                <a:gd name="T18" fmla="*/ 58 w 72"/>
                <a:gd name="T19" fmla="*/ 34 h 88"/>
                <a:gd name="T20" fmla="*/ 54 w 72"/>
                <a:gd name="T21" fmla="*/ 17 h 88"/>
                <a:gd name="T22" fmla="*/ 41 w 72"/>
                <a:gd name="T23" fmla="*/ 12 h 88"/>
                <a:gd name="T24" fmla="*/ 31 w 72"/>
                <a:gd name="T25" fmla="*/ 14 h 88"/>
                <a:gd name="T26" fmla="*/ 23 w 72"/>
                <a:gd name="T27" fmla="*/ 19 h 88"/>
                <a:gd name="T28" fmla="*/ 17 w 72"/>
                <a:gd name="T29" fmla="*/ 27 h 88"/>
                <a:gd name="T30" fmla="*/ 15 w 72"/>
                <a:gd name="T31" fmla="*/ 37 h 88"/>
                <a:gd name="T32" fmla="*/ 15 w 72"/>
                <a:gd name="T33" fmla="*/ 88 h 88"/>
                <a:gd name="T34" fmla="*/ 0 w 72"/>
                <a:gd name="T35" fmla="*/ 88 h 88"/>
                <a:gd name="T36" fmla="*/ 0 w 72"/>
                <a:gd name="T37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88">
                  <a:moveTo>
                    <a:pt x="0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8" y="10"/>
                    <a:pt x="23" y="6"/>
                    <a:pt x="28" y="4"/>
                  </a:cubicBezTo>
                  <a:cubicBezTo>
                    <a:pt x="33" y="1"/>
                    <a:pt x="38" y="0"/>
                    <a:pt x="44" y="0"/>
                  </a:cubicBezTo>
                  <a:cubicBezTo>
                    <a:pt x="54" y="0"/>
                    <a:pt x="61" y="3"/>
                    <a:pt x="65" y="8"/>
                  </a:cubicBezTo>
                  <a:cubicBezTo>
                    <a:pt x="70" y="13"/>
                    <a:pt x="72" y="21"/>
                    <a:pt x="72" y="31"/>
                  </a:cubicBezTo>
                  <a:cubicBezTo>
                    <a:pt x="72" y="88"/>
                    <a:pt x="72" y="88"/>
                    <a:pt x="72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26"/>
                    <a:pt x="57" y="20"/>
                    <a:pt x="54" y="17"/>
                  </a:cubicBezTo>
                  <a:cubicBezTo>
                    <a:pt x="51" y="14"/>
                    <a:pt x="47" y="12"/>
                    <a:pt x="41" y="12"/>
                  </a:cubicBezTo>
                  <a:cubicBezTo>
                    <a:pt x="38" y="12"/>
                    <a:pt x="34" y="13"/>
                    <a:pt x="31" y="14"/>
                  </a:cubicBezTo>
                  <a:cubicBezTo>
                    <a:pt x="28" y="15"/>
                    <a:pt x="25" y="17"/>
                    <a:pt x="23" y="19"/>
                  </a:cubicBezTo>
                  <a:cubicBezTo>
                    <a:pt x="20" y="22"/>
                    <a:pt x="18" y="24"/>
                    <a:pt x="17" y="27"/>
                  </a:cubicBezTo>
                  <a:cubicBezTo>
                    <a:pt x="15" y="30"/>
                    <a:pt x="15" y="33"/>
                    <a:pt x="15" y="37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0" y="88"/>
                    <a:pt x="0" y="88"/>
                    <a:pt x="0" y="8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6"/>
            <p:cNvSpPr>
              <a:spLocks noEditPoints="1"/>
            </p:cNvSpPr>
            <p:nvPr userDrawn="1"/>
          </p:nvSpPr>
          <p:spPr bwMode="auto">
            <a:xfrm>
              <a:off x="14022388" y="3803650"/>
              <a:ext cx="307975" cy="338138"/>
            </a:xfrm>
            <a:custGeom>
              <a:avLst/>
              <a:gdLst>
                <a:gd name="T0" fmla="*/ 41 w 82"/>
                <a:gd name="T1" fmla="*/ 90 h 90"/>
                <a:gd name="T2" fmla="*/ 24 w 82"/>
                <a:gd name="T3" fmla="*/ 87 h 90"/>
                <a:gd name="T4" fmla="*/ 11 w 82"/>
                <a:gd name="T5" fmla="*/ 78 h 90"/>
                <a:gd name="T6" fmla="*/ 3 w 82"/>
                <a:gd name="T7" fmla="*/ 64 h 90"/>
                <a:gd name="T8" fmla="*/ 0 w 82"/>
                <a:gd name="T9" fmla="*/ 45 h 90"/>
                <a:gd name="T10" fmla="*/ 3 w 82"/>
                <a:gd name="T11" fmla="*/ 27 h 90"/>
                <a:gd name="T12" fmla="*/ 11 w 82"/>
                <a:gd name="T13" fmla="*/ 12 h 90"/>
                <a:gd name="T14" fmla="*/ 25 w 82"/>
                <a:gd name="T15" fmla="*/ 3 h 90"/>
                <a:gd name="T16" fmla="*/ 41 w 82"/>
                <a:gd name="T17" fmla="*/ 0 h 90"/>
                <a:gd name="T18" fmla="*/ 59 w 82"/>
                <a:gd name="T19" fmla="*/ 3 h 90"/>
                <a:gd name="T20" fmla="*/ 71 w 82"/>
                <a:gd name="T21" fmla="*/ 12 h 90"/>
                <a:gd name="T22" fmla="*/ 80 w 82"/>
                <a:gd name="T23" fmla="*/ 26 h 90"/>
                <a:gd name="T24" fmla="*/ 82 w 82"/>
                <a:gd name="T25" fmla="*/ 45 h 90"/>
                <a:gd name="T26" fmla="*/ 79 w 82"/>
                <a:gd name="T27" fmla="*/ 64 h 90"/>
                <a:gd name="T28" fmla="*/ 71 w 82"/>
                <a:gd name="T29" fmla="*/ 78 h 90"/>
                <a:gd name="T30" fmla="*/ 58 w 82"/>
                <a:gd name="T31" fmla="*/ 87 h 90"/>
                <a:gd name="T32" fmla="*/ 41 w 82"/>
                <a:gd name="T33" fmla="*/ 90 h 90"/>
                <a:gd name="T34" fmla="*/ 41 w 82"/>
                <a:gd name="T35" fmla="*/ 78 h 90"/>
                <a:gd name="T36" fmla="*/ 53 w 82"/>
                <a:gd name="T37" fmla="*/ 76 h 90"/>
                <a:gd name="T38" fmla="*/ 61 w 82"/>
                <a:gd name="T39" fmla="*/ 69 h 90"/>
                <a:gd name="T40" fmla="*/ 66 w 82"/>
                <a:gd name="T41" fmla="*/ 58 h 90"/>
                <a:gd name="T42" fmla="*/ 67 w 82"/>
                <a:gd name="T43" fmla="*/ 45 h 90"/>
                <a:gd name="T44" fmla="*/ 66 w 82"/>
                <a:gd name="T45" fmla="*/ 32 h 90"/>
                <a:gd name="T46" fmla="*/ 61 w 82"/>
                <a:gd name="T47" fmla="*/ 21 h 90"/>
                <a:gd name="T48" fmla="*/ 53 w 82"/>
                <a:gd name="T49" fmla="*/ 14 h 90"/>
                <a:gd name="T50" fmla="*/ 41 w 82"/>
                <a:gd name="T51" fmla="*/ 12 h 90"/>
                <a:gd name="T52" fmla="*/ 30 w 82"/>
                <a:gd name="T53" fmla="*/ 14 h 90"/>
                <a:gd name="T54" fmla="*/ 22 w 82"/>
                <a:gd name="T55" fmla="*/ 21 h 90"/>
                <a:gd name="T56" fmla="*/ 17 w 82"/>
                <a:gd name="T57" fmla="*/ 32 h 90"/>
                <a:gd name="T58" fmla="*/ 15 w 82"/>
                <a:gd name="T59" fmla="*/ 45 h 90"/>
                <a:gd name="T60" fmla="*/ 17 w 82"/>
                <a:gd name="T61" fmla="*/ 58 h 90"/>
                <a:gd name="T62" fmla="*/ 21 w 82"/>
                <a:gd name="T63" fmla="*/ 69 h 90"/>
                <a:gd name="T64" fmla="*/ 29 w 82"/>
                <a:gd name="T65" fmla="*/ 76 h 90"/>
                <a:gd name="T66" fmla="*/ 41 w 82"/>
                <a:gd name="T67" fmla="*/ 7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90">
                  <a:moveTo>
                    <a:pt x="41" y="90"/>
                  </a:moveTo>
                  <a:cubicBezTo>
                    <a:pt x="35" y="90"/>
                    <a:pt x="29" y="89"/>
                    <a:pt x="24" y="87"/>
                  </a:cubicBezTo>
                  <a:cubicBezTo>
                    <a:pt x="19" y="85"/>
                    <a:pt x="14" y="82"/>
                    <a:pt x="11" y="78"/>
                  </a:cubicBezTo>
                  <a:cubicBezTo>
                    <a:pt x="7" y="74"/>
                    <a:pt x="5" y="70"/>
                    <a:pt x="3" y="64"/>
                  </a:cubicBezTo>
                  <a:cubicBezTo>
                    <a:pt x="1" y="58"/>
                    <a:pt x="0" y="52"/>
                    <a:pt x="0" y="45"/>
                  </a:cubicBezTo>
                  <a:cubicBezTo>
                    <a:pt x="0" y="38"/>
                    <a:pt x="1" y="32"/>
                    <a:pt x="3" y="27"/>
                  </a:cubicBezTo>
                  <a:cubicBezTo>
                    <a:pt x="5" y="21"/>
                    <a:pt x="8" y="16"/>
                    <a:pt x="11" y="12"/>
                  </a:cubicBezTo>
                  <a:cubicBezTo>
                    <a:pt x="15" y="8"/>
                    <a:pt x="19" y="5"/>
                    <a:pt x="25" y="3"/>
                  </a:cubicBezTo>
                  <a:cubicBezTo>
                    <a:pt x="30" y="1"/>
                    <a:pt x="35" y="0"/>
                    <a:pt x="41" y="0"/>
                  </a:cubicBezTo>
                  <a:cubicBezTo>
                    <a:pt x="48" y="0"/>
                    <a:pt x="54" y="1"/>
                    <a:pt x="59" y="3"/>
                  </a:cubicBezTo>
                  <a:cubicBezTo>
                    <a:pt x="64" y="5"/>
                    <a:pt x="68" y="8"/>
                    <a:pt x="71" y="12"/>
                  </a:cubicBezTo>
                  <a:cubicBezTo>
                    <a:pt x="75" y="16"/>
                    <a:pt x="78" y="21"/>
                    <a:pt x="80" y="26"/>
                  </a:cubicBezTo>
                  <a:cubicBezTo>
                    <a:pt x="81" y="32"/>
                    <a:pt x="82" y="38"/>
                    <a:pt x="82" y="45"/>
                  </a:cubicBezTo>
                  <a:cubicBezTo>
                    <a:pt x="82" y="52"/>
                    <a:pt x="81" y="58"/>
                    <a:pt x="79" y="64"/>
                  </a:cubicBezTo>
                  <a:cubicBezTo>
                    <a:pt x="78" y="69"/>
                    <a:pt x="75" y="74"/>
                    <a:pt x="71" y="78"/>
                  </a:cubicBezTo>
                  <a:cubicBezTo>
                    <a:pt x="68" y="82"/>
                    <a:pt x="63" y="85"/>
                    <a:pt x="58" y="87"/>
                  </a:cubicBezTo>
                  <a:cubicBezTo>
                    <a:pt x="53" y="89"/>
                    <a:pt x="47" y="90"/>
                    <a:pt x="41" y="90"/>
                  </a:cubicBezTo>
                  <a:close/>
                  <a:moveTo>
                    <a:pt x="41" y="78"/>
                  </a:moveTo>
                  <a:cubicBezTo>
                    <a:pt x="46" y="78"/>
                    <a:pt x="50" y="78"/>
                    <a:pt x="53" y="76"/>
                  </a:cubicBezTo>
                  <a:cubicBezTo>
                    <a:pt x="56" y="74"/>
                    <a:pt x="59" y="72"/>
                    <a:pt x="61" y="69"/>
                  </a:cubicBezTo>
                  <a:cubicBezTo>
                    <a:pt x="63" y="66"/>
                    <a:pt x="65" y="63"/>
                    <a:pt x="66" y="58"/>
                  </a:cubicBezTo>
                  <a:cubicBezTo>
                    <a:pt x="67" y="54"/>
                    <a:pt x="67" y="50"/>
                    <a:pt x="67" y="45"/>
                  </a:cubicBezTo>
                  <a:cubicBezTo>
                    <a:pt x="67" y="40"/>
                    <a:pt x="67" y="36"/>
                    <a:pt x="66" y="32"/>
                  </a:cubicBezTo>
                  <a:cubicBezTo>
                    <a:pt x="65" y="28"/>
                    <a:pt x="63" y="24"/>
                    <a:pt x="61" y="21"/>
                  </a:cubicBezTo>
                  <a:cubicBezTo>
                    <a:pt x="59" y="18"/>
                    <a:pt x="56" y="16"/>
                    <a:pt x="53" y="14"/>
                  </a:cubicBezTo>
                  <a:cubicBezTo>
                    <a:pt x="50" y="13"/>
                    <a:pt x="46" y="12"/>
                    <a:pt x="41" y="12"/>
                  </a:cubicBezTo>
                  <a:cubicBezTo>
                    <a:pt x="37" y="12"/>
                    <a:pt x="33" y="13"/>
                    <a:pt x="30" y="14"/>
                  </a:cubicBezTo>
                  <a:cubicBezTo>
                    <a:pt x="26" y="16"/>
                    <a:pt x="24" y="18"/>
                    <a:pt x="22" y="21"/>
                  </a:cubicBezTo>
                  <a:cubicBezTo>
                    <a:pt x="19" y="24"/>
                    <a:pt x="18" y="28"/>
                    <a:pt x="17" y="32"/>
                  </a:cubicBezTo>
                  <a:cubicBezTo>
                    <a:pt x="16" y="36"/>
                    <a:pt x="15" y="40"/>
                    <a:pt x="15" y="45"/>
                  </a:cubicBezTo>
                  <a:cubicBezTo>
                    <a:pt x="15" y="50"/>
                    <a:pt x="16" y="54"/>
                    <a:pt x="17" y="58"/>
                  </a:cubicBezTo>
                  <a:cubicBezTo>
                    <a:pt x="18" y="63"/>
                    <a:pt x="19" y="66"/>
                    <a:pt x="21" y="69"/>
                  </a:cubicBezTo>
                  <a:cubicBezTo>
                    <a:pt x="23" y="72"/>
                    <a:pt x="26" y="74"/>
                    <a:pt x="29" y="76"/>
                  </a:cubicBezTo>
                  <a:cubicBezTo>
                    <a:pt x="33" y="78"/>
                    <a:pt x="37" y="78"/>
                    <a:pt x="41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7"/>
            <p:cNvSpPr>
              <a:spLocks/>
            </p:cNvSpPr>
            <p:nvPr userDrawn="1"/>
          </p:nvSpPr>
          <p:spPr bwMode="auto">
            <a:xfrm>
              <a:off x="14377988" y="3687763"/>
              <a:ext cx="203200" cy="446088"/>
            </a:xfrm>
            <a:custGeom>
              <a:avLst/>
              <a:gdLst>
                <a:gd name="T0" fmla="*/ 14 w 54"/>
                <a:gd name="T1" fmla="*/ 45 h 119"/>
                <a:gd name="T2" fmla="*/ 0 w 54"/>
                <a:gd name="T3" fmla="*/ 45 h 119"/>
                <a:gd name="T4" fmla="*/ 0 w 54"/>
                <a:gd name="T5" fmla="*/ 34 h 119"/>
                <a:gd name="T6" fmla="*/ 14 w 54"/>
                <a:gd name="T7" fmla="*/ 34 h 119"/>
                <a:gd name="T8" fmla="*/ 14 w 54"/>
                <a:gd name="T9" fmla="*/ 26 h 119"/>
                <a:gd name="T10" fmla="*/ 16 w 54"/>
                <a:gd name="T11" fmla="*/ 14 h 119"/>
                <a:gd name="T12" fmla="*/ 21 w 54"/>
                <a:gd name="T13" fmla="*/ 6 h 119"/>
                <a:gd name="T14" fmla="*/ 29 w 54"/>
                <a:gd name="T15" fmla="*/ 2 h 119"/>
                <a:gd name="T16" fmla="*/ 39 w 54"/>
                <a:gd name="T17" fmla="*/ 0 h 119"/>
                <a:gd name="T18" fmla="*/ 47 w 54"/>
                <a:gd name="T19" fmla="*/ 0 h 119"/>
                <a:gd name="T20" fmla="*/ 54 w 54"/>
                <a:gd name="T21" fmla="*/ 2 h 119"/>
                <a:gd name="T22" fmla="*/ 52 w 54"/>
                <a:gd name="T23" fmla="*/ 13 h 119"/>
                <a:gd name="T24" fmla="*/ 47 w 54"/>
                <a:gd name="T25" fmla="*/ 12 h 119"/>
                <a:gd name="T26" fmla="*/ 42 w 54"/>
                <a:gd name="T27" fmla="*/ 12 h 119"/>
                <a:gd name="T28" fmla="*/ 32 w 54"/>
                <a:gd name="T29" fmla="*/ 15 h 119"/>
                <a:gd name="T30" fmla="*/ 28 w 54"/>
                <a:gd name="T31" fmla="*/ 26 h 119"/>
                <a:gd name="T32" fmla="*/ 28 w 54"/>
                <a:gd name="T33" fmla="*/ 34 h 119"/>
                <a:gd name="T34" fmla="*/ 49 w 54"/>
                <a:gd name="T35" fmla="*/ 34 h 119"/>
                <a:gd name="T36" fmla="*/ 49 w 54"/>
                <a:gd name="T37" fmla="*/ 45 h 119"/>
                <a:gd name="T38" fmla="*/ 28 w 54"/>
                <a:gd name="T39" fmla="*/ 45 h 119"/>
                <a:gd name="T40" fmla="*/ 28 w 54"/>
                <a:gd name="T41" fmla="*/ 119 h 119"/>
                <a:gd name="T42" fmla="*/ 14 w 54"/>
                <a:gd name="T43" fmla="*/ 119 h 119"/>
                <a:gd name="T44" fmla="*/ 14 w 54"/>
                <a:gd name="T45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119">
                  <a:moveTo>
                    <a:pt x="14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2"/>
                    <a:pt x="14" y="18"/>
                    <a:pt x="16" y="14"/>
                  </a:cubicBezTo>
                  <a:cubicBezTo>
                    <a:pt x="17" y="11"/>
                    <a:pt x="19" y="8"/>
                    <a:pt x="21" y="6"/>
                  </a:cubicBezTo>
                  <a:cubicBezTo>
                    <a:pt x="24" y="4"/>
                    <a:pt x="26" y="3"/>
                    <a:pt x="29" y="2"/>
                  </a:cubicBezTo>
                  <a:cubicBezTo>
                    <a:pt x="33" y="1"/>
                    <a:pt x="36" y="0"/>
                    <a:pt x="39" y="0"/>
                  </a:cubicBezTo>
                  <a:cubicBezTo>
                    <a:pt x="42" y="0"/>
                    <a:pt x="44" y="0"/>
                    <a:pt x="47" y="0"/>
                  </a:cubicBezTo>
                  <a:cubicBezTo>
                    <a:pt x="49" y="1"/>
                    <a:pt x="51" y="1"/>
                    <a:pt x="54" y="2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0" y="13"/>
                    <a:pt x="48" y="12"/>
                    <a:pt x="47" y="12"/>
                  </a:cubicBezTo>
                  <a:cubicBezTo>
                    <a:pt x="45" y="12"/>
                    <a:pt x="43" y="12"/>
                    <a:pt x="42" y="12"/>
                  </a:cubicBezTo>
                  <a:cubicBezTo>
                    <a:pt x="38" y="12"/>
                    <a:pt x="35" y="13"/>
                    <a:pt x="32" y="15"/>
                  </a:cubicBezTo>
                  <a:cubicBezTo>
                    <a:pt x="29" y="17"/>
                    <a:pt x="28" y="21"/>
                    <a:pt x="28" y="26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14" y="119"/>
                    <a:pt x="14" y="119"/>
                    <a:pt x="14" y="119"/>
                  </a:cubicBezTo>
                  <a:lnTo>
                    <a:pt x="14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8"/>
            <p:cNvSpPr>
              <a:spLocks/>
            </p:cNvSpPr>
            <p:nvPr userDrawn="1"/>
          </p:nvSpPr>
          <p:spPr bwMode="auto">
            <a:xfrm>
              <a:off x="14768513" y="3803650"/>
              <a:ext cx="284163" cy="338138"/>
            </a:xfrm>
            <a:custGeom>
              <a:avLst/>
              <a:gdLst>
                <a:gd name="T0" fmla="*/ 76 w 76"/>
                <a:gd name="T1" fmla="*/ 59 h 90"/>
                <a:gd name="T2" fmla="*/ 65 w 76"/>
                <a:gd name="T3" fmla="*/ 82 h 90"/>
                <a:gd name="T4" fmla="*/ 40 w 76"/>
                <a:gd name="T5" fmla="*/ 90 h 90"/>
                <a:gd name="T6" fmla="*/ 22 w 76"/>
                <a:gd name="T7" fmla="*/ 87 h 90"/>
                <a:gd name="T8" fmla="*/ 10 w 76"/>
                <a:gd name="T9" fmla="*/ 78 h 90"/>
                <a:gd name="T10" fmla="*/ 2 w 76"/>
                <a:gd name="T11" fmla="*/ 64 h 90"/>
                <a:gd name="T12" fmla="*/ 0 w 76"/>
                <a:gd name="T13" fmla="*/ 45 h 90"/>
                <a:gd name="T14" fmla="*/ 3 w 76"/>
                <a:gd name="T15" fmla="*/ 27 h 90"/>
                <a:gd name="T16" fmla="*/ 11 w 76"/>
                <a:gd name="T17" fmla="*/ 13 h 90"/>
                <a:gd name="T18" fmla="*/ 24 w 76"/>
                <a:gd name="T19" fmla="*/ 3 h 90"/>
                <a:gd name="T20" fmla="*/ 41 w 76"/>
                <a:gd name="T21" fmla="*/ 0 h 90"/>
                <a:gd name="T22" fmla="*/ 64 w 76"/>
                <a:gd name="T23" fmla="*/ 8 h 90"/>
                <a:gd name="T24" fmla="*/ 75 w 76"/>
                <a:gd name="T25" fmla="*/ 28 h 90"/>
                <a:gd name="T26" fmla="*/ 61 w 76"/>
                <a:gd name="T27" fmla="*/ 31 h 90"/>
                <a:gd name="T28" fmla="*/ 58 w 76"/>
                <a:gd name="T29" fmla="*/ 23 h 90"/>
                <a:gd name="T30" fmla="*/ 55 w 76"/>
                <a:gd name="T31" fmla="*/ 17 h 90"/>
                <a:gd name="T32" fmla="*/ 49 w 76"/>
                <a:gd name="T33" fmla="*/ 13 h 90"/>
                <a:gd name="T34" fmla="*/ 40 w 76"/>
                <a:gd name="T35" fmla="*/ 12 h 90"/>
                <a:gd name="T36" fmla="*/ 29 w 76"/>
                <a:gd name="T37" fmla="*/ 14 h 90"/>
                <a:gd name="T38" fmla="*/ 21 w 76"/>
                <a:gd name="T39" fmla="*/ 21 h 90"/>
                <a:gd name="T40" fmla="*/ 16 w 76"/>
                <a:gd name="T41" fmla="*/ 32 h 90"/>
                <a:gd name="T42" fmla="*/ 15 w 76"/>
                <a:gd name="T43" fmla="*/ 45 h 90"/>
                <a:gd name="T44" fmla="*/ 16 w 76"/>
                <a:gd name="T45" fmla="*/ 58 h 90"/>
                <a:gd name="T46" fmla="*/ 21 w 76"/>
                <a:gd name="T47" fmla="*/ 69 h 90"/>
                <a:gd name="T48" fmla="*/ 28 w 76"/>
                <a:gd name="T49" fmla="*/ 76 h 90"/>
                <a:gd name="T50" fmla="*/ 40 w 76"/>
                <a:gd name="T51" fmla="*/ 78 h 90"/>
                <a:gd name="T52" fmla="*/ 55 w 76"/>
                <a:gd name="T53" fmla="*/ 73 h 90"/>
                <a:gd name="T54" fmla="*/ 62 w 76"/>
                <a:gd name="T55" fmla="*/ 59 h 90"/>
                <a:gd name="T56" fmla="*/ 76 w 76"/>
                <a:gd name="T57" fmla="*/ 5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90">
                  <a:moveTo>
                    <a:pt x="76" y="59"/>
                  </a:moveTo>
                  <a:cubicBezTo>
                    <a:pt x="75" y="69"/>
                    <a:pt x="71" y="76"/>
                    <a:pt x="65" y="82"/>
                  </a:cubicBezTo>
                  <a:cubicBezTo>
                    <a:pt x="59" y="87"/>
                    <a:pt x="51" y="90"/>
                    <a:pt x="40" y="90"/>
                  </a:cubicBezTo>
                  <a:cubicBezTo>
                    <a:pt x="33" y="90"/>
                    <a:pt x="27" y="89"/>
                    <a:pt x="22" y="87"/>
                  </a:cubicBezTo>
                  <a:cubicBezTo>
                    <a:pt x="17" y="85"/>
                    <a:pt x="13" y="82"/>
                    <a:pt x="10" y="78"/>
                  </a:cubicBezTo>
                  <a:cubicBezTo>
                    <a:pt x="7" y="74"/>
                    <a:pt x="4" y="70"/>
                    <a:pt x="2" y="64"/>
                  </a:cubicBezTo>
                  <a:cubicBezTo>
                    <a:pt x="1" y="58"/>
                    <a:pt x="0" y="52"/>
                    <a:pt x="0" y="45"/>
                  </a:cubicBezTo>
                  <a:cubicBezTo>
                    <a:pt x="0" y="39"/>
                    <a:pt x="1" y="32"/>
                    <a:pt x="3" y="27"/>
                  </a:cubicBezTo>
                  <a:cubicBezTo>
                    <a:pt x="4" y="21"/>
                    <a:pt x="7" y="16"/>
                    <a:pt x="11" y="13"/>
                  </a:cubicBezTo>
                  <a:cubicBezTo>
                    <a:pt x="14" y="9"/>
                    <a:pt x="18" y="6"/>
                    <a:pt x="24" y="3"/>
                  </a:cubicBezTo>
                  <a:cubicBezTo>
                    <a:pt x="29" y="1"/>
                    <a:pt x="34" y="0"/>
                    <a:pt x="41" y="0"/>
                  </a:cubicBezTo>
                  <a:cubicBezTo>
                    <a:pt x="51" y="0"/>
                    <a:pt x="59" y="3"/>
                    <a:pt x="64" y="8"/>
                  </a:cubicBezTo>
                  <a:cubicBezTo>
                    <a:pt x="70" y="13"/>
                    <a:pt x="73" y="19"/>
                    <a:pt x="75" y="28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0" y="28"/>
                    <a:pt x="59" y="25"/>
                    <a:pt x="58" y="23"/>
                  </a:cubicBezTo>
                  <a:cubicBezTo>
                    <a:pt x="57" y="21"/>
                    <a:pt x="56" y="19"/>
                    <a:pt x="55" y="17"/>
                  </a:cubicBezTo>
                  <a:cubicBezTo>
                    <a:pt x="53" y="16"/>
                    <a:pt x="51" y="14"/>
                    <a:pt x="49" y="13"/>
                  </a:cubicBezTo>
                  <a:cubicBezTo>
                    <a:pt x="46" y="12"/>
                    <a:pt x="43" y="12"/>
                    <a:pt x="40" y="12"/>
                  </a:cubicBezTo>
                  <a:cubicBezTo>
                    <a:pt x="36" y="12"/>
                    <a:pt x="32" y="13"/>
                    <a:pt x="29" y="14"/>
                  </a:cubicBezTo>
                  <a:cubicBezTo>
                    <a:pt x="25" y="16"/>
                    <a:pt x="23" y="18"/>
                    <a:pt x="21" y="21"/>
                  </a:cubicBezTo>
                  <a:cubicBezTo>
                    <a:pt x="19" y="24"/>
                    <a:pt x="17" y="28"/>
                    <a:pt x="16" y="32"/>
                  </a:cubicBezTo>
                  <a:cubicBezTo>
                    <a:pt x="15" y="36"/>
                    <a:pt x="15" y="40"/>
                    <a:pt x="15" y="45"/>
                  </a:cubicBezTo>
                  <a:cubicBezTo>
                    <a:pt x="15" y="50"/>
                    <a:pt x="15" y="54"/>
                    <a:pt x="16" y="58"/>
                  </a:cubicBezTo>
                  <a:cubicBezTo>
                    <a:pt x="17" y="62"/>
                    <a:pt x="19" y="66"/>
                    <a:pt x="21" y="69"/>
                  </a:cubicBezTo>
                  <a:cubicBezTo>
                    <a:pt x="23" y="72"/>
                    <a:pt x="25" y="74"/>
                    <a:pt x="28" y="76"/>
                  </a:cubicBezTo>
                  <a:cubicBezTo>
                    <a:pt x="31" y="77"/>
                    <a:pt x="35" y="78"/>
                    <a:pt x="40" y="78"/>
                  </a:cubicBezTo>
                  <a:cubicBezTo>
                    <a:pt x="47" y="78"/>
                    <a:pt x="52" y="77"/>
                    <a:pt x="55" y="73"/>
                  </a:cubicBezTo>
                  <a:cubicBezTo>
                    <a:pt x="59" y="70"/>
                    <a:pt x="61" y="65"/>
                    <a:pt x="62" y="59"/>
                  </a:cubicBezTo>
                  <a:lnTo>
                    <a:pt x="7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9"/>
            <p:cNvSpPr>
              <a:spLocks noEditPoints="1"/>
            </p:cNvSpPr>
            <p:nvPr userDrawn="1"/>
          </p:nvSpPr>
          <p:spPr bwMode="auto">
            <a:xfrm>
              <a:off x="15132050" y="3690938"/>
              <a:ext cx="60325" cy="442913"/>
            </a:xfrm>
            <a:custGeom>
              <a:avLst/>
              <a:gdLst>
                <a:gd name="T0" fmla="*/ 0 w 38"/>
                <a:gd name="T1" fmla="*/ 0 h 279"/>
                <a:gd name="T2" fmla="*/ 38 w 38"/>
                <a:gd name="T3" fmla="*/ 0 h 279"/>
                <a:gd name="T4" fmla="*/ 38 w 38"/>
                <a:gd name="T5" fmla="*/ 40 h 279"/>
                <a:gd name="T6" fmla="*/ 0 w 38"/>
                <a:gd name="T7" fmla="*/ 40 h 279"/>
                <a:gd name="T8" fmla="*/ 0 w 38"/>
                <a:gd name="T9" fmla="*/ 0 h 279"/>
                <a:gd name="T10" fmla="*/ 2 w 38"/>
                <a:gd name="T11" fmla="*/ 78 h 279"/>
                <a:gd name="T12" fmla="*/ 35 w 38"/>
                <a:gd name="T13" fmla="*/ 78 h 279"/>
                <a:gd name="T14" fmla="*/ 35 w 38"/>
                <a:gd name="T15" fmla="*/ 279 h 279"/>
                <a:gd name="T16" fmla="*/ 2 w 38"/>
                <a:gd name="T17" fmla="*/ 279 h 279"/>
                <a:gd name="T18" fmla="*/ 2 w 38"/>
                <a:gd name="T19" fmla="*/ 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279">
                  <a:moveTo>
                    <a:pt x="0" y="0"/>
                  </a:moveTo>
                  <a:lnTo>
                    <a:pt x="38" y="0"/>
                  </a:lnTo>
                  <a:lnTo>
                    <a:pt x="38" y="40"/>
                  </a:lnTo>
                  <a:lnTo>
                    <a:pt x="0" y="40"/>
                  </a:lnTo>
                  <a:lnTo>
                    <a:pt x="0" y="0"/>
                  </a:lnTo>
                  <a:close/>
                  <a:moveTo>
                    <a:pt x="2" y="78"/>
                  </a:moveTo>
                  <a:lnTo>
                    <a:pt x="35" y="78"/>
                  </a:lnTo>
                  <a:lnTo>
                    <a:pt x="35" y="279"/>
                  </a:lnTo>
                  <a:lnTo>
                    <a:pt x="2" y="279"/>
                  </a:lnTo>
                  <a:lnTo>
                    <a:pt x="2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0"/>
            <p:cNvSpPr>
              <a:spLocks noEditPoints="1"/>
            </p:cNvSpPr>
            <p:nvPr userDrawn="1"/>
          </p:nvSpPr>
          <p:spPr bwMode="auto">
            <a:xfrm>
              <a:off x="15274925" y="3803650"/>
              <a:ext cx="288925" cy="338138"/>
            </a:xfrm>
            <a:custGeom>
              <a:avLst/>
              <a:gdLst>
                <a:gd name="T0" fmla="*/ 76 w 77"/>
                <a:gd name="T1" fmla="*/ 64 h 90"/>
                <a:gd name="T2" fmla="*/ 65 w 77"/>
                <a:gd name="T3" fmla="*/ 83 h 90"/>
                <a:gd name="T4" fmla="*/ 40 w 77"/>
                <a:gd name="T5" fmla="*/ 90 h 90"/>
                <a:gd name="T6" fmla="*/ 10 w 77"/>
                <a:gd name="T7" fmla="*/ 78 h 90"/>
                <a:gd name="T8" fmla="*/ 0 w 77"/>
                <a:gd name="T9" fmla="*/ 46 h 90"/>
                <a:gd name="T10" fmla="*/ 3 w 77"/>
                <a:gd name="T11" fmla="*/ 26 h 90"/>
                <a:gd name="T12" fmla="*/ 11 w 77"/>
                <a:gd name="T13" fmla="*/ 12 h 90"/>
                <a:gd name="T14" fmla="*/ 24 w 77"/>
                <a:gd name="T15" fmla="*/ 3 h 90"/>
                <a:gd name="T16" fmla="*/ 40 w 77"/>
                <a:gd name="T17" fmla="*/ 0 h 90"/>
                <a:gd name="T18" fmla="*/ 57 w 77"/>
                <a:gd name="T19" fmla="*/ 3 h 90"/>
                <a:gd name="T20" fmla="*/ 68 w 77"/>
                <a:gd name="T21" fmla="*/ 12 h 90"/>
                <a:gd name="T22" fmla="*/ 75 w 77"/>
                <a:gd name="T23" fmla="*/ 25 h 90"/>
                <a:gd name="T24" fmla="*/ 77 w 77"/>
                <a:gd name="T25" fmla="*/ 41 h 90"/>
                <a:gd name="T26" fmla="*/ 77 w 77"/>
                <a:gd name="T27" fmla="*/ 49 h 90"/>
                <a:gd name="T28" fmla="*/ 14 w 77"/>
                <a:gd name="T29" fmla="*/ 49 h 90"/>
                <a:gd name="T30" fmla="*/ 16 w 77"/>
                <a:gd name="T31" fmla="*/ 61 h 90"/>
                <a:gd name="T32" fmla="*/ 21 w 77"/>
                <a:gd name="T33" fmla="*/ 70 h 90"/>
                <a:gd name="T34" fmla="*/ 29 w 77"/>
                <a:gd name="T35" fmla="*/ 76 h 90"/>
                <a:gd name="T36" fmla="*/ 40 w 77"/>
                <a:gd name="T37" fmla="*/ 79 h 90"/>
                <a:gd name="T38" fmla="*/ 56 w 77"/>
                <a:gd name="T39" fmla="*/ 75 h 90"/>
                <a:gd name="T40" fmla="*/ 62 w 77"/>
                <a:gd name="T41" fmla="*/ 64 h 90"/>
                <a:gd name="T42" fmla="*/ 76 w 77"/>
                <a:gd name="T43" fmla="*/ 64 h 90"/>
                <a:gd name="T44" fmla="*/ 63 w 77"/>
                <a:gd name="T45" fmla="*/ 38 h 90"/>
                <a:gd name="T46" fmla="*/ 62 w 77"/>
                <a:gd name="T47" fmla="*/ 27 h 90"/>
                <a:gd name="T48" fmla="*/ 58 w 77"/>
                <a:gd name="T49" fmla="*/ 19 h 90"/>
                <a:gd name="T50" fmla="*/ 50 w 77"/>
                <a:gd name="T51" fmla="*/ 13 h 90"/>
                <a:gd name="T52" fmla="*/ 40 w 77"/>
                <a:gd name="T53" fmla="*/ 11 h 90"/>
                <a:gd name="T54" fmla="*/ 22 w 77"/>
                <a:gd name="T55" fmla="*/ 18 h 90"/>
                <a:gd name="T56" fmla="*/ 15 w 77"/>
                <a:gd name="T57" fmla="*/ 38 h 90"/>
                <a:gd name="T58" fmla="*/ 63 w 77"/>
                <a:gd name="T59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7" h="90">
                  <a:moveTo>
                    <a:pt x="76" y="64"/>
                  </a:moveTo>
                  <a:cubicBezTo>
                    <a:pt x="75" y="72"/>
                    <a:pt x="71" y="78"/>
                    <a:pt x="65" y="83"/>
                  </a:cubicBezTo>
                  <a:cubicBezTo>
                    <a:pt x="59" y="88"/>
                    <a:pt x="51" y="90"/>
                    <a:pt x="40" y="90"/>
                  </a:cubicBezTo>
                  <a:cubicBezTo>
                    <a:pt x="27" y="90"/>
                    <a:pt x="17" y="86"/>
                    <a:pt x="10" y="78"/>
                  </a:cubicBezTo>
                  <a:cubicBezTo>
                    <a:pt x="3" y="71"/>
                    <a:pt x="0" y="60"/>
                    <a:pt x="0" y="46"/>
                  </a:cubicBezTo>
                  <a:cubicBezTo>
                    <a:pt x="0" y="38"/>
                    <a:pt x="1" y="32"/>
                    <a:pt x="3" y="26"/>
                  </a:cubicBezTo>
                  <a:cubicBezTo>
                    <a:pt x="5" y="20"/>
                    <a:pt x="8" y="16"/>
                    <a:pt x="11" y="12"/>
                  </a:cubicBezTo>
                  <a:cubicBezTo>
                    <a:pt x="15" y="8"/>
                    <a:pt x="19" y="5"/>
                    <a:pt x="24" y="3"/>
                  </a:cubicBezTo>
                  <a:cubicBezTo>
                    <a:pt x="29" y="1"/>
                    <a:pt x="34" y="0"/>
                    <a:pt x="40" y="0"/>
                  </a:cubicBezTo>
                  <a:cubicBezTo>
                    <a:pt x="47" y="0"/>
                    <a:pt x="52" y="1"/>
                    <a:pt x="57" y="3"/>
                  </a:cubicBezTo>
                  <a:cubicBezTo>
                    <a:pt x="62" y="5"/>
                    <a:pt x="65" y="8"/>
                    <a:pt x="68" y="12"/>
                  </a:cubicBezTo>
                  <a:cubicBezTo>
                    <a:pt x="71" y="15"/>
                    <a:pt x="74" y="20"/>
                    <a:pt x="75" y="25"/>
                  </a:cubicBezTo>
                  <a:cubicBezTo>
                    <a:pt x="77" y="30"/>
                    <a:pt x="77" y="35"/>
                    <a:pt x="77" y="41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53"/>
                    <a:pt x="15" y="57"/>
                    <a:pt x="16" y="61"/>
                  </a:cubicBezTo>
                  <a:cubicBezTo>
                    <a:pt x="17" y="64"/>
                    <a:pt x="19" y="67"/>
                    <a:pt x="21" y="70"/>
                  </a:cubicBezTo>
                  <a:cubicBezTo>
                    <a:pt x="23" y="73"/>
                    <a:pt x="26" y="75"/>
                    <a:pt x="29" y="76"/>
                  </a:cubicBezTo>
                  <a:cubicBezTo>
                    <a:pt x="32" y="78"/>
                    <a:pt x="36" y="79"/>
                    <a:pt x="40" y="79"/>
                  </a:cubicBezTo>
                  <a:cubicBezTo>
                    <a:pt x="47" y="79"/>
                    <a:pt x="52" y="77"/>
                    <a:pt x="56" y="75"/>
                  </a:cubicBezTo>
                  <a:cubicBezTo>
                    <a:pt x="59" y="72"/>
                    <a:pt x="61" y="68"/>
                    <a:pt x="62" y="64"/>
                  </a:cubicBezTo>
                  <a:lnTo>
                    <a:pt x="76" y="64"/>
                  </a:lnTo>
                  <a:close/>
                  <a:moveTo>
                    <a:pt x="63" y="38"/>
                  </a:moveTo>
                  <a:cubicBezTo>
                    <a:pt x="63" y="34"/>
                    <a:pt x="63" y="30"/>
                    <a:pt x="62" y="27"/>
                  </a:cubicBezTo>
                  <a:cubicBezTo>
                    <a:pt x="61" y="24"/>
                    <a:pt x="60" y="21"/>
                    <a:pt x="58" y="19"/>
                  </a:cubicBezTo>
                  <a:cubicBezTo>
                    <a:pt x="56" y="16"/>
                    <a:pt x="53" y="14"/>
                    <a:pt x="50" y="13"/>
                  </a:cubicBezTo>
                  <a:cubicBezTo>
                    <a:pt x="48" y="12"/>
                    <a:pt x="44" y="11"/>
                    <a:pt x="40" y="11"/>
                  </a:cubicBezTo>
                  <a:cubicBezTo>
                    <a:pt x="32" y="11"/>
                    <a:pt x="26" y="13"/>
                    <a:pt x="22" y="18"/>
                  </a:cubicBezTo>
                  <a:cubicBezTo>
                    <a:pt x="18" y="23"/>
                    <a:pt x="15" y="29"/>
                    <a:pt x="15" y="38"/>
                  </a:cubicBezTo>
                  <a:lnTo>
                    <a:pt x="63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1"/>
            <p:cNvSpPr>
              <a:spLocks/>
            </p:cNvSpPr>
            <p:nvPr userDrawn="1"/>
          </p:nvSpPr>
          <p:spPr bwMode="auto">
            <a:xfrm>
              <a:off x="15649575" y="3803650"/>
              <a:ext cx="269875" cy="330200"/>
            </a:xfrm>
            <a:custGeom>
              <a:avLst/>
              <a:gdLst>
                <a:gd name="T0" fmla="*/ 0 w 72"/>
                <a:gd name="T1" fmla="*/ 3 h 88"/>
                <a:gd name="T2" fmla="*/ 14 w 72"/>
                <a:gd name="T3" fmla="*/ 3 h 88"/>
                <a:gd name="T4" fmla="*/ 14 w 72"/>
                <a:gd name="T5" fmla="*/ 16 h 88"/>
                <a:gd name="T6" fmla="*/ 27 w 72"/>
                <a:gd name="T7" fmla="*/ 4 h 88"/>
                <a:gd name="T8" fmla="*/ 43 w 72"/>
                <a:gd name="T9" fmla="*/ 0 h 88"/>
                <a:gd name="T10" fmla="*/ 65 w 72"/>
                <a:gd name="T11" fmla="*/ 8 h 88"/>
                <a:gd name="T12" fmla="*/ 72 w 72"/>
                <a:gd name="T13" fmla="*/ 31 h 88"/>
                <a:gd name="T14" fmla="*/ 72 w 72"/>
                <a:gd name="T15" fmla="*/ 88 h 88"/>
                <a:gd name="T16" fmla="*/ 57 w 72"/>
                <a:gd name="T17" fmla="*/ 88 h 88"/>
                <a:gd name="T18" fmla="*/ 57 w 72"/>
                <a:gd name="T19" fmla="*/ 34 h 88"/>
                <a:gd name="T20" fmla="*/ 53 w 72"/>
                <a:gd name="T21" fmla="*/ 17 h 88"/>
                <a:gd name="T22" fmla="*/ 40 w 72"/>
                <a:gd name="T23" fmla="*/ 12 h 88"/>
                <a:gd name="T24" fmla="*/ 31 w 72"/>
                <a:gd name="T25" fmla="*/ 14 h 88"/>
                <a:gd name="T26" fmla="*/ 22 w 72"/>
                <a:gd name="T27" fmla="*/ 19 h 88"/>
                <a:gd name="T28" fmla="*/ 16 w 72"/>
                <a:gd name="T29" fmla="*/ 27 h 88"/>
                <a:gd name="T30" fmla="*/ 14 w 72"/>
                <a:gd name="T31" fmla="*/ 37 h 88"/>
                <a:gd name="T32" fmla="*/ 14 w 72"/>
                <a:gd name="T33" fmla="*/ 88 h 88"/>
                <a:gd name="T34" fmla="*/ 0 w 72"/>
                <a:gd name="T35" fmla="*/ 88 h 88"/>
                <a:gd name="T36" fmla="*/ 0 w 72"/>
                <a:gd name="T37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88">
                  <a:moveTo>
                    <a:pt x="0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8" y="10"/>
                    <a:pt x="22" y="6"/>
                    <a:pt x="27" y="4"/>
                  </a:cubicBezTo>
                  <a:cubicBezTo>
                    <a:pt x="32" y="1"/>
                    <a:pt x="38" y="0"/>
                    <a:pt x="43" y="0"/>
                  </a:cubicBezTo>
                  <a:cubicBezTo>
                    <a:pt x="53" y="0"/>
                    <a:pt x="60" y="3"/>
                    <a:pt x="65" y="8"/>
                  </a:cubicBezTo>
                  <a:cubicBezTo>
                    <a:pt x="69" y="13"/>
                    <a:pt x="72" y="21"/>
                    <a:pt x="72" y="31"/>
                  </a:cubicBezTo>
                  <a:cubicBezTo>
                    <a:pt x="72" y="88"/>
                    <a:pt x="72" y="88"/>
                    <a:pt x="72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26"/>
                    <a:pt x="56" y="20"/>
                    <a:pt x="53" y="17"/>
                  </a:cubicBezTo>
                  <a:cubicBezTo>
                    <a:pt x="50" y="14"/>
                    <a:pt x="46" y="12"/>
                    <a:pt x="40" y="12"/>
                  </a:cubicBezTo>
                  <a:cubicBezTo>
                    <a:pt x="37" y="12"/>
                    <a:pt x="34" y="13"/>
                    <a:pt x="31" y="14"/>
                  </a:cubicBezTo>
                  <a:cubicBezTo>
                    <a:pt x="28" y="15"/>
                    <a:pt x="25" y="17"/>
                    <a:pt x="22" y="19"/>
                  </a:cubicBezTo>
                  <a:cubicBezTo>
                    <a:pt x="19" y="22"/>
                    <a:pt x="17" y="24"/>
                    <a:pt x="16" y="27"/>
                  </a:cubicBezTo>
                  <a:cubicBezTo>
                    <a:pt x="15" y="30"/>
                    <a:pt x="14" y="33"/>
                    <a:pt x="14" y="37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0" y="88"/>
                    <a:pt x="0" y="88"/>
                    <a:pt x="0" y="8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2"/>
            <p:cNvSpPr>
              <a:spLocks noEditPoints="1"/>
            </p:cNvSpPr>
            <p:nvPr userDrawn="1"/>
          </p:nvSpPr>
          <p:spPr bwMode="auto">
            <a:xfrm>
              <a:off x="15990888" y="3803650"/>
              <a:ext cx="269875" cy="333375"/>
            </a:xfrm>
            <a:custGeom>
              <a:avLst/>
              <a:gdLst>
                <a:gd name="T0" fmla="*/ 58 w 72"/>
                <a:gd name="T1" fmla="*/ 76 h 89"/>
                <a:gd name="T2" fmla="*/ 47 w 72"/>
                <a:gd name="T3" fmla="*/ 85 h 89"/>
                <a:gd name="T4" fmla="*/ 29 w 72"/>
                <a:gd name="T5" fmla="*/ 89 h 89"/>
                <a:gd name="T6" fmla="*/ 17 w 72"/>
                <a:gd name="T7" fmla="*/ 88 h 89"/>
                <a:gd name="T8" fmla="*/ 8 w 72"/>
                <a:gd name="T9" fmla="*/ 83 h 89"/>
                <a:gd name="T10" fmla="*/ 2 w 72"/>
                <a:gd name="T11" fmla="*/ 75 h 89"/>
                <a:gd name="T12" fmla="*/ 0 w 72"/>
                <a:gd name="T13" fmla="*/ 64 h 89"/>
                <a:gd name="T14" fmla="*/ 4 w 72"/>
                <a:gd name="T15" fmla="*/ 50 h 89"/>
                <a:gd name="T16" fmla="*/ 13 w 72"/>
                <a:gd name="T17" fmla="*/ 41 h 89"/>
                <a:gd name="T18" fmla="*/ 27 w 72"/>
                <a:gd name="T19" fmla="*/ 37 h 89"/>
                <a:gd name="T20" fmla="*/ 43 w 72"/>
                <a:gd name="T21" fmla="*/ 35 h 89"/>
                <a:gd name="T22" fmla="*/ 58 w 72"/>
                <a:gd name="T23" fmla="*/ 35 h 89"/>
                <a:gd name="T24" fmla="*/ 58 w 72"/>
                <a:gd name="T25" fmla="*/ 32 h 89"/>
                <a:gd name="T26" fmla="*/ 53 w 72"/>
                <a:gd name="T27" fmla="*/ 16 h 89"/>
                <a:gd name="T28" fmla="*/ 38 w 72"/>
                <a:gd name="T29" fmla="*/ 11 h 89"/>
                <a:gd name="T30" fmla="*/ 23 w 72"/>
                <a:gd name="T31" fmla="*/ 15 h 89"/>
                <a:gd name="T32" fmla="*/ 17 w 72"/>
                <a:gd name="T33" fmla="*/ 24 h 89"/>
                <a:gd name="T34" fmla="*/ 4 w 72"/>
                <a:gd name="T35" fmla="*/ 22 h 89"/>
                <a:gd name="T36" fmla="*/ 15 w 72"/>
                <a:gd name="T37" fmla="*/ 5 h 89"/>
                <a:gd name="T38" fmla="*/ 39 w 72"/>
                <a:gd name="T39" fmla="*/ 0 h 89"/>
                <a:gd name="T40" fmla="*/ 54 w 72"/>
                <a:gd name="T41" fmla="*/ 2 h 89"/>
                <a:gd name="T42" fmla="*/ 65 w 72"/>
                <a:gd name="T43" fmla="*/ 9 h 89"/>
                <a:gd name="T44" fmla="*/ 70 w 72"/>
                <a:gd name="T45" fmla="*/ 19 h 89"/>
                <a:gd name="T46" fmla="*/ 72 w 72"/>
                <a:gd name="T47" fmla="*/ 32 h 89"/>
                <a:gd name="T48" fmla="*/ 72 w 72"/>
                <a:gd name="T49" fmla="*/ 88 h 89"/>
                <a:gd name="T50" fmla="*/ 58 w 72"/>
                <a:gd name="T51" fmla="*/ 88 h 89"/>
                <a:gd name="T52" fmla="*/ 58 w 72"/>
                <a:gd name="T53" fmla="*/ 76 h 89"/>
                <a:gd name="T54" fmla="*/ 58 w 72"/>
                <a:gd name="T55" fmla="*/ 45 h 89"/>
                <a:gd name="T56" fmla="*/ 44 w 72"/>
                <a:gd name="T57" fmla="*/ 46 h 89"/>
                <a:gd name="T58" fmla="*/ 30 w 72"/>
                <a:gd name="T59" fmla="*/ 47 h 89"/>
                <a:gd name="T60" fmla="*/ 21 w 72"/>
                <a:gd name="T61" fmla="*/ 51 h 89"/>
                <a:gd name="T62" fmla="*/ 16 w 72"/>
                <a:gd name="T63" fmla="*/ 56 h 89"/>
                <a:gd name="T64" fmla="*/ 15 w 72"/>
                <a:gd name="T65" fmla="*/ 64 h 89"/>
                <a:gd name="T66" fmla="*/ 18 w 72"/>
                <a:gd name="T67" fmla="*/ 74 h 89"/>
                <a:gd name="T68" fmla="*/ 31 w 72"/>
                <a:gd name="T69" fmla="*/ 78 h 89"/>
                <a:gd name="T70" fmla="*/ 51 w 72"/>
                <a:gd name="T71" fmla="*/ 71 h 89"/>
                <a:gd name="T72" fmla="*/ 58 w 72"/>
                <a:gd name="T73" fmla="*/ 54 h 89"/>
                <a:gd name="T74" fmla="*/ 58 w 72"/>
                <a:gd name="T75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89">
                  <a:moveTo>
                    <a:pt x="58" y="76"/>
                  </a:moveTo>
                  <a:cubicBezTo>
                    <a:pt x="55" y="80"/>
                    <a:pt x="51" y="83"/>
                    <a:pt x="47" y="85"/>
                  </a:cubicBezTo>
                  <a:cubicBezTo>
                    <a:pt x="42" y="88"/>
                    <a:pt x="36" y="89"/>
                    <a:pt x="29" y="89"/>
                  </a:cubicBezTo>
                  <a:cubicBezTo>
                    <a:pt x="25" y="89"/>
                    <a:pt x="21" y="89"/>
                    <a:pt x="17" y="88"/>
                  </a:cubicBezTo>
                  <a:cubicBezTo>
                    <a:pt x="14" y="87"/>
                    <a:pt x="11" y="85"/>
                    <a:pt x="8" y="83"/>
                  </a:cubicBezTo>
                  <a:cubicBezTo>
                    <a:pt x="6" y="81"/>
                    <a:pt x="4" y="78"/>
                    <a:pt x="2" y="75"/>
                  </a:cubicBezTo>
                  <a:cubicBezTo>
                    <a:pt x="1" y="72"/>
                    <a:pt x="0" y="68"/>
                    <a:pt x="0" y="64"/>
                  </a:cubicBezTo>
                  <a:cubicBezTo>
                    <a:pt x="0" y="58"/>
                    <a:pt x="1" y="54"/>
                    <a:pt x="4" y="50"/>
                  </a:cubicBezTo>
                  <a:cubicBezTo>
                    <a:pt x="6" y="46"/>
                    <a:pt x="9" y="43"/>
                    <a:pt x="13" y="41"/>
                  </a:cubicBezTo>
                  <a:cubicBezTo>
                    <a:pt x="18" y="39"/>
                    <a:pt x="22" y="38"/>
                    <a:pt x="27" y="37"/>
                  </a:cubicBezTo>
                  <a:cubicBezTo>
                    <a:pt x="33" y="36"/>
                    <a:pt x="38" y="36"/>
                    <a:pt x="43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24"/>
                    <a:pt x="56" y="19"/>
                    <a:pt x="53" y="16"/>
                  </a:cubicBezTo>
                  <a:cubicBezTo>
                    <a:pt x="50" y="13"/>
                    <a:pt x="45" y="11"/>
                    <a:pt x="38" y="11"/>
                  </a:cubicBezTo>
                  <a:cubicBezTo>
                    <a:pt x="32" y="11"/>
                    <a:pt x="27" y="12"/>
                    <a:pt x="23" y="15"/>
                  </a:cubicBezTo>
                  <a:cubicBezTo>
                    <a:pt x="20" y="17"/>
                    <a:pt x="18" y="20"/>
                    <a:pt x="17" y="24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6" y="15"/>
                    <a:pt x="9" y="9"/>
                    <a:pt x="15" y="5"/>
                  </a:cubicBezTo>
                  <a:cubicBezTo>
                    <a:pt x="21" y="2"/>
                    <a:pt x="29" y="0"/>
                    <a:pt x="39" y="0"/>
                  </a:cubicBezTo>
                  <a:cubicBezTo>
                    <a:pt x="45" y="0"/>
                    <a:pt x="50" y="1"/>
                    <a:pt x="54" y="2"/>
                  </a:cubicBezTo>
                  <a:cubicBezTo>
                    <a:pt x="59" y="4"/>
                    <a:pt x="62" y="6"/>
                    <a:pt x="65" y="9"/>
                  </a:cubicBezTo>
                  <a:cubicBezTo>
                    <a:pt x="67" y="11"/>
                    <a:pt x="69" y="15"/>
                    <a:pt x="70" y="19"/>
                  </a:cubicBezTo>
                  <a:cubicBezTo>
                    <a:pt x="71" y="23"/>
                    <a:pt x="72" y="27"/>
                    <a:pt x="72" y="32"/>
                  </a:cubicBezTo>
                  <a:cubicBezTo>
                    <a:pt x="72" y="88"/>
                    <a:pt x="72" y="88"/>
                    <a:pt x="72" y="88"/>
                  </a:cubicBezTo>
                  <a:cubicBezTo>
                    <a:pt x="58" y="88"/>
                    <a:pt x="58" y="88"/>
                    <a:pt x="58" y="88"/>
                  </a:cubicBezTo>
                  <a:lnTo>
                    <a:pt x="58" y="76"/>
                  </a:lnTo>
                  <a:close/>
                  <a:moveTo>
                    <a:pt x="58" y="45"/>
                  </a:moveTo>
                  <a:cubicBezTo>
                    <a:pt x="44" y="46"/>
                    <a:pt x="44" y="46"/>
                    <a:pt x="44" y="46"/>
                  </a:cubicBezTo>
                  <a:cubicBezTo>
                    <a:pt x="38" y="46"/>
                    <a:pt x="34" y="46"/>
                    <a:pt x="30" y="47"/>
                  </a:cubicBezTo>
                  <a:cubicBezTo>
                    <a:pt x="26" y="48"/>
                    <a:pt x="23" y="49"/>
                    <a:pt x="21" y="51"/>
                  </a:cubicBezTo>
                  <a:cubicBezTo>
                    <a:pt x="18" y="52"/>
                    <a:pt x="17" y="54"/>
                    <a:pt x="16" y="56"/>
                  </a:cubicBezTo>
                  <a:cubicBezTo>
                    <a:pt x="15" y="58"/>
                    <a:pt x="15" y="61"/>
                    <a:pt x="15" y="64"/>
                  </a:cubicBezTo>
                  <a:cubicBezTo>
                    <a:pt x="15" y="68"/>
                    <a:pt x="16" y="71"/>
                    <a:pt x="18" y="74"/>
                  </a:cubicBezTo>
                  <a:cubicBezTo>
                    <a:pt x="21" y="76"/>
                    <a:pt x="25" y="78"/>
                    <a:pt x="31" y="78"/>
                  </a:cubicBezTo>
                  <a:cubicBezTo>
                    <a:pt x="40" y="78"/>
                    <a:pt x="46" y="76"/>
                    <a:pt x="51" y="71"/>
                  </a:cubicBezTo>
                  <a:cubicBezTo>
                    <a:pt x="56" y="67"/>
                    <a:pt x="58" y="62"/>
                    <a:pt x="58" y="54"/>
                  </a:cubicBezTo>
                  <a:lnTo>
                    <a:pt x="58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81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Ring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926" y="0"/>
            <a:ext cx="2561905" cy="2076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302" y="1246446"/>
            <a:ext cx="11553990" cy="4525962"/>
          </a:xfrm>
          <a:prstGeom prst="rect">
            <a:avLst/>
          </a:prstGeom>
        </p:spPr>
        <p:txBody>
          <a:bodyPr/>
          <a:lstStyle>
            <a:lvl1pPr marL="346075" indent="-346075">
              <a:buClr>
                <a:schemeClr val="accent4">
                  <a:lumMod val="75000"/>
                </a:schemeClr>
              </a:buClr>
              <a:buSzPct val="25000"/>
              <a:buFont typeface="Wingdings" pitchFamily="2" charset="2"/>
              <a:buChar char=""/>
              <a:defRPr>
                <a:solidFill>
                  <a:schemeClr val="tx2">
                    <a:alpha val="99000"/>
                  </a:schemeClr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2">
                    <a:alpha val="99000"/>
                  </a:schemeClr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tx2">
                    <a:alpha val="99000"/>
                  </a:schemeClr>
                </a:solidFill>
              </a:defRPr>
            </a:lvl3pPr>
            <a:lvl4pPr>
              <a:buClr>
                <a:schemeClr val="accent1"/>
              </a:buClr>
              <a:defRPr>
                <a:solidFill>
                  <a:schemeClr val="tx2">
                    <a:alpha val="99000"/>
                  </a:schemeClr>
                </a:solidFill>
              </a:defRPr>
            </a:lvl4pPr>
            <a:lvl5pPr>
              <a:buClr>
                <a:schemeClr val="accent1"/>
              </a:buClr>
              <a:defRPr>
                <a:solidFill>
                  <a:schemeClr val="tx2">
                    <a:alpha val="99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937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with Bullets (Ring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926" y="0"/>
            <a:ext cx="2561905" cy="2076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302" y="1246446"/>
            <a:ext cx="11553990" cy="4525962"/>
          </a:xfrm>
          <a:prstGeom prst="rect">
            <a:avLst/>
          </a:prstGeom>
        </p:spPr>
        <p:txBody>
          <a:bodyPr/>
          <a:lstStyle>
            <a:lvl1pPr marL="342900" indent="-342900">
              <a:defRPr>
                <a:solidFill>
                  <a:schemeClr val="tx2">
                    <a:alpha val="99000"/>
                  </a:schemeClr>
                </a:solidFill>
              </a:defRPr>
            </a:lvl1pPr>
            <a:lvl2pPr>
              <a:defRPr>
                <a:solidFill>
                  <a:schemeClr val="tx2">
                    <a:alpha val="99000"/>
                  </a:schemeClr>
                </a:solidFill>
              </a:defRPr>
            </a:lvl2pPr>
            <a:lvl3pPr>
              <a:defRPr>
                <a:solidFill>
                  <a:schemeClr val="tx2">
                    <a:alpha val="99000"/>
                  </a:schemeClr>
                </a:solidFill>
              </a:defRPr>
            </a:lvl3pPr>
            <a:lvl4pPr>
              <a:defRPr>
                <a:solidFill>
                  <a:schemeClr val="tx2">
                    <a:alpha val="99000"/>
                  </a:schemeClr>
                </a:solidFill>
              </a:defRPr>
            </a:lvl4pPr>
            <a:lvl5pPr>
              <a:defRPr>
                <a:solidFill>
                  <a:schemeClr val="tx2">
                    <a:alpha val="99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07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5302" y="274638"/>
            <a:ext cx="11553990" cy="84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224307" y="6472729"/>
            <a:ext cx="5078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fld id="{BCE33825-2677-4F00-8BE5-C0246F727F7F}" type="slidenum">
              <a:rPr lang="en-US" sz="800" b="1">
                <a:solidFill>
                  <a:schemeClr val="bg2">
                    <a:lumMod val="75000"/>
                    <a:alpha val="99000"/>
                  </a:schemeClr>
                </a:solidFill>
              </a:rPr>
              <a:pPr/>
              <a:t>‹#›</a:t>
            </a:fld>
            <a:endParaRPr lang="en-US" sz="1400" dirty="0">
              <a:solidFill>
                <a:schemeClr val="bg2">
                  <a:lumMod val="75000"/>
                  <a:alpha val="99000"/>
                </a:schemeClr>
              </a:solidFill>
            </a:endParaRP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609442" y="6484994"/>
            <a:ext cx="558654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 dirty="0">
                <a:solidFill>
                  <a:schemeClr val="bg2">
                    <a:lumMod val="75000"/>
                    <a:alpha val="99000"/>
                  </a:schemeClr>
                </a:solidFill>
              </a:rPr>
              <a:t>Copyright © </a:t>
            </a:r>
            <a:r>
              <a:rPr lang="en-US" sz="700" dirty="0" err="1">
                <a:solidFill>
                  <a:schemeClr val="bg2">
                    <a:lumMod val="75000"/>
                    <a:alpha val="99000"/>
                  </a:schemeClr>
                </a:solidFill>
              </a:rPr>
              <a:t>Ciena</a:t>
            </a:r>
            <a:r>
              <a:rPr lang="en-US" sz="700" dirty="0">
                <a:solidFill>
                  <a:schemeClr val="bg2">
                    <a:lumMod val="75000"/>
                    <a:alpha val="99000"/>
                  </a:schemeClr>
                </a:solidFill>
              </a:rPr>
              <a:t> Corporation 2015. All rights reserved. Confidential &amp; Proprietary.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5302" y="1248547"/>
            <a:ext cx="11555006" cy="452628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9525771" y="6367781"/>
            <a:ext cx="2377439" cy="296154"/>
            <a:chOff x="4951413" y="5087938"/>
            <a:chExt cx="7366000" cy="917575"/>
          </a:xfrm>
          <a:solidFill>
            <a:schemeClr val="tx2"/>
          </a:solidFill>
        </p:grpSpPr>
        <p:sp>
          <p:nvSpPr>
            <p:cNvPr id="21" name="Freeform 37"/>
            <p:cNvSpPr>
              <a:spLocks noEditPoints="1"/>
            </p:cNvSpPr>
            <p:nvPr userDrawn="1"/>
          </p:nvSpPr>
          <p:spPr bwMode="auto">
            <a:xfrm>
              <a:off x="9732963" y="5694363"/>
              <a:ext cx="134938" cy="168275"/>
            </a:xfrm>
            <a:custGeom>
              <a:avLst/>
              <a:gdLst>
                <a:gd name="T0" fmla="*/ 29 w 36"/>
                <a:gd name="T1" fmla="*/ 38 h 45"/>
                <a:gd name="T2" fmla="*/ 24 w 36"/>
                <a:gd name="T3" fmla="*/ 43 h 45"/>
                <a:gd name="T4" fmla="*/ 15 w 36"/>
                <a:gd name="T5" fmla="*/ 45 h 45"/>
                <a:gd name="T6" fmla="*/ 9 w 36"/>
                <a:gd name="T7" fmla="*/ 44 h 45"/>
                <a:gd name="T8" fmla="*/ 4 w 36"/>
                <a:gd name="T9" fmla="*/ 41 h 45"/>
                <a:gd name="T10" fmla="*/ 1 w 36"/>
                <a:gd name="T11" fmla="*/ 37 h 45"/>
                <a:gd name="T12" fmla="*/ 0 w 36"/>
                <a:gd name="T13" fmla="*/ 32 h 45"/>
                <a:gd name="T14" fmla="*/ 2 w 36"/>
                <a:gd name="T15" fmla="*/ 25 h 45"/>
                <a:gd name="T16" fmla="*/ 7 w 36"/>
                <a:gd name="T17" fmla="*/ 20 h 45"/>
                <a:gd name="T18" fmla="*/ 14 w 36"/>
                <a:gd name="T19" fmla="*/ 18 h 45"/>
                <a:gd name="T20" fmla="*/ 22 w 36"/>
                <a:gd name="T21" fmla="*/ 17 h 45"/>
                <a:gd name="T22" fmla="*/ 29 w 36"/>
                <a:gd name="T23" fmla="*/ 17 h 45"/>
                <a:gd name="T24" fmla="*/ 29 w 36"/>
                <a:gd name="T25" fmla="*/ 15 h 45"/>
                <a:gd name="T26" fmla="*/ 27 w 36"/>
                <a:gd name="T27" fmla="*/ 8 h 45"/>
                <a:gd name="T28" fmla="*/ 19 w 36"/>
                <a:gd name="T29" fmla="*/ 5 h 45"/>
                <a:gd name="T30" fmla="*/ 12 w 36"/>
                <a:gd name="T31" fmla="*/ 7 h 45"/>
                <a:gd name="T32" fmla="*/ 9 w 36"/>
                <a:gd name="T33" fmla="*/ 12 h 45"/>
                <a:gd name="T34" fmla="*/ 2 w 36"/>
                <a:gd name="T35" fmla="*/ 11 h 45"/>
                <a:gd name="T36" fmla="*/ 8 w 36"/>
                <a:gd name="T37" fmla="*/ 2 h 45"/>
                <a:gd name="T38" fmla="*/ 20 w 36"/>
                <a:gd name="T39" fmla="*/ 0 h 45"/>
                <a:gd name="T40" fmla="*/ 28 w 36"/>
                <a:gd name="T41" fmla="*/ 1 h 45"/>
                <a:gd name="T42" fmla="*/ 33 w 36"/>
                <a:gd name="T43" fmla="*/ 4 h 45"/>
                <a:gd name="T44" fmla="*/ 36 w 36"/>
                <a:gd name="T45" fmla="*/ 9 h 45"/>
                <a:gd name="T46" fmla="*/ 36 w 36"/>
                <a:gd name="T47" fmla="*/ 16 h 45"/>
                <a:gd name="T48" fmla="*/ 36 w 36"/>
                <a:gd name="T49" fmla="*/ 44 h 45"/>
                <a:gd name="T50" fmla="*/ 29 w 36"/>
                <a:gd name="T51" fmla="*/ 44 h 45"/>
                <a:gd name="T52" fmla="*/ 29 w 36"/>
                <a:gd name="T53" fmla="*/ 38 h 45"/>
                <a:gd name="T54" fmla="*/ 29 w 36"/>
                <a:gd name="T55" fmla="*/ 22 h 45"/>
                <a:gd name="T56" fmla="*/ 22 w 36"/>
                <a:gd name="T57" fmla="*/ 22 h 45"/>
                <a:gd name="T58" fmla="*/ 15 w 36"/>
                <a:gd name="T59" fmla="*/ 23 h 45"/>
                <a:gd name="T60" fmla="*/ 11 w 36"/>
                <a:gd name="T61" fmla="*/ 25 h 45"/>
                <a:gd name="T62" fmla="*/ 8 w 36"/>
                <a:gd name="T63" fmla="*/ 28 h 45"/>
                <a:gd name="T64" fmla="*/ 8 w 36"/>
                <a:gd name="T65" fmla="*/ 32 h 45"/>
                <a:gd name="T66" fmla="*/ 9 w 36"/>
                <a:gd name="T67" fmla="*/ 37 h 45"/>
                <a:gd name="T68" fmla="*/ 16 w 36"/>
                <a:gd name="T69" fmla="*/ 39 h 45"/>
                <a:gd name="T70" fmla="*/ 26 w 36"/>
                <a:gd name="T71" fmla="*/ 36 h 45"/>
                <a:gd name="T72" fmla="*/ 29 w 36"/>
                <a:gd name="T73" fmla="*/ 27 h 45"/>
                <a:gd name="T74" fmla="*/ 29 w 36"/>
                <a:gd name="T75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45">
                  <a:moveTo>
                    <a:pt x="29" y="38"/>
                  </a:moveTo>
                  <a:cubicBezTo>
                    <a:pt x="28" y="40"/>
                    <a:pt x="26" y="41"/>
                    <a:pt x="24" y="43"/>
                  </a:cubicBezTo>
                  <a:cubicBezTo>
                    <a:pt x="21" y="44"/>
                    <a:pt x="18" y="45"/>
                    <a:pt x="15" y="45"/>
                  </a:cubicBezTo>
                  <a:cubicBezTo>
                    <a:pt x="13" y="45"/>
                    <a:pt x="11" y="44"/>
                    <a:pt x="9" y="44"/>
                  </a:cubicBezTo>
                  <a:cubicBezTo>
                    <a:pt x="7" y="43"/>
                    <a:pt x="6" y="42"/>
                    <a:pt x="4" y="41"/>
                  </a:cubicBezTo>
                  <a:cubicBezTo>
                    <a:pt x="3" y="40"/>
                    <a:pt x="2" y="39"/>
                    <a:pt x="1" y="37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29"/>
                    <a:pt x="1" y="27"/>
                    <a:pt x="2" y="25"/>
                  </a:cubicBezTo>
                  <a:cubicBezTo>
                    <a:pt x="3" y="23"/>
                    <a:pt x="5" y="21"/>
                    <a:pt x="7" y="20"/>
                  </a:cubicBezTo>
                  <a:cubicBezTo>
                    <a:pt x="9" y="19"/>
                    <a:pt x="11" y="19"/>
                    <a:pt x="14" y="18"/>
                  </a:cubicBezTo>
                  <a:cubicBezTo>
                    <a:pt x="17" y="18"/>
                    <a:pt x="19" y="17"/>
                    <a:pt x="22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2"/>
                    <a:pt x="29" y="9"/>
                    <a:pt x="27" y="8"/>
                  </a:cubicBezTo>
                  <a:cubicBezTo>
                    <a:pt x="25" y="6"/>
                    <a:pt x="23" y="5"/>
                    <a:pt x="19" y="5"/>
                  </a:cubicBezTo>
                  <a:cubicBezTo>
                    <a:pt x="16" y="5"/>
                    <a:pt x="14" y="6"/>
                    <a:pt x="12" y="7"/>
                  </a:cubicBezTo>
                  <a:cubicBezTo>
                    <a:pt x="10" y="8"/>
                    <a:pt x="9" y="10"/>
                    <a:pt x="9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7"/>
                    <a:pt x="5" y="4"/>
                    <a:pt x="8" y="2"/>
                  </a:cubicBezTo>
                  <a:cubicBezTo>
                    <a:pt x="11" y="1"/>
                    <a:pt x="15" y="0"/>
                    <a:pt x="20" y="0"/>
                  </a:cubicBezTo>
                  <a:cubicBezTo>
                    <a:pt x="23" y="0"/>
                    <a:pt x="25" y="0"/>
                    <a:pt x="28" y="1"/>
                  </a:cubicBezTo>
                  <a:cubicBezTo>
                    <a:pt x="30" y="1"/>
                    <a:pt x="31" y="3"/>
                    <a:pt x="33" y="4"/>
                  </a:cubicBezTo>
                  <a:cubicBezTo>
                    <a:pt x="34" y="5"/>
                    <a:pt x="35" y="7"/>
                    <a:pt x="36" y="9"/>
                  </a:cubicBezTo>
                  <a:cubicBezTo>
                    <a:pt x="36" y="11"/>
                    <a:pt x="36" y="13"/>
                    <a:pt x="36" y="16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29" y="44"/>
                    <a:pt x="29" y="44"/>
                    <a:pt x="29" y="44"/>
                  </a:cubicBezTo>
                  <a:lnTo>
                    <a:pt x="29" y="38"/>
                  </a:lnTo>
                  <a:close/>
                  <a:moveTo>
                    <a:pt x="29" y="22"/>
                  </a:moveTo>
                  <a:cubicBezTo>
                    <a:pt x="22" y="22"/>
                    <a:pt x="22" y="22"/>
                    <a:pt x="22" y="22"/>
                  </a:cubicBezTo>
                  <a:cubicBezTo>
                    <a:pt x="20" y="23"/>
                    <a:pt x="17" y="23"/>
                    <a:pt x="15" y="23"/>
                  </a:cubicBezTo>
                  <a:cubicBezTo>
                    <a:pt x="13" y="24"/>
                    <a:pt x="12" y="24"/>
                    <a:pt x="11" y="25"/>
                  </a:cubicBezTo>
                  <a:cubicBezTo>
                    <a:pt x="9" y="26"/>
                    <a:pt x="9" y="27"/>
                    <a:pt x="8" y="28"/>
                  </a:cubicBezTo>
                  <a:cubicBezTo>
                    <a:pt x="8" y="29"/>
                    <a:pt x="8" y="30"/>
                    <a:pt x="8" y="32"/>
                  </a:cubicBezTo>
                  <a:cubicBezTo>
                    <a:pt x="8" y="34"/>
                    <a:pt x="8" y="35"/>
                    <a:pt x="9" y="37"/>
                  </a:cubicBezTo>
                  <a:cubicBezTo>
                    <a:pt x="11" y="38"/>
                    <a:pt x="13" y="39"/>
                    <a:pt x="16" y="39"/>
                  </a:cubicBezTo>
                  <a:cubicBezTo>
                    <a:pt x="20" y="39"/>
                    <a:pt x="23" y="38"/>
                    <a:pt x="26" y="36"/>
                  </a:cubicBezTo>
                  <a:cubicBezTo>
                    <a:pt x="28" y="33"/>
                    <a:pt x="29" y="31"/>
                    <a:pt x="29" y="27"/>
                  </a:cubicBezTo>
                  <a:lnTo>
                    <a:pt x="29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8"/>
            <p:cNvSpPr>
              <a:spLocks noEditPoints="1"/>
            </p:cNvSpPr>
            <p:nvPr userDrawn="1"/>
          </p:nvSpPr>
          <p:spPr bwMode="auto">
            <a:xfrm>
              <a:off x="9988551" y="5638800"/>
              <a:ext cx="146050" cy="223838"/>
            </a:xfrm>
            <a:custGeom>
              <a:avLst/>
              <a:gdLst>
                <a:gd name="T0" fmla="*/ 32 w 39"/>
                <a:gd name="T1" fmla="*/ 52 h 60"/>
                <a:gd name="T2" fmla="*/ 26 w 39"/>
                <a:gd name="T3" fmla="*/ 58 h 60"/>
                <a:gd name="T4" fmla="*/ 18 w 39"/>
                <a:gd name="T5" fmla="*/ 60 h 60"/>
                <a:gd name="T6" fmla="*/ 10 w 39"/>
                <a:gd name="T7" fmla="*/ 58 h 60"/>
                <a:gd name="T8" fmla="*/ 4 w 39"/>
                <a:gd name="T9" fmla="*/ 53 h 60"/>
                <a:gd name="T10" fmla="*/ 1 w 39"/>
                <a:gd name="T11" fmla="*/ 46 h 60"/>
                <a:gd name="T12" fmla="*/ 0 w 39"/>
                <a:gd name="T13" fmla="*/ 37 h 60"/>
                <a:gd name="T14" fmla="*/ 1 w 39"/>
                <a:gd name="T15" fmla="*/ 28 h 60"/>
                <a:gd name="T16" fmla="*/ 5 w 39"/>
                <a:gd name="T17" fmla="*/ 21 h 60"/>
                <a:gd name="T18" fmla="*/ 11 w 39"/>
                <a:gd name="T19" fmla="*/ 16 h 60"/>
                <a:gd name="T20" fmla="*/ 19 w 39"/>
                <a:gd name="T21" fmla="*/ 15 h 60"/>
                <a:gd name="T22" fmla="*/ 25 w 39"/>
                <a:gd name="T23" fmla="*/ 16 h 60"/>
                <a:gd name="T24" fmla="*/ 32 w 39"/>
                <a:gd name="T25" fmla="*/ 21 h 60"/>
                <a:gd name="T26" fmla="*/ 32 w 39"/>
                <a:gd name="T27" fmla="*/ 0 h 60"/>
                <a:gd name="T28" fmla="*/ 39 w 39"/>
                <a:gd name="T29" fmla="*/ 0 h 60"/>
                <a:gd name="T30" fmla="*/ 39 w 39"/>
                <a:gd name="T31" fmla="*/ 59 h 60"/>
                <a:gd name="T32" fmla="*/ 32 w 39"/>
                <a:gd name="T33" fmla="*/ 59 h 60"/>
                <a:gd name="T34" fmla="*/ 32 w 39"/>
                <a:gd name="T35" fmla="*/ 52 h 60"/>
                <a:gd name="T36" fmla="*/ 32 w 39"/>
                <a:gd name="T37" fmla="*/ 36 h 60"/>
                <a:gd name="T38" fmla="*/ 31 w 39"/>
                <a:gd name="T39" fmla="*/ 28 h 60"/>
                <a:gd name="T40" fmla="*/ 27 w 39"/>
                <a:gd name="T41" fmla="*/ 23 h 60"/>
                <a:gd name="T42" fmla="*/ 24 w 39"/>
                <a:gd name="T43" fmla="*/ 21 h 60"/>
                <a:gd name="T44" fmla="*/ 20 w 39"/>
                <a:gd name="T45" fmla="*/ 21 h 60"/>
                <a:gd name="T46" fmla="*/ 15 w 39"/>
                <a:gd name="T47" fmla="*/ 21 h 60"/>
                <a:gd name="T48" fmla="*/ 11 w 39"/>
                <a:gd name="T49" fmla="*/ 24 h 60"/>
                <a:gd name="T50" fmla="*/ 8 w 39"/>
                <a:gd name="T51" fmla="*/ 30 h 60"/>
                <a:gd name="T52" fmla="*/ 7 w 39"/>
                <a:gd name="T53" fmla="*/ 37 h 60"/>
                <a:gd name="T54" fmla="*/ 8 w 39"/>
                <a:gd name="T55" fmla="*/ 45 h 60"/>
                <a:gd name="T56" fmla="*/ 11 w 39"/>
                <a:gd name="T57" fmla="*/ 50 h 60"/>
                <a:gd name="T58" fmla="*/ 15 w 39"/>
                <a:gd name="T59" fmla="*/ 53 h 60"/>
                <a:gd name="T60" fmla="*/ 19 w 39"/>
                <a:gd name="T61" fmla="*/ 54 h 60"/>
                <a:gd name="T62" fmla="*/ 23 w 39"/>
                <a:gd name="T63" fmla="*/ 53 h 60"/>
                <a:gd name="T64" fmla="*/ 27 w 39"/>
                <a:gd name="T65" fmla="*/ 51 h 60"/>
                <a:gd name="T66" fmla="*/ 31 w 39"/>
                <a:gd name="T67" fmla="*/ 46 h 60"/>
                <a:gd name="T68" fmla="*/ 32 w 39"/>
                <a:gd name="T69" fmla="*/ 39 h 60"/>
                <a:gd name="T70" fmla="*/ 32 w 39"/>
                <a:gd name="T71" fmla="*/ 3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" h="60">
                  <a:moveTo>
                    <a:pt x="32" y="52"/>
                  </a:moveTo>
                  <a:cubicBezTo>
                    <a:pt x="30" y="55"/>
                    <a:pt x="28" y="57"/>
                    <a:pt x="26" y="58"/>
                  </a:cubicBezTo>
                  <a:cubicBezTo>
                    <a:pt x="24" y="59"/>
                    <a:pt x="21" y="60"/>
                    <a:pt x="18" y="60"/>
                  </a:cubicBezTo>
                  <a:cubicBezTo>
                    <a:pt x="15" y="60"/>
                    <a:pt x="12" y="59"/>
                    <a:pt x="10" y="58"/>
                  </a:cubicBezTo>
                  <a:cubicBezTo>
                    <a:pt x="7" y="57"/>
                    <a:pt x="5" y="55"/>
                    <a:pt x="4" y="53"/>
                  </a:cubicBezTo>
                  <a:cubicBezTo>
                    <a:pt x="2" y="51"/>
                    <a:pt x="1" y="49"/>
                    <a:pt x="1" y="46"/>
                  </a:cubicBezTo>
                  <a:cubicBezTo>
                    <a:pt x="0" y="44"/>
                    <a:pt x="0" y="41"/>
                    <a:pt x="0" y="37"/>
                  </a:cubicBezTo>
                  <a:cubicBezTo>
                    <a:pt x="0" y="34"/>
                    <a:pt x="0" y="31"/>
                    <a:pt x="1" y="28"/>
                  </a:cubicBezTo>
                  <a:cubicBezTo>
                    <a:pt x="2" y="25"/>
                    <a:pt x="3" y="23"/>
                    <a:pt x="5" y="21"/>
                  </a:cubicBezTo>
                  <a:cubicBezTo>
                    <a:pt x="6" y="19"/>
                    <a:pt x="8" y="17"/>
                    <a:pt x="11" y="16"/>
                  </a:cubicBezTo>
                  <a:cubicBezTo>
                    <a:pt x="13" y="15"/>
                    <a:pt x="16" y="15"/>
                    <a:pt x="19" y="15"/>
                  </a:cubicBezTo>
                  <a:cubicBezTo>
                    <a:pt x="21" y="15"/>
                    <a:pt x="23" y="15"/>
                    <a:pt x="25" y="16"/>
                  </a:cubicBezTo>
                  <a:cubicBezTo>
                    <a:pt x="28" y="17"/>
                    <a:pt x="30" y="19"/>
                    <a:pt x="32" y="2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2" y="59"/>
                    <a:pt x="32" y="59"/>
                    <a:pt x="32" y="59"/>
                  </a:cubicBezTo>
                  <a:lnTo>
                    <a:pt x="32" y="52"/>
                  </a:lnTo>
                  <a:close/>
                  <a:moveTo>
                    <a:pt x="32" y="36"/>
                  </a:moveTo>
                  <a:cubicBezTo>
                    <a:pt x="32" y="33"/>
                    <a:pt x="32" y="30"/>
                    <a:pt x="31" y="28"/>
                  </a:cubicBezTo>
                  <a:cubicBezTo>
                    <a:pt x="30" y="26"/>
                    <a:pt x="29" y="25"/>
                    <a:pt x="27" y="23"/>
                  </a:cubicBezTo>
                  <a:cubicBezTo>
                    <a:pt x="26" y="22"/>
                    <a:pt x="25" y="22"/>
                    <a:pt x="24" y="21"/>
                  </a:cubicBezTo>
                  <a:cubicBezTo>
                    <a:pt x="22" y="21"/>
                    <a:pt x="21" y="21"/>
                    <a:pt x="20" y="21"/>
                  </a:cubicBezTo>
                  <a:cubicBezTo>
                    <a:pt x="18" y="21"/>
                    <a:pt x="16" y="21"/>
                    <a:pt x="15" y="21"/>
                  </a:cubicBezTo>
                  <a:cubicBezTo>
                    <a:pt x="13" y="22"/>
                    <a:pt x="12" y="23"/>
                    <a:pt x="11" y="24"/>
                  </a:cubicBezTo>
                  <a:cubicBezTo>
                    <a:pt x="10" y="26"/>
                    <a:pt x="9" y="27"/>
                    <a:pt x="8" y="30"/>
                  </a:cubicBezTo>
                  <a:cubicBezTo>
                    <a:pt x="7" y="32"/>
                    <a:pt x="7" y="34"/>
                    <a:pt x="7" y="37"/>
                  </a:cubicBezTo>
                  <a:cubicBezTo>
                    <a:pt x="7" y="40"/>
                    <a:pt x="7" y="43"/>
                    <a:pt x="8" y="45"/>
                  </a:cubicBezTo>
                  <a:cubicBezTo>
                    <a:pt x="9" y="47"/>
                    <a:pt x="10" y="49"/>
                    <a:pt x="11" y="50"/>
                  </a:cubicBezTo>
                  <a:cubicBezTo>
                    <a:pt x="12" y="52"/>
                    <a:pt x="13" y="53"/>
                    <a:pt x="15" y="53"/>
                  </a:cubicBezTo>
                  <a:cubicBezTo>
                    <a:pt x="16" y="54"/>
                    <a:pt x="17" y="54"/>
                    <a:pt x="19" y="54"/>
                  </a:cubicBezTo>
                  <a:cubicBezTo>
                    <a:pt x="21" y="54"/>
                    <a:pt x="22" y="54"/>
                    <a:pt x="23" y="53"/>
                  </a:cubicBezTo>
                  <a:cubicBezTo>
                    <a:pt x="25" y="53"/>
                    <a:pt x="26" y="52"/>
                    <a:pt x="27" y="51"/>
                  </a:cubicBezTo>
                  <a:cubicBezTo>
                    <a:pt x="29" y="50"/>
                    <a:pt x="30" y="48"/>
                    <a:pt x="31" y="46"/>
                  </a:cubicBezTo>
                  <a:cubicBezTo>
                    <a:pt x="32" y="44"/>
                    <a:pt x="32" y="42"/>
                    <a:pt x="32" y="39"/>
                  </a:cubicBezTo>
                  <a:lnTo>
                    <a:pt x="3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39"/>
            <p:cNvSpPr>
              <a:spLocks noEditPoints="1"/>
            </p:cNvSpPr>
            <p:nvPr userDrawn="1"/>
          </p:nvSpPr>
          <p:spPr bwMode="auto">
            <a:xfrm>
              <a:off x="10183813" y="5638800"/>
              <a:ext cx="25400" cy="220663"/>
            </a:xfrm>
            <a:custGeom>
              <a:avLst/>
              <a:gdLst>
                <a:gd name="T0" fmla="*/ 0 w 16"/>
                <a:gd name="T1" fmla="*/ 0 h 139"/>
                <a:gd name="T2" fmla="*/ 16 w 16"/>
                <a:gd name="T3" fmla="*/ 0 h 139"/>
                <a:gd name="T4" fmla="*/ 16 w 16"/>
                <a:gd name="T5" fmla="*/ 19 h 139"/>
                <a:gd name="T6" fmla="*/ 0 w 16"/>
                <a:gd name="T7" fmla="*/ 19 h 139"/>
                <a:gd name="T8" fmla="*/ 0 w 16"/>
                <a:gd name="T9" fmla="*/ 0 h 139"/>
                <a:gd name="T10" fmla="*/ 0 w 16"/>
                <a:gd name="T11" fmla="*/ 37 h 139"/>
                <a:gd name="T12" fmla="*/ 16 w 16"/>
                <a:gd name="T13" fmla="*/ 37 h 139"/>
                <a:gd name="T14" fmla="*/ 16 w 16"/>
                <a:gd name="T15" fmla="*/ 139 h 139"/>
                <a:gd name="T16" fmla="*/ 0 w 16"/>
                <a:gd name="T17" fmla="*/ 139 h 139"/>
                <a:gd name="T18" fmla="*/ 0 w 16"/>
                <a:gd name="T19" fmla="*/ 3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39">
                  <a:moveTo>
                    <a:pt x="0" y="0"/>
                  </a:moveTo>
                  <a:lnTo>
                    <a:pt x="16" y="0"/>
                  </a:lnTo>
                  <a:lnTo>
                    <a:pt x="16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0" y="37"/>
                  </a:moveTo>
                  <a:lnTo>
                    <a:pt x="16" y="37"/>
                  </a:lnTo>
                  <a:lnTo>
                    <a:pt x="16" y="139"/>
                  </a:lnTo>
                  <a:lnTo>
                    <a:pt x="0" y="139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40"/>
            <p:cNvSpPr>
              <a:spLocks/>
            </p:cNvSpPr>
            <p:nvPr userDrawn="1"/>
          </p:nvSpPr>
          <p:spPr bwMode="auto">
            <a:xfrm>
              <a:off x="10239376" y="5697538"/>
              <a:ext cx="157163" cy="161925"/>
            </a:xfrm>
            <a:custGeom>
              <a:avLst/>
              <a:gdLst>
                <a:gd name="T0" fmla="*/ 0 w 99"/>
                <a:gd name="T1" fmla="*/ 0 h 102"/>
                <a:gd name="T2" fmla="*/ 19 w 99"/>
                <a:gd name="T3" fmla="*/ 0 h 102"/>
                <a:gd name="T4" fmla="*/ 50 w 99"/>
                <a:gd name="T5" fmla="*/ 83 h 102"/>
                <a:gd name="T6" fmla="*/ 80 w 99"/>
                <a:gd name="T7" fmla="*/ 0 h 102"/>
                <a:gd name="T8" fmla="*/ 99 w 99"/>
                <a:gd name="T9" fmla="*/ 0 h 102"/>
                <a:gd name="T10" fmla="*/ 59 w 99"/>
                <a:gd name="T11" fmla="*/ 102 h 102"/>
                <a:gd name="T12" fmla="*/ 40 w 99"/>
                <a:gd name="T13" fmla="*/ 102 h 102"/>
                <a:gd name="T14" fmla="*/ 0 w 99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102">
                  <a:moveTo>
                    <a:pt x="0" y="0"/>
                  </a:moveTo>
                  <a:lnTo>
                    <a:pt x="19" y="0"/>
                  </a:lnTo>
                  <a:lnTo>
                    <a:pt x="50" y="83"/>
                  </a:lnTo>
                  <a:lnTo>
                    <a:pt x="80" y="0"/>
                  </a:lnTo>
                  <a:lnTo>
                    <a:pt x="99" y="0"/>
                  </a:lnTo>
                  <a:lnTo>
                    <a:pt x="59" y="102"/>
                  </a:lnTo>
                  <a:lnTo>
                    <a:pt x="40" y="1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41"/>
            <p:cNvSpPr>
              <a:spLocks noEditPoints="1"/>
            </p:cNvSpPr>
            <p:nvPr userDrawn="1"/>
          </p:nvSpPr>
          <p:spPr bwMode="auto">
            <a:xfrm>
              <a:off x="10426701" y="5638800"/>
              <a:ext cx="26988" cy="220663"/>
            </a:xfrm>
            <a:custGeom>
              <a:avLst/>
              <a:gdLst>
                <a:gd name="T0" fmla="*/ 0 w 17"/>
                <a:gd name="T1" fmla="*/ 0 h 139"/>
                <a:gd name="T2" fmla="*/ 17 w 17"/>
                <a:gd name="T3" fmla="*/ 0 h 139"/>
                <a:gd name="T4" fmla="*/ 17 w 17"/>
                <a:gd name="T5" fmla="*/ 19 h 139"/>
                <a:gd name="T6" fmla="*/ 0 w 17"/>
                <a:gd name="T7" fmla="*/ 19 h 139"/>
                <a:gd name="T8" fmla="*/ 0 w 17"/>
                <a:gd name="T9" fmla="*/ 0 h 139"/>
                <a:gd name="T10" fmla="*/ 0 w 17"/>
                <a:gd name="T11" fmla="*/ 37 h 139"/>
                <a:gd name="T12" fmla="*/ 17 w 17"/>
                <a:gd name="T13" fmla="*/ 37 h 139"/>
                <a:gd name="T14" fmla="*/ 17 w 17"/>
                <a:gd name="T15" fmla="*/ 139 h 139"/>
                <a:gd name="T16" fmla="*/ 0 w 17"/>
                <a:gd name="T17" fmla="*/ 139 h 139"/>
                <a:gd name="T18" fmla="*/ 0 w 17"/>
                <a:gd name="T19" fmla="*/ 3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39">
                  <a:moveTo>
                    <a:pt x="0" y="0"/>
                  </a:moveTo>
                  <a:lnTo>
                    <a:pt x="17" y="0"/>
                  </a:lnTo>
                  <a:lnTo>
                    <a:pt x="17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0" y="37"/>
                  </a:moveTo>
                  <a:lnTo>
                    <a:pt x="17" y="37"/>
                  </a:lnTo>
                  <a:lnTo>
                    <a:pt x="17" y="139"/>
                  </a:lnTo>
                  <a:lnTo>
                    <a:pt x="0" y="139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42"/>
            <p:cNvSpPr>
              <a:spLocks/>
            </p:cNvSpPr>
            <p:nvPr userDrawn="1"/>
          </p:nvSpPr>
          <p:spPr bwMode="auto">
            <a:xfrm>
              <a:off x="10494963" y="5694363"/>
              <a:ext cx="134938" cy="168275"/>
            </a:xfrm>
            <a:custGeom>
              <a:avLst/>
              <a:gdLst>
                <a:gd name="T0" fmla="*/ 7 w 36"/>
                <a:gd name="T1" fmla="*/ 31 h 45"/>
                <a:gd name="T2" fmla="*/ 10 w 36"/>
                <a:gd name="T3" fmla="*/ 37 h 45"/>
                <a:gd name="T4" fmla="*/ 18 w 36"/>
                <a:gd name="T5" fmla="*/ 39 h 45"/>
                <a:gd name="T6" fmla="*/ 26 w 36"/>
                <a:gd name="T7" fmla="*/ 37 h 45"/>
                <a:gd name="T8" fmla="*/ 28 w 36"/>
                <a:gd name="T9" fmla="*/ 32 h 45"/>
                <a:gd name="T10" fmla="*/ 28 w 36"/>
                <a:gd name="T11" fmla="*/ 30 h 45"/>
                <a:gd name="T12" fmla="*/ 27 w 36"/>
                <a:gd name="T13" fmla="*/ 28 h 45"/>
                <a:gd name="T14" fmla="*/ 25 w 36"/>
                <a:gd name="T15" fmla="*/ 27 h 45"/>
                <a:gd name="T16" fmla="*/ 21 w 36"/>
                <a:gd name="T17" fmla="*/ 25 h 45"/>
                <a:gd name="T18" fmla="*/ 15 w 36"/>
                <a:gd name="T19" fmla="*/ 25 h 45"/>
                <a:gd name="T20" fmla="*/ 9 w 36"/>
                <a:gd name="T21" fmla="*/ 23 h 45"/>
                <a:gd name="T22" fmla="*/ 4 w 36"/>
                <a:gd name="T23" fmla="*/ 21 h 45"/>
                <a:gd name="T24" fmla="*/ 2 w 36"/>
                <a:gd name="T25" fmla="*/ 17 h 45"/>
                <a:gd name="T26" fmla="*/ 1 w 36"/>
                <a:gd name="T27" fmla="*/ 12 h 45"/>
                <a:gd name="T28" fmla="*/ 2 w 36"/>
                <a:gd name="T29" fmla="*/ 7 h 45"/>
                <a:gd name="T30" fmla="*/ 5 w 36"/>
                <a:gd name="T31" fmla="*/ 3 h 45"/>
                <a:gd name="T32" fmla="*/ 11 w 36"/>
                <a:gd name="T33" fmla="*/ 0 h 45"/>
                <a:gd name="T34" fmla="*/ 18 w 36"/>
                <a:gd name="T35" fmla="*/ 0 h 45"/>
                <a:gd name="T36" fmla="*/ 25 w 36"/>
                <a:gd name="T37" fmla="*/ 1 h 45"/>
                <a:gd name="T38" fmla="*/ 30 w 36"/>
                <a:gd name="T39" fmla="*/ 3 h 45"/>
                <a:gd name="T40" fmla="*/ 33 w 36"/>
                <a:gd name="T41" fmla="*/ 7 h 45"/>
                <a:gd name="T42" fmla="*/ 35 w 36"/>
                <a:gd name="T43" fmla="*/ 11 h 45"/>
                <a:gd name="T44" fmla="*/ 29 w 36"/>
                <a:gd name="T45" fmla="*/ 12 h 45"/>
                <a:gd name="T46" fmla="*/ 27 w 36"/>
                <a:gd name="T47" fmla="*/ 9 h 45"/>
                <a:gd name="T48" fmla="*/ 25 w 36"/>
                <a:gd name="T49" fmla="*/ 7 h 45"/>
                <a:gd name="T50" fmla="*/ 22 w 36"/>
                <a:gd name="T51" fmla="*/ 6 h 45"/>
                <a:gd name="T52" fmla="*/ 18 w 36"/>
                <a:gd name="T53" fmla="*/ 5 h 45"/>
                <a:gd name="T54" fmla="*/ 13 w 36"/>
                <a:gd name="T55" fmla="*/ 6 h 45"/>
                <a:gd name="T56" fmla="*/ 10 w 36"/>
                <a:gd name="T57" fmla="*/ 7 h 45"/>
                <a:gd name="T58" fmla="*/ 8 w 36"/>
                <a:gd name="T59" fmla="*/ 9 h 45"/>
                <a:gd name="T60" fmla="*/ 8 w 36"/>
                <a:gd name="T61" fmla="*/ 12 h 45"/>
                <a:gd name="T62" fmla="*/ 8 w 36"/>
                <a:gd name="T63" fmla="*/ 14 h 45"/>
                <a:gd name="T64" fmla="*/ 9 w 36"/>
                <a:gd name="T65" fmla="*/ 16 h 45"/>
                <a:gd name="T66" fmla="*/ 12 w 36"/>
                <a:gd name="T67" fmla="*/ 17 h 45"/>
                <a:gd name="T68" fmla="*/ 16 w 36"/>
                <a:gd name="T69" fmla="*/ 18 h 45"/>
                <a:gd name="T70" fmla="*/ 22 w 36"/>
                <a:gd name="T71" fmla="*/ 19 h 45"/>
                <a:gd name="T72" fmla="*/ 33 w 36"/>
                <a:gd name="T73" fmla="*/ 23 h 45"/>
                <a:gd name="T74" fmla="*/ 36 w 36"/>
                <a:gd name="T75" fmla="*/ 32 h 45"/>
                <a:gd name="T76" fmla="*/ 35 w 36"/>
                <a:gd name="T77" fmla="*/ 37 h 45"/>
                <a:gd name="T78" fmla="*/ 32 w 36"/>
                <a:gd name="T79" fmla="*/ 41 h 45"/>
                <a:gd name="T80" fmla="*/ 26 w 36"/>
                <a:gd name="T81" fmla="*/ 44 h 45"/>
                <a:gd name="T82" fmla="*/ 19 w 36"/>
                <a:gd name="T83" fmla="*/ 45 h 45"/>
                <a:gd name="T84" fmla="*/ 11 w 36"/>
                <a:gd name="T85" fmla="*/ 44 h 45"/>
                <a:gd name="T86" fmla="*/ 6 w 36"/>
                <a:gd name="T87" fmla="*/ 42 h 45"/>
                <a:gd name="T88" fmla="*/ 1 w 36"/>
                <a:gd name="T89" fmla="*/ 38 h 45"/>
                <a:gd name="T90" fmla="*/ 0 w 36"/>
                <a:gd name="T91" fmla="*/ 31 h 45"/>
                <a:gd name="T92" fmla="*/ 7 w 36"/>
                <a:gd name="T93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" h="45">
                  <a:moveTo>
                    <a:pt x="7" y="31"/>
                  </a:moveTo>
                  <a:cubicBezTo>
                    <a:pt x="7" y="34"/>
                    <a:pt x="8" y="36"/>
                    <a:pt x="10" y="37"/>
                  </a:cubicBezTo>
                  <a:cubicBezTo>
                    <a:pt x="12" y="39"/>
                    <a:pt x="15" y="39"/>
                    <a:pt x="18" y="39"/>
                  </a:cubicBezTo>
                  <a:cubicBezTo>
                    <a:pt x="22" y="39"/>
                    <a:pt x="25" y="39"/>
                    <a:pt x="26" y="37"/>
                  </a:cubicBezTo>
                  <a:cubicBezTo>
                    <a:pt x="28" y="36"/>
                    <a:pt x="28" y="34"/>
                    <a:pt x="28" y="32"/>
                  </a:cubicBezTo>
                  <a:cubicBezTo>
                    <a:pt x="28" y="32"/>
                    <a:pt x="28" y="31"/>
                    <a:pt x="28" y="30"/>
                  </a:cubicBezTo>
                  <a:cubicBezTo>
                    <a:pt x="28" y="29"/>
                    <a:pt x="28" y="29"/>
                    <a:pt x="27" y="28"/>
                  </a:cubicBezTo>
                  <a:cubicBezTo>
                    <a:pt x="27" y="27"/>
                    <a:pt x="26" y="27"/>
                    <a:pt x="25" y="27"/>
                  </a:cubicBezTo>
                  <a:cubicBezTo>
                    <a:pt x="24" y="26"/>
                    <a:pt x="22" y="26"/>
                    <a:pt x="21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3" y="24"/>
                    <a:pt x="11" y="24"/>
                    <a:pt x="9" y="23"/>
                  </a:cubicBezTo>
                  <a:cubicBezTo>
                    <a:pt x="7" y="23"/>
                    <a:pt x="6" y="22"/>
                    <a:pt x="4" y="21"/>
                  </a:cubicBezTo>
                  <a:cubicBezTo>
                    <a:pt x="3" y="20"/>
                    <a:pt x="2" y="19"/>
                    <a:pt x="2" y="17"/>
                  </a:cubicBezTo>
                  <a:cubicBezTo>
                    <a:pt x="1" y="16"/>
                    <a:pt x="1" y="14"/>
                    <a:pt x="1" y="12"/>
                  </a:cubicBezTo>
                  <a:cubicBezTo>
                    <a:pt x="1" y="10"/>
                    <a:pt x="1" y="8"/>
                    <a:pt x="2" y="7"/>
                  </a:cubicBezTo>
                  <a:cubicBezTo>
                    <a:pt x="3" y="5"/>
                    <a:pt x="4" y="4"/>
                    <a:pt x="5" y="3"/>
                  </a:cubicBezTo>
                  <a:cubicBezTo>
                    <a:pt x="7" y="2"/>
                    <a:pt x="9" y="1"/>
                    <a:pt x="11" y="0"/>
                  </a:cubicBezTo>
                  <a:cubicBezTo>
                    <a:pt x="13" y="0"/>
                    <a:pt x="15" y="0"/>
                    <a:pt x="18" y="0"/>
                  </a:cubicBezTo>
                  <a:cubicBezTo>
                    <a:pt x="21" y="0"/>
                    <a:pt x="23" y="0"/>
                    <a:pt x="25" y="1"/>
                  </a:cubicBezTo>
                  <a:cubicBezTo>
                    <a:pt x="27" y="1"/>
                    <a:pt x="29" y="2"/>
                    <a:pt x="30" y="3"/>
                  </a:cubicBezTo>
                  <a:cubicBezTo>
                    <a:pt x="32" y="4"/>
                    <a:pt x="33" y="5"/>
                    <a:pt x="33" y="7"/>
                  </a:cubicBezTo>
                  <a:cubicBezTo>
                    <a:pt x="34" y="8"/>
                    <a:pt x="35" y="10"/>
                    <a:pt x="35" y="11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8" y="11"/>
                    <a:pt x="28" y="10"/>
                    <a:pt x="27" y="9"/>
                  </a:cubicBezTo>
                  <a:cubicBezTo>
                    <a:pt x="27" y="8"/>
                    <a:pt x="26" y="8"/>
                    <a:pt x="25" y="7"/>
                  </a:cubicBezTo>
                  <a:cubicBezTo>
                    <a:pt x="24" y="6"/>
                    <a:pt x="23" y="6"/>
                    <a:pt x="22" y="6"/>
                  </a:cubicBezTo>
                  <a:cubicBezTo>
                    <a:pt x="21" y="5"/>
                    <a:pt x="20" y="5"/>
                    <a:pt x="18" y="5"/>
                  </a:cubicBezTo>
                  <a:cubicBezTo>
                    <a:pt x="16" y="5"/>
                    <a:pt x="14" y="5"/>
                    <a:pt x="13" y="6"/>
                  </a:cubicBezTo>
                  <a:cubicBezTo>
                    <a:pt x="12" y="6"/>
                    <a:pt x="10" y="7"/>
                    <a:pt x="10" y="7"/>
                  </a:cubicBezTo>
                  <a:cubicBezTo>
                    <a:pt x="9" y="8"/>
                    <a:pt x="8" y="9"/>
                    <a:pt x="8" y="9"/>
                  </a:cubicBezTo>
                  <a:cubicBezTo>
                    <a:pt x="8" y="10"/>
                    <a:pt x="8" y="11"/>
                    <a:pt x="8" y="12"/>
                  </a:cubicBezTo>
                  <a:cubicBezTo>
                    <a:pt x="8" y="13"/>
                    <a:pt x="8" y="13"/>
                    <a:pt x="8" y="14"/>
                  </a:cubicBezTo>
                  <a:cubicBezTo>
                    <a:pt x="8" y="15"/>
                    <a:pt x="8" y="15"/>
                    <a:pt x="9" y="16"/>
                  </a:cubicBezTo>
                  <a:cubicBezTo>
                    <a:pt x="10" y="16"/>
                    <a:pt x="11" y="17"/>
                    <a:pt x="12" y="17"/>
                  </a:cubicBezTo>
                  <a:cubicBezTo>
                    <a:pt x="13" y="18"/>
                    <a:pt x="14" y="18"/>
                    <a:pt x="16" y="18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7" y="20"/>
                    <a:pt x="30" y="21"/>
                    <a:pt x="33" y="23"/>
                  </a:cubicBezTo>
                  <a:cubicBezTo>
                    <a:pt x="35" y="25"/>
                    <a:pt x="36" y="28"/>
                    <a:pt x="36" y="32"/>
                  </a:cubicBezTo>
                  <a:cubicBezTo>
                    <a:pt x="36" y="34"/>
                    <a:pt x="35" y="36"/>
                    <a:pt x="35" y="37"/>
                  </a:cubicBezTo>
                  <a:cubicBezTo>
                    <a:pt x="34" y="39"/>
                    <a:pt x="33" y="40"/>
                    <a:pt x="32" y="41"/>
                  </a:cubicBezTo>
                  <a:cubicBezTo>
                    <a:pt x="30" y="42"/>
                    <a:pt x="28" y="43"/>
                    <a:pt x="26" y="44"/>
                  </a:cubicBezTo>
                  <a:cubicBezTo>
                    <a:pt x="24" y="45"/>
                    <a:pt x="22" y="45"/>
                    <a:pt x="19" y="45"/>
                  </a:cubicBezTo>
                  <a:cubicBezTo>
                    <a:pt x="16" y="45"/>
                    <a:pt x="14" y="45"/>
                    <a:pt x="11" y="44"/>
                  </a:cubicBezTo>
                  <a:cubicBezTo>
                    <a:pt x="9" y="44"/>
                    <a:pt x="7" y="43"/>
                    <a:pt x="6" y="42"/>
                  </a:cubicBezTo>
                  <a:cubicBezTo>
                    <a:pt x="4" y="41"/>
                    <a:pt x="2" y="39"/>
                    <a:pt x="1" y="38"/>
                  </a:cubicBezTo>
                  <a:cubicBezTo>
                    <a:pt x="0" y="36"/>
                    <a:pt x="0" y="34"/>
                    <a:pt x="0" y="31"/>
                  </a:cubicBezTo>
                  <a:lnTo>
                    <a:pt x="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43"/>
            <p:cNvSpPr>
              <a:spLocks noEditPoints="1"/>
            </p:cNvSpPr>
            <p:nvPr userDrawn="1"/>
          </p:nvSpPr>
          <p:spPr bwMode="auto">
            <a:xfrm>
              <a:off x="10671176" y="5638800"/>
              <a:ext cx="25400" cy="220663"/>
            </a:xfrm>
            <a:custGeom>
              <a:avLst/>
              <a:gdLst>
                <a:gd name="T0" fmla="*/ 0 w 16"/>
                <a:gd name="T1" fmla="*/ 0 h 139"/>
                <a:gd name="T2" fmla="*/ 16 w 16"/>
                <a:gd name="T3" fmla="*/ 0 h 139"/>
                <a:gd name="T4" fmla="*/ 16 w 16"/>
                <a:gd name="T5" fmla="*/ 19 h 139"/>
                <a:gd name="T6" fmla="*/ 0 w 16"/>
                <a:gd name="T7" fmla="*/ 19 h 139"/>
                <a:gd name="T8" fmla="*/ 0 w 16"/>
                <a:gd name="T9" fmla="*/ 0 h 139"/>
                <a:gd name="T10" fmla="*/ 0 w 16"/>
                <a:gd name="T11" fmla="*/ 37 h 139"/>
                <a:gd name="T12" fmla="*/ 16 w 16"/>
                <a:gd name="T13" fmla="*/ 37 h 139"/>
                <a:gd name="T14" fmla="*/ 16 w 16"/>
                <a:gd name="T15" fmla="*/ 139 h 139"/>
                <a:gd name="T16" fmla="*/ 0 w 16"/>
                <a:gd name="T17" fmla="*/ 139 h 139"/>
                <a:gd name="T18" fmla="*/ 0 w 16"/>
                <a:gd name="T19" fmla="*/ 3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39">
                  <a:moveTo>
                    <a:pt x="0" y="0"/>
                  </a:moveTo>
                  <a:lnTo>
                    <a:pt x="16" y="0"/>
                  </a:lnTo>
                  <a:lnTo>
                    <a:pt x="16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0" y="37"/>
                  </a:moveTo>
                  <a:lnTo>
                    <a:pt x="16" y="37"/>
                  </a:lnTo>
                  <a:lnTo>
                    <a:pt x="16" y="139"/>
                  </a:lnTo>
                  <a:lnTo>
                    <a:pt x="0" y="139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44"/>
            <p:cNvSpPr>
              <a:spLocks noEditPoints="1"/>
            </p:cNvSpPr>
            <p:nvPr userDrawn="1"/>
          </p:nvSpPr>
          <p:spPr bwMode="auto">
            <a:xfrm>
              <a:off x="10737851" y="5694363"/>
              <a:ext cx="158750" cy="168275"/>
            </a:xfrm>
            <a:custGeom>
              <a:avLst/>
              <a:gdLst>
                <a:gd name="T0" fmla="*/ 21 w 42"/>
                <a:gd name="T1" fmla="*/ 45 h 45"/>
                <a:gd name="T2" fmla="*/ 12 w 42"/>
                <a:gd name="T3" fmla="*/ 43 h 45"/>
                <a:gd name="T4" fmla="*/ 6 w 42"/>
                <a:gd name="T5" fmla="*/ 39 h 45"/>
                <a:gd name="T6" fmla="*/ 2 w 42"/>
                <a:gd name="T7" fmla="*/ 32 h 45"/>
                <a:gd name="T8" fmla="*/ 0 w 42"/>
                <a:gd name="T9" fmla="*/ 22 h 45"/>
                <a:gd name="T10" fmla="*/ 2 w 42"/>
                <a:gd name="T11" fmla="*/ 13 h 45"/>
                <a:gd name="T12" fmla="*/ 6 w 42"/>
                <a:gd name="T13" fmla="*/ 6 h 45"/>
                <a:gd name="T14" fmla="*/ 13 w 42"/>
                <a:gd name="T15" fmla="*/ 1 h 45"/>
                <a:gd name="T16" fmla="*/ 21 w 42"/>
                <a:gd name="T17" fmla="*/ 0 h 45"/>
                <a:gd name="T18" fmla="*/ 30 w 42"/>
                <a:gd name="T19" fmla="*/ 1 h 45"/>
                <a:gd name="T20" fmla="*/ 36 w 42"/>
                <a:gd name="T21" fmla="*/ 6 h 45"/>
                <a:gd name="T22" fmla="*/ 40 w 42"/>
                <a:gd name="T23" fmla="*/ 13 h 45"/>
                <a:gd name="T24" fmla="*/ 42 w 42"/>
                <a:gd name="T25" fmla="*/ 22 h 45"/>
                <a:gd name="T26" fmla="*/ 40 w 42"/>
                <a:gd name="T27" fmla="*/ 32 h 45"/>
                <a:gd name="T28" fmla="*/ 36 w 42"/>
                <a:gd name="T29" fmla="*/ 39 h 45"/>
                <a:gd name="T30" fmla="*/ 30 w 42"/>
                <a:gd name="T31" fmla="*/ 43 h 45"/>
                <a:gd name="T32" fmla="*/ 21 w 42"/>
                <a:gd name="T33" fmla="*/ 45 h 45"/>
                <a:gd name="T34" fmla="*/ 21 w 42"/>
                <a:gd name="T35" fmla="*/ 39 h 45"/>
                <a:gd name="T36" fmla="*/ 27 w 42"/>
                <a:gd name="T37" fmla="*/ 38 h 45"/>
                <a:gd name="T38" fmla="*/ 31 w 42"/>
                <a:gd name="T39" fmla="*/ 34 h 45"/>
                <a:gd name="T40" fmla="*/ 33 w 42"/>
                <a:gd name="T41" fmla="*/ 29 h 45"/>
                <a:gd name="T42" fmla="*/ 34 w 42"/>
                <a:gd name="T43" fmla="*/ 22 h 45"/>
                <a:gd name="T44" fmla="*/ 33 w 42"/>
                <a:gd name="T45" fmla="*/ 15 h 45"/>
                <a:gd name="T46" fmla="*/ 31 w 42"/>
                <a:gd name="T47" fmla="*/ 10 h 45"/>
                <a:gd name="T48" fmla="*/ 27 w 42"/>
                <a:gd name="T49" fmla="*/ 7 h 45"/>
                <a:gd name="T50" fmla="*/ 21 w 42"/>
                <a:gd name="T51" fmla="*/ 6 h 45"/>
                <a:gd name="T52" fmla="*/ 15 w 42"/>
                <a:gd name="T53" fmla="*/ 7 h 45"/>
                <a:gd name="T54" fmla="*/ 11 w 42"/>
                <a:gd name="T55" fmla="*/ 10 h 45"/>
                <a:gd name="T56" fmla="*/ 9 w 42"/>
                <a:gd name="T57" fmla="*/ 15 h 45"/>
                <a:gd name="T58" fmla="*/ 8 w 42"/>
                <a:gd name="T59" fmla="*/ 22 h 45"/>
                <a:gd name="T60" fmla="*/ 9 w 42"/>
                <a:gd name="T61" fmla="*/ 29 h 45"/>
                <a:gd name="T62" fmla="*/ 11 w 42"/>
                <a:gd name="T63" fmla="*/ 34 h 45"/>
                <a:gd name="T64" fmla="*/ 15 w 42"/>
                <a:gd name="T65" fmla="*/ 38 h 45"/>
                <a:gd name="T66" fmla="*/ 21 w 42"/>
                <a:gd name="T67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" h="45">
                  <a:moveTo>
                    <a:pt x="21" y="45"/>
                  </a:moveTo>
                  <a:cubicBezTo>
                    <a:pt x="18" y="45"/>
                    <a:pt x="15" y="44"/>
                    <a:pt x="12" y="43"/>
                  </a:cubicBezTo>
                  <a:cubicBezTo>
                    <a:pt x="10" y="42"/>
                    <a:pt x="8" y="41"/>
                    <a:pt x="6" y="39"/>
                  </a:cubicBezTo>
                  <a:cubicBezTo>
                    <a:pt x="4" y="37"/>
                    <a:pt x="3" y="35"/>
                    <a:pt x="2" y="32"/>
                  </a:cubicBezTo>
                  <a:cubicBezTo>
                    <a:pt x="1" y="29"/>
                    <a:pt x="0" y="26"/>
                    <a:pt x="0" y="22"/>
                  </a:cubicBezTo>
                  <a:cubicBezTo>
                    <a:pt x="0" y="19"/>
                    <a:pt x="1" y="16"/>
                    <a:pt x="2" y="13"/>
                  </a:cubicBezTo>
                  <a:cubicBezTo>
                    <a:pt x="3" y="10"/>
                    <a:pt x="4" y="8"/>
                    <a:pt x="6" y="6"/>
                  </a:cubicBezTo>
                  <a:cubicBezTo>
                    <a:pt x="8" y="4"/>
                    <a:pt x="10" y="2"/>
                    <a:pt x="13" y="1"/>
                  </a:cubicBezTo>
                  <a:cubicBezTo>
                    <a:pt x="15" y="0"/>
                    <a:pt x="18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2"/>
                    <a:pt x="35" y="4"/>
                    <a:pt x="36" y="6"/>
                  </a:cubicBezTo>
                  <a:cubicBezTo>
                    <a:pt x="38" y="8"/>
                    <a:pt x="39" y="10"/>
                    <a:pt x="40" y="13"/>
                  </a:cubicBezTo>
                  <a:cubicBezTo>
                    <a:pt x="41" y="15"/>
                    <a:pt x="42" y="19"/>
                    <a:pt x="42" y="22"/>
                  </a:cubicBezTo>
                  <a:cubicBezTo>
                    <a:pt x="42" y="26"/>
                    <a:pt x="41" y="29"/>
                    <a:pt x="40" y="32"/>
                  </a:cubicBezTo>
                  <a:cubicBezTo>
                    <a:pt x="39" y="34"/>
                    <a:pt x="38" y="37"/>
                    <a:pt x="36" y="39"/>
                  </a:cubicBezTo>
                  <a:cubicBezTo>
                    <a:pt x="34" y="41"/>
                    <a:pt x="32" y="42"/>
                    <a:pt x="30" y="43"/>
                  </a:cubicBezTo>
                  <a:cubicBezTo>
                    <a:pt x="27" y="44"/>
                    <a:pt x="24" y="45"/>
                    <a:pt x="21" y="45"/>
                  </a:cubicBezTo>
                  <a:close/>
                  <a:moveTo>
                    <a:pt x="21" y="39"/>
                  </a:moveTo>
                  <a:cubicBezTo>
                    <a:pt x="23" y="39"/>
                    <a:pt x="25" y="39"/>
                    <a:pt x="27" y="38"/>
                  </a:cubicBezTo>
                  <a:cubicBezTo>
                    <a:pt x="29" y="37"/>
                    <a:pt x="30" y="36"/>
                    <a:pt x="31" y="34"/>
                  </a:cubicBezTo>
                  <a:cubicBezTo>
                    <a:pt x="32" y="33"/>
                    <a:pt x="33" y="31"/>
                    <a:pt x="33" y="29"/>
                  </a:cubicBezTo>
                  <a:cubicBezTo>
                    <a:pt x="34" y="27"/>
                    <a:pt x="34" y="25"/>
                    <a:pt x="34" y="22"/>
                  </a:cubicBezTo>
                  <a:cubicBezTo>
                    <a:pt x="34" y="20"/>
                    <a:pt x="34" y="17"/>
                    <a:pt x="33" y="15"/>
                  </a:cubicBezTo>
                  <a:cubicBezTo>
                    <a:pt x="33" y="13"/>
                    <a:pt x="32" y="12"/>
                    <a:pt x="31" y="10"/>
                  </a:cubicBezTo>
                  <a:cubicBezTo>
                    <a:pt x="30" y="9"/>
                    <a:pt x="29" y="8"/>
                    <a:pt x="27" y="7"/>
                  </a:cubicBezTo>
                  <a:cubicBezTo>
                    <a:pt x="25" y="6"/>
                    <a:pt x="23" y="6"/>
                    <a:pt x="21" y="6"/>
                  </a:cubicBezTo>
                  <a:cubicBezTo>
                    <a:pt x="19" y="6"/>
                    <a:pt x="17" y="6"/>
                    <a:pt x="15" y="7"/>
                  </a:cubicBezTo>
                  <a:cubicBezTo>
                    <a:pt x="14" y="8"/>
                    <a:pt x="12" y="9"/>
                    <a:pt x="11" y="10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7"/>
                    <a:pt x="8" y="20"/>
                    <a:pt x="8" y="22"/>
                  </a:cubicBezTo>
                  <a:cubicBezTo>
                    <a:pt x="8" y="25"/>
                    <a:pt x="8" y="27"/>
                    <a:pt x="9" y="29"/>
                  </a:cubicBezTo>
                  <a:cubicBezTo>
                    <a:pt x="9" y="31"/>
                    <a:pt x="10" y="33"/>
                    <a:pt x="11" y="34"/>
                  </a:cubicBezTo>
                  <a:cubicBezTo>
                    <a:pt x="12" y="36"/>
                    <a:pt x="14" y="37"/>
                    <a:pt x="15" y="38"/>
                  </a:cubicBezTo>
                  <a:cubicBezTo>
                    <a:pt x="17" y="39"/>
                    <a:pt x="19" y="39"/>
                    <a:pt x="2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45"/>
            <p:cNvSpPr>
              <a:spLocks/>
            </p:cNvSpPr>
            <p:nvPr userDrawn="1"/>
          </p:nvSpPr>
          <p:spPr bwMode="auto">
            <a:xfrm>
              <a:off x="10937876" y="5694363"/>
              <a:ext cx="134938" cy="165100"/>
            </a:xfrm>
            <a:custGeom>
              <a:avLst/>
              <a:gdLst>
                <a:gd name="T0" fmla="*/ 0 w 36"/>
                <a:gd name="T1" fmla="*/ 1 h 44"/>
                <a:gd name="T2" fmla="*/ 7 w 36"/>
                <a:gd name="T3" fmla="*/ 1 h 44"/>
                <a:gd name="T4" fmla="*/ 7 w 36"/>
                <a:gd name="T5" fmla="*/ 7 h 44"/>
                <a:gd name="T6" fmla="*/ 14 w 36"/>
                <a:gd name="T7" fmla="*/ 1 h 44"/>
                <a:gd name="T8" fmla="*/ 22 w 36"/>
                <a:gd name="T9" fmla="*/ 0 h 44"/>
                <a:gd name="T10" fmla="*/ 33 w 36"/>
                <a:gd name="T11" fmla="*/ 4 h 44"/>
                <a:gd name="T12" fmla="*/ 36 w 36"/>
                <a:gd name="T13" fmla="*/ 15 h 44"/>
                <a:gd name="T14" fmla="*/ 36 w 36"/>
                <a:gd name="T15" fmla="*/ 44 h 44"/>
                <a:gd name="T16" fmla="*/ 29 w 36"/>
                <a:gd name="T17" fmla="*/ 44 h 44"/>
                <a:gd name="T18" fmla="*/ 29 w 36"/>
                <a:gd name="T19" fmla="*/ 17 h 44"/>
                <a:gd name="T20" fmla="*/ 27 w 36"/>
                <a:gd name="T21" fmla="*/ 8 h 44"/>
                <a:gd name="T22" fmla="*/ 20 w 36"/>
                <a:gd name="T23" fmla="*/ 6 h 44"/>
                <a:gd name="T24" fmla="*/ 16 w 36"/>
                <a:gd name="T25" fmla="*/ 7 h 44"/>
                <a:gd name="T26" fmla="*/ 11 w 36"/>
                <a:gd name="T27" fmla="*/ 9 h 44"/>
                <a:gd name="T28" fmla="*/ 8 w 36"/>
                <a:gd name="T29" fmla="*/ 13 h 44"/>
                <a:gd name="T30" fmla="*/ 7 w 36"/>
                <a:gd name="T31" fmla="*/ 18 h 44"/>
                <a:gd name="T32" fmla="*/ 7 w 36"/>
                <a:gd name="T33" fmla="*/ 44 h 44"/>
                <a:gd name="T34" fmla="*/ 0 w 36"/>
                <a:gd name="T35" fmla="*/ 44 h 44"/>
                <a:gd name="T36" fmla="*/ 0 w 36"/>
                <a:gd name="T3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5"/>
                    <a:pt x="12" y="3"/>
                    <a:pt x="14" y="1"/>
                  </a:cubicBezTo>
                  <a:cubicBezTo>
                    <a:pt x="17" y="0"/>
                    <a:pt x="19" y="0"/>
                    <a:pt x="22" y="0"/>
                  </a:cubicBezTo>
                  <a:cubicBezTo>
                    <a:pt x="27" y="0"/>
                    <a:pt x="31" y="1"/>
                    <a:pt x="33" y="4"/>
                  </a:cubicBezTo>
                  <a:cubicBezTo>
                    <a:pt x="35" y="6"/>
                    <a:pt x="36" y="10"/>
                    <a:pt x="36" y="15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3"/>
                    <a:pt x="29" y="10"/>
                    <a:pt x="27" y="8"/>
                  </a:cubicBezTo>
                  <a:cubicBezTo>
                    <a:pt x="26" y="7"/>
                    <a:pt x="23" y="6"/>
                    <a:pt x="20" y="6"/>
                  </a:cubicBezTo>
                  <a:cubicBezTo>
                    <a:pt x="19" y="6"/>
                    <a:pt x="17" y="6"/>
                    <a:pt x="16" y="7"/>
                  </a:cubicBezTo>
                  <a:cubicBezTo>
                    <a:pt x="14" y="7"/>
                    <a:pt x="13" y="8"/>
                    <a:pt x="11" y="9"/>
                  </a:cubicBezTo>
                  <a:cubicBezTo>
                    <a:pt x="10" y="10"/>
                    <a:pt x="9" y="12"/>
                    <a:pt x="8" y="13"/>
                  </a:cubicBezTo>
                  <a:cubicBezTo>
                    <a:pt x="8" y="14"/>
                    <a:pt x="7" y="16"/>
                    <a:pt x="7" y="18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46"/>
            <p:cNvSpPr>
              <a:spLocks noEditPoints="1"/>
            </p:cNvSpPr>
            <p:nvPr userDrawn="1"/>
          </p:nvSpPr>
          <p:spPr bwMode="auto">
            <a:xfrm>
              <a:off x="11188701" y="5694363"/>
              <a:ext cx="157163" cy="168275"/>
            </a:xfrm>
            <a:custGeom>
              <a:avLst/>
              <a:gdLst>
                <a:gd name="T0" fmla="*/ 21 w 42"/>
                <a:gd name="T1" fmla="*/ 45 h 45"/>
                <a:gd name="T2" fmla="*/ 12 w 42"/>
                <a:gd name="T3" fmla="*/ 43 h 45"/>
                <a:gd name="T4" fmla="*/ 6 w 42"/>
                <a:gd name="T5" fmla="*/ 39 h 45"/>
                <a:gd name="T6" fmla="*/ 2 w 42"/>
                <a:gd name="T7" fmla="*/ 32 h 45"/>
                <a:gd name="T8" fmla="*/ 0 w 42"/>
                <a:gd name="T9" fmla="*/ 22 h 45"/>
                <a:gd name="T10" fmla="*/ 2 w 42"/>
                <a:gd name="T11" fmla="*/ 13 h 45"/>
                <a:gd name="T12" fmla="*/ 6 w 42"/>
                <a:gd name="T13" fmla="*/ 6 h 45"/>
                <a:gd name="T14" fmla="*/ 13 w 42"/>
                <a:gd name="T15" fmla="*/ 1 h 45"/>
                <a:gd name="T16" fmla="*/ 21 w 42"/>
                <a:gd name="T17" fmla="*/ 0 h 45"/>
                <a:gd name="T18" fmla="*/ 30 w 42"/>
                <a:gd name="T19" fmla="*/ 1 h 45"/>
                <a:gd name="T20" fmla="*/ 36 w 42"/>
                <a:gd name="T21" fmla="*/ 6 h 45"/>
                <a:gd name="T22" fmla="*/ 40 w 42"/>
                <a:gd name="T23" fmla="*/ 13 h 45"/>
                <a:gd name="T24" fmla="*/ 42 w 42"/>
                <a:gd name="T25" fmla="*/ 22 h 45"/>
                <a:gd name="T26" fmla="*/ 40 w 42"/>
                <a:gd name="T27" fmla="*/ 32 h 45"/>
                <a:gd name="T28" fmla="*/ 36 w 42"/>
                <a:gd name="T29" fmla="*/ 39 h 45"/>
                <a:gd name="T30" fmla="*/ 30 w 42"/>
                <a:gd name="T31" fmla="*/ 43 h 45"/>
                <a:gd name="T32" fmla="*/ 21 w 42"/>
                <a:gd name="T33" fmla="*/ 45 h 45"/>
                <a:gd name="T34" fmla="*/ 21 w 42"/>
                <a:gd name="T35" fmla="*/ 39 h 45"/>
                <a:gd name="T36" fmla="*/ 27 w 42"/>
                <a:gd name="T37" fmla="*/ 38 h 45"/>
                <a:gd name="T38" fmla="*/ 31 w 42"/>
                <a:gd name="T39" fmla="*/ 34 h 45"/>
                <a:gd name="T40" fmla="*/ 33 w 42"/>
                <a:gd name="T41" fmla="*/ 29 h 45"/>
                <a:gd name="T42" fmla="*/ 34 w 42"/>
                <a:gd name="T43" fmla="*/ 22 h 45"/>
                <a:gd name="T44" fmla="*/ 33 w 42"/>
                <a:gd name="T45" fmla="*/ 15 h 45"/>
                <a:gd name="T46" fmla="*/ 31 w 42"/>
                <a:gd name="T47" fmla="*/ 10 h 45"/>
                <a:gd name="T48" fmla="*/ 27 w 42"/>
                <a:gd name="T49" fmla="*/ 7 h 45"/>
                <a:gd name="T50" fmla="*/ 21 w 42"/>
                <a:gd name="T51" fmla="*/ 6 h 45"/>
                <a:gd name="T52" fmla="*/ 15 w 42"/>
                <a:gd name="T53" fmla="*/ 7 h 45"/>
                <a:gd name="T54" fmla="*/ 11 w 42"/>
                <a:gd name="T55" fmla="*/ 10 h 45"/>
                <a:gd name="T56" fmla="*/ 9 w 42"/>
                <a:gd name="T57" fmla="*/ 15 h 45"/>
                <a:gd name="T58" fmla="*/ 8 w 42"/>
                <a:gd name="T59" fmla="*/ 22 h 45"/>
                <a:gd name="T60" fmla="*/ 9 w 42"/>
                <a:gd name="T61" fmla="*/ 29 h 45"/>
                <a:gd name="T62" fmla="*/ 11 w 42"/>
                <a:gd name="T63" fmla="*/ 34 h 45"/>
                <a:gd name="T64" fmla="*/ 15 w 42"/>
                <a:gd name="T65" fmla="*/ 38 h 45"/>
                <a:gd name="T66" fmla="*/ 21 w 42"/>
                <a:gd name="T67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" h="45">
                  <a:moveTo>
                    <a:pt x="21" y="45"/>
                  </a:moveTo>
                  <a:cubicBezTo>
                    <a:pt x="18" y="45"/>
                    <a:pt x="15" y="44"/>
                    <a:pt x="12" y="43"/>
                  </a:cubicBezTo>
                  <a:cubicBezTo>
                    <a:pt x="10" y="42"/>
                    <a:pt x="8" y="41"/>
                    <a:pt x="6" y="39"/>
                  </a:cubicBezTo>
                  <a:cubicBezTo>
                    <a:pt x="4" y="37"/>
                    <a:pt x="3" y="35"/>
                    <a:pt x="2" y="32"/>
                  </a:cubicBezTo>
                  <a:cubicBezTo>
                    <a:pt x="1" y="29"/>
                    <a:pt x="0" y="26"/>
                    <a:pt x="0" y="22"/>
                  </a:cubicBezTo>
                  <a:cubicBezTo>
                    <a:pt x="0" y="19"/>
                    <a:pt x="1" y="16"/>
                    <a:pt x="2" y="13"/>
                  </a:cubicBezTo>
                  <a:cubicBezTo>
                    <a:pt x="3" y="10"/>
                    <a:pt x="4" y="8"/>
                    <a:pt x="6" y="6"/>
                  </a:cubicBezTo>
                  <a:cubicBezTo>
                    <a:pt x="8" y="4"/>
                    <a:pt x="10" y="2"/>
                    <a:pt x="13" y="1"/>
                  </a:cubicBezTo>
                  <a:cubicBezTo>
                    <a:pt x="15" y="0"/>
                    <a:pt x="18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2"/>
                    <a:pt x="35" y="4"/>
                    <a:pt x="36" y="6"/>
                  </a:cubicBezTo>
                  <a:cubicBezTo>
                    <a:pt x="38" y="8"/>
                    <a:pt x="39" y="10"/>
                    <a:pt x="40" y="13"/>
                  </a:cubicBezTo>
                  <a:cubicBezTo>
                    <a:pt x="41" y="15"/>
                    <a:pt x="42" y="19"/>
                    <a:pt x="42" y="22"/>
                  </a:cubicBezTo>
                  <a:cubicBezTo>
                    <a:pt x="42" y="26"/>
                    <a:pt x="41" y="29"/>
                    <a:pt x="40" y="32"/>
                  </a:cubicBezTo>
                  <a:cubicBezTo>
                    <a:pt x="39" y="34"/>
                    <a:pt x="38" y="37"/>
                    <a:pt x="36" y="39"/>
                  </a:cubicBezTo>
                  <a:cubicBezTo>
                    <a:pt x="34" y="41"/>
                    <a:pt x="32" y="42"/>
                    <a:pt x="30" y="43"/>
                  </a:cubicBezTo>
                  <a:cubicBezTo>
                    <a:pt x="27" y="44"/>
                    <a:pt x="24" y="45"/>
                    <a:pt x="21" y="45"/>
                  </a:cubicBezTo>
                  <a:close/>
                  <a:moveTo>
                    <a:pt x="21" y="39"/>
                  </a:moveTo>
                  <a:cubicBezTo>
                    <a:pt x="23" y="39"/>
                    <a:pt x="25" y="39"/>
                    <a:pt x="27" y="38"/>
                  </a:cubicBezTo>
                  <a:cubicBezTo>
                    <a:pt x="29" y="37"/>
                    <a:pt x="30" y="36"/>
                    <a:pt x="31" y="34"/>
                  </a:cubicBezTo>
                  <a:cubicBezTo>
                    <a:pt x="32" y="33"/>
                    <a:pt x="33" y="31"/>
                    <a:pt x="33" y="29"/>
                  </a:cubicBezTo>
                  <a:cubicBezTo>
                    <a:pt x="34" y="27"/>
                    <a:pt x="34" y="25"/>
                    <a:pt x="34" y="22"/>
                  </a:cubicBezTo>
                  <a:cubicBezTo>
                    <a:pt x="34" y="20"/>
                    <a:pt x="34" y="17"/>
                    <a:pt x="33" y="15"/>
                  </a:cubicBezTo>
                  <a:cubicBezTo>
                    <a:pt x="33" y="13"/>
                    <a:pt x="32" y="12"/>
                    <a:pt x="31" y="10"/>
                  </a:cubicBezTo>
                  <a:cubicBezTo>
                    <a:pt x="30" y="9"/>
                    <a:pt x="29" y="8"/>
                    <a:pt x="27" y="7"/>
                  </a:cubicBezTo>
                  <a:cubicBezTo>
                    <a:pt x="25" y="6"/>
                    <a:pt x="23" y="6"/>
                    <a:pt x="21" y="6"/>
                  </a:cubicBezTo>
                  <a:cubicBezTo>
                    <a:pt x="19" y="6"/>
                    <a:pt x="17" y="6"/>
                    <a:pt x="15" y="7"/>
                  </a:cubicBezTo>
                  <a:cubicBezTo>
                    <a:pt x="14" y="8"/>
                    <a:pt x="12" y="9"/>
                    <a:pt x="11" y="10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7"/>
                    <a:pt x="8" y="20"/>
                    <a:pt x="8" y="22"/>
                  </a:cubicBezTo>
                  <a:cubicBezTo>
                    <a:pt x="8" y="25"/>
                    <a:pt x="8" y="27"/>
                    <a:pt x="9" y="29"/>
                  </a:cubicBezTo>
                  <a:cubicBezTo>
                    <a:pt x="9" y="31"/>
                    <a:pt x="10" y="33"/>
                    <a:pt x="11" y="34"/>
                  </a:cubicBezTo>
                  <a:cubicBezTo>
                    <a:pt x="12" y="36"/>
                    <a:pt x="14" y="37"/>
                    <a:pt x="15" y="38"/>
                  </a:cubicBezTo>
                  <a:cubicBezTo>
                    <a:pt x="17" y="39"/>
                    <a:pt x="19" y="39"/>
                    <a:pt x="2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47"/>
            <p:cNvSpPr>
              <a:spLocks/>
            </p:cNvSpPr>
            <p:nvPr userDrawn="1"/>
          </p:nvSpPr>
          <p:spPr bwMode="auto">
            <a:xfrm>
              <a:off x="11368088" y="5634038"/>
              <a:ext cx="101600" cy="225425"/>
            </a:xfrm>
            <a:custGeom>
              <a:avLst/>
              <a:gdLst>
                <a:gd name="T0" fmla="*/ 7 w 27"/>
                <a:gd name="T1" fmla="*/ 23 h 60"/>
                <a:gd name="T2" fmla="*/ 0 w 27"/>
                <a:gd name="T3" fmla="*/ 23 h 60"/>
                <a:gd name="T4" fmla="*/ 0 w 27"/>
                <a:gd name="T5" fmla="*/ 17 h 60"/>
                <a:gd name="T6" fmla="*/ 7 w 27"/>
                <a:gd name="T7" fmla="*/ 17 h 60"/>
                <a:gd name="T8" fmla="*/ 7 w 27"/>
                <a:gd name="T9" fmla="*/ 13 h 60"/>
                <a:gd name="T10" fmla="*/ 8 w 27"/>
                <a:gd name="T11" fmla="*/ 7 h 60"/>
                <a:gd name="T12" fmla="*/ 11 w 27"/>
                <a:gd name="T13" fmla="*/ 3 h 60"/>
                <a:gd name="T14" fmla="*/ 15 w 27"/>
                <a:gd name="T15" fmla="*/ 1 h 60"/>
                <a:gd name="T16" fmla="*/ 20 w 27"/>
                <a:gd name="T17" fmla="*/ 0 h 60"/>
                <a:gd name="T18" fmla="*/ 24 w 27"/>
                <a:gd name="T19" fmla="*/ 0 h 60"/>
                <a:gd name="T20" fmla="*/ 27 w 27"/>
                <a:gd name="T21" fmla="*/ 1 h 60"/>
                <a:gd name="T22" fmla="*/ 26 w 27"/>
                <a:gd name="T23" fmla="*/ 7 h 60"/>
                <a:gd name="T24" fmla="*/ 24 w 27"/>
                <a:gd name="T25" fmla="*/ 6 h 60"/>
                <a:gd name="T26" fmla="*/ 21 w 27"/>
                <a:gd name="T27" fmla="*/ 6 h 60"/>
                <a:gd name="T28" fmla="*/ 16 w 27"/>
                <a:gd name="T29" fmla="*/ 7 h 60"/>
                <a:gd name="T30" fmla="*/ 14 w 27"/>
                <a:gd name="T31" fmla="*/ 13 h 60"/>
                <a:gd name="T32" fmla="*/ 14 w 27"/>
                <a:gd name="T33" fmla="*/ 17 h 60"/>
                <a:gd name="T34" fmla="*/ 25 w 27"/>
                <a:gd name="T35" fmla="*/ 17 h 60"/>
                <a:gd name="T36" fmla="*/ 25 w 27"/>
                <a:gd name="T37" fmla="*/ 23 h 60"/>
                <a:gd name="T38" fmla="*/ 14 w 27"/>
                <a:gd name="T39" fmla="*/ 23 h 60"/>
                <a:gd name="T40" fmla="*/ 14 w 27"/>
                <a:gd name="T41" fmla="*/ 60 h 60"/>
                <a:gd name="T42" fmla="*/ 7 w 27"/>
                <a:gd name="T43" fmla="*/ 60 h 60"/>
                <a:gd name="T44" fmla="*/ 7 w 27"/>
                <a:gd name="T45" fmla="*/ 2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" h="60">
                  <a:moveTo>
                    <a:pt x="7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1"/>
                    <a:pt x="7" y="9"/>
                    <a:pt x="8" y="7"/>
                  </a:cubicBezTo>
                  <a:cubicBezTo>
                    <a:pt x="9" y="6"/>
                    <a:pt x="10" y="4"/>
                    <a:pt x="11" y="3"/>
                  </a:cubicBezTo>
                  <a:cubicBezTo>
                    <a:pt x="12" y="2"/>
                    <a:pt x="13" y="1"/>
                    <a:pt x="15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1" y="0"/>
                    <a:pt x="22" y="0"/>
                    <a:pt x="24" y="0"/>
                  </a:cubicBezTo>
                  <a:cubicBezTo>
                    <a:pt x="25" y="0"/>
                    <a:pt x="26" y="1"/>
                    <a:pt x="27" y="1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3" y="6"/>
                    <a:pt x="22" y="6"/>
                    <a:pt x="21" y="6"/>
                  </a:cubicBezTo>
                  <a:cubicBezTo>
                    <a:pt x="19" y="6"/>
                    <a:pt x="18" y="6"/>
                    <a:pt x="16" y="7"/>
                  </a:cubicBezTo>
                  <a:cubicBezTo>
                    <a:pt x="15" y="8"/>
                    <a:pt x="14" y="10"/>
                    <a:pt x="14" y="1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7" y="60"/>
                    <a:pt x="7" y="60"/>
                    <a:pt x="7" y="60"/>
                  </a:cubicBezTo>
                  <a:lnTo>
                    <a:pt x="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48"/>
            <p:cNvSpPr>
              <a:spLocks/>
            </p:cNvSpPr>
            <p:nvPr userDrawn="1"/>
          </p:nvSpPr>
          <p:spPr bwMode="auto">
            <a:xfrm>
              <a:off x="11563351" y="5694363"/>
              <a:ext cx="146050" cy="168275"/>
            </a:xfrm>
            <a:custGeom>
              <a:avLst/>
              <a:gdLst>
                <a:gd name="T0" fmla="*/ 39 w 39"/>
                <a:gd name="T1" fmla="*/ 29 h 45"/>
                <a:gd name="T2" fmla="*/ 33 w 39"/>
                <a:gd name="T3" fmla="*/ 41 h 45"/>
                <a:gd name="T4" fmla="*/ 20 w 39"/>
                <a:gd name="T5" fmla="*/ 45 h 45"/>
                <a:gd name="T6" fmla="*/ 12 w 39"/>
                <a:gd name="T7" fmla="*/ 43 h 45"/>
                <a:gd name="T8" fmla="*/ 5 w 39"/>
                <a:gd name="T9" fmla="*/ 39 h 45"/>
                <a:gd name="T10" fmla="*/ 2 w 39"/>
                <a:gd name="T11" fmla="*/ 32 h 45"/>
                <a:gd name="T12" fmla="*/ 0 w 39"/>
                <a:gd name="T13" fmla="*/ 22 h 45"/>
                <a:gd name="T14" fmla="*/ 2 w 39"/>
                <a:gd name="T15" fmla="*/ 13 h 45"/>
                <a:gd name="T16" fmla="*/ 6 w 39"/>
                <a:gd name="T17" fmla="*/ 6 h 45"/>
                <a:gd name="T18" fmla="*/ 12 w 39"/>
                <a:gd name="T19" fmla="*/ 1 h 45"/>
                <a:gd name="T20" fmla="*/ 21 w 39"/>
                <a:gd name="T21" fmla="*/ 0 h 45"/>
                <a:gd name="T22" fmla="*/ 33 w 39"/>
                <a:gd name="T23" fmla="*/ 3 h 45"/>
                <a:gd name="T24" fmla="*/ 38 w 39"/>
                <a:gd name="T25" fmla="*/ 14 h 45"/>
                <a:gd name="T26" fmla="*/ 31 w 39"/>
                <a:gd name="T27" fmla="*/ 15 h 45"/>
                <a:gd name="T28" fmla="*/ 30 w 39"/>
                <a:gd name="T29" fmla="*/ 11 h 45"/>
                <a:gd name="T30" fmla="*/ 28 w 39"/>
                <a:gd name="T31" fmla="*/ 8 h 45"/>
                <a:gd name="T32" fmla="*/ 25 w 39"/>
                <a:gd name="T33" fmla="*/ 6 h 45"/>
                <a:gd name="T34" fmla="*/ 21 w 39"/>
                <a:gd name="T35" fmla="*/ 6 h 45"/>
                <a:gd name="T36" fmla="*/ 15 w 39"/>
                <a:gd name="T37" fmla="*/ 7 h 45"/>
                <a:gd name="T38" fmla="*/ 11 w 39"/>
                <a:gd name="T39" fmla="*/ 10 h 45"/>
                <a:gd name="T40" fmla="*/ 9 w 39"/>
                <a:gd name="T41" fmla="*/ 16 h 45"/>
                <a:gd name="T42" fmla="*/ 8 w 39"/>
                <a:gd name="T43" fmla="*/ 22 h 45"/>
                <a:gd name="T44" fmla="*/ 9 w 39"/>
                <a:gd name="T45" fmla="*/ 29 h 45"/>
                <a:gd name="T46" fmla="*/ 11 w 39"/>
                <a:gd name="T47" fmla="*/ 34 h 45"/>
                <a:gd name="T48" fmla="*/ 15 w 39"/>
                <a:gd name="T49" fmla="*/ 38 h 45"/>
                <a:gd name="T50" fmla="*/ 21 w 39"/>
                <a:gd name="T51" fmla="*/ 39 h 45"/>
                <a:gd name="T52" fmla="*/ 28 w 39"/>
                <a:gd name="T53" fmla="*/ 36 h 45"/>
                <a:gd name="T54" fmla="*/ 32 w 39"/>
                <a:gd name="T55" fmla="*/ 29 h 45"/>
                <a:gd name="T56" fmla="*/ 39 w 39"/>
                <a:gd name="T57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" h="45">
                  <a:moveTo>
                    <a:pt x="39" y="29"/>
                  </a:moveTo>
                  <a:cubicBezTo>
                    <a:pt x="38" y="34"/>
                    <a:pt x="36" y="38"/>
                    <a:pt x="33" y="41"/>
                  </a:cubicBezTo>
                  <a:cubicBezTo>
                    <a:pt x="30" y="44"/>
                    <a:pt x="26" y="45"/>
                    <a:pt x="20" y="45"/>
                  </a:cubicBezTo>
                  <a:cubicBezTo>
                    <a:pt x="17" y="45"/>
                    <a:pt x="14" y="44"/>
                    <a:pt x="12" y="43"/>
                  </a:cubicBezTo>
                  <a:cubicBezTo>
                    <a:pt x="9" y="42"/>
                    <a:pt x="7" y="41"/>
                    <a:pt x="5" y="39"/>
                  </a:cubicBezTo>
                  <a:cubicBezTo>
                    <a:pt x="4" y="37"/>
                    <a:pt x="2" y="35"/>
                    <a:pt x="2" y="32"/>
                  </a:cubicBezTo>
                  <a:cubicBezTo>
                    <a:pt x="1" y="29"/>
                    <a:pt x="0" y="26"/>
                    <a:pt x="0" y="22"/>
                  </a:cubicBezTo>
                  <a:cubicBezTo>
                    <a:pt x="0" y="19"/>
                    <a:pt x="1" y="16"/>
                    <a:pt x="2" y="13"/>
                  </a:cubicBezTo>
                  <a:cubicBezTo>
                    <a:pt x="3" y="10"/>
                    <a:pt x="4" y="8"/>
                    <a:pt x="6" y="6"/>
                  </a:cubicBezTo>
                  <a:cubicBezTo>
                    <a:pt x="8" y="4"/>
                    <a:pt x="10" y="2"/>
                    <a:pt x="12" y="1"/>
                  </a:cubicBezTo>
                  <a:cubicBezTo>
                    <a:pt x="15" y="0"/>
                    <a:pt x="18" y="0"/>
                    <a:pt x="21" y="0"/>
                  </a:cubicBezTo>
                  <a:cubicBezTo>
                    <a:pt x="26" y="0"/>
                    <a:pt x="30" y="1"/>
                    <a:pt x="33" y="3"/>
                  </a:cubicBezTo>
                  <a:cubicBezTo>
                    <a:pt x="36" y="6"/>
                    <a:pt x="37" y="9"/>
                    <a:pt x="38" y="14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4"/>
                    <a:pt x="30" y="12"/>
                    <a:pt x="30" y="11"/>
                  </a:cubicBezTo>
                  <a:cubicBezTo>
                    <a:pt x="29" y="10"/>
                    <a:pt x="29" y="9"/>
                    <a:pt x="28" y="8"/>
                  </a:cubicBezTo>
                  <a:cubicBezTo>
                    <a:pt x="27" y="7"/>
                    <a:pt x="26" y="7"/>
                    <a:pt x="25" y="6"/>
                  </a:cubicBezTo>
                  <a:cubicBezTo>
                    <a:pt x="24" y="6"/>
                    <a:pt x="22" y="6"/>
                    <a:pt x="21" y="6"/>
                  </a:cubicBezTo>
                  <a:cubicBezTo>
                    <a:pt x="18" y="6"/>
                    <a:pt x="16" y="6"/>
                    <a:pt x="15" y="7"/>
                  </a:cubicBezTo>
                  <a:cubicBezTo>
                    <a:pt x="13" y="8"/>
                    <a:pt x="12" y="9"/>
                    <a:pt x="11" y="10"/>
                  </a:cubicBezTo>
                  <a:cubicBezTo>
                    <a:pt x="10" y="12"/>
                    <a:pt x="9" y="14"/>
                    <a:pt x="9" y="16"/>
                  </a:cubicBezTo>
                  <a:cubicBezTo>
                    <a:pt x="8" y="18"/>
                    <a:pt x="8" y="20"/>
                    <a:pt x="8" y="22"/>
                  </a:cubicBezTo>
                  <a:cubicBezTo>
                    <a:pt x="8" y="25"/>
                    <a:pt x="8" y="27"/>
                    <a:pt x="9" y="29"/>
                  </a:cubicBezTo>
                  <a:cubicBezTo>
                    <a:pt x="9" y="31"/>
                    <a:pt x="10" y="33"/>
                    <a:pt x="11" y="34"/>
                  </a:cubicBezTo>
                  <a:cubicBezTo>
                    <a:pt x="12" y="36"/>
                    <a:pt x="13" y="37"/>
                    <a:pt x="15" y="38"/>
                  </a:cubicBezTo>
                  <a:cubicBezTo>
                    <a:pt x="16" y="39"/>
                    <a:pt x="18" y="39"/>
                    <a:pt x="21" y="39"/>
                  </a:cubicBezTo>
                  <a:cubicBezTo>
                    <a:pt x="24" y="39"/>
                    <a:pt x="27" y="38"/>
                    <a:pt x="28" y="36"/>
                  </a:cubicBezTo>
                  <a:cubicBezTo>
                    <a:pt x="30" y="35"/>
                    <a:pt x="31" y="32"/>
                    <a:pt x="32" y="29"/>
                  </a:cubicBezTo>
                  <a:lnTo>
                    <a:pt x="39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49"/>
            <p:cNvSpPr>
              <a:spLocks noEditPoints="1"/>
            </p:cNvSpPr>
            <p:nvPr userDrawn="1"/>
          </p:nvSpPr>
          <p:spPr bwMode="auto">
            <a:xfrm>
              <a:off x="11747501" y="5638800"/>
              <a:ext cx="30163" cy="220663"/>
            </a:xfrm>
            <a:custGeom>
              <a:avLst/>
              <a:gdLst>
                <a:gd name="T0" fmla="*/ 0 w 19"/>
                <a:gd name="T1" fmla="*/ 0 h 139"/>
                <a:gd name="T2" fmla="*/ 19 w 19"/>
                <a:gd name="T3" fmla="*/ 0 h 139"/>
                <a:gd name="T4" fmla="*/ 19 w 19"/>
                <a:gd name="T5" fmla="*/ 19 h 139"/>
                <a:gd name="T6" fmla="*/ 0 w 19"/>
                <a:gd name="T7" fmla="*/ 19 h 139"/>
                <a:gd name="T8" fmla="*/ 0 w 19"/>
                <a:gd name="T9" fmla="*/ 0 h 139"/>
                <a:gd name="T10" fmla="*/ 2 w 19"/>
                <a:gd name="T11" fmla="*/ 37 h 139"/>
                <a:gd name="T12" fmla="*/ 19 w 19"/>
                <a:gd name="T13" fmla="*/ 37 h 139"/>
                <a:gd name="T14" fmla="*/ 19 w 19"/>
                <a:gd name="T15" fmla="*/ 139 h 139"/>
                <a:gd name="T16" fmla="*/ 2 w 19"/>
                <a:gd name="T17" fmla="*/ 139 h 139"/>
                <a:gd name="T18" fmla="*/ 2 w 19"/>
                <a:gd name="T19" fmla="*/ 3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9">
                  <a:moveTo>
                    <a:pt x="0" y="0"/>
                  </a:moveTo>
                  <a:lnTo>
                    <a:pt x="19" y="0"/>
                  </a:lnTo>
                  <a:lnTo>
                    <a:pt x="19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2" y="37"/>
                  </a:moveTo>
                  <a:lnTo>
                    <a:pt x="19" y="37"/>
                  </a:lnTo>
                  <a:lnTo>
                    <a:pt x="19" y="139"/>
                  </a:lnTo>
                  <a:lnTo>
                    <a:pt x="2" y="139"/>
                  </a:lnTo>
                  <a:lnTo>
                    <a:pt x="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0"/>
            <p:cNvSpPr>
              <a:spLocks noEditPoints="1"/>
            </p:cNvSpPr>
            <p:nvPr userDrawn="1"/>
          </p:nvSpPr>
          <p:spPr bwMode="auto">
            <a:xfrm>
              <a:off x="11818938" y="5694363"/>
              <a:ext cx="146050" cy="168275"/>
            </a:xfrm>
            <a:custGeom>
              <a:avLst/>
              <a:gdLst>
                <a:gd name="T0" fmla="*/ 39 w 39"/>
                <a:gd name="T1" fmla="*/ 32 h 45"/>
                <a:gd name="T2" fmla="*/ 33 w 39"/>
                <a:gd name="T3" fmla="*/ 41 h 45"/>
                <a:gd name="T4" fmla="*/ 20 w 39"/>
                <a:gd name="T5" fmla="*/ 45 h 45"/>
                <a:gd name="T6" fmla="*/ 6 w 39"/>
                <a:gd name="T7" fmla="*/ 39 h 45"/>
                <a:gd name="T8" fmla="*/ 0 w 39"/>
                <a:gd name="T9" fmla="*/ 23 h 45"/>
                <a:gd name="T10" fmla="*/ 2 w 39"/>
                <a:gd name="T11" fmla="*/ 13 h 45"/>
                <a:gd name="T12" fmla="*/ 6 w 39"/>
                <a:gd name="T13" fmla="*/ 6 h 45"/>
                <a:gd name="T14" fmla="*/ 12 w 39"/>
                <a:gd name="T15" fmla="*/ 1 h 45"/>
                <a:gd name="T16" fmla="*/ 20 w 39"/>
                <a:gd name="T17" fmla="*/ 0 h 45"/>
                <a:gd name="T18" fmla="*/ 29 w 39"/>
                <a:gd name="T19" fmla="*/ 1 h 45"/>
                <a:gd name="T20" fmla="*/ 35 w 39"/>
                <a:gd name="T21" fmla="*/ 6 h 45"/>
                <a:gd name="T22" fmla="*/ 38 w 39"/>
                <a:gd name="T23" fmla="*/ 12 h 45"/>
                <a:gd name="T24" fmla="*/ 39 w 39"/>
                <a:gd name="T25" fmla="*/ 20 h 45"/>
                <a:gd name="T26" fmla="*/ 39 w 39"/>
                <a:gd name="T27" fmla="*/ 24 h 45"/>
                <a:gd name="T28" fmla="*/ 8 w 39"/>
                <a:gd name="T29" fmla="*/ 24 h 45"/>
                <a:gd name="T30" fmla="*/ 8 w 39"/>
                <a:gd name="T31" fmla="*/ 30 h 45"/>
                <a:gd name="T32" fmla="*/ 11 w 39"/>
                <a:gd name="T33" fmla="*/ 35 h 45"/>
                <a:gd name="T34" fmla="*/ 15 w 39"/>
                <a:gd name="T35" fmla="*/ 38 h 45"/>
                <a:gd name="T36" fmla="*/ 20 w 39"/>
                <a:gd name="T37" fmla="*/ 39 h 45"/>
                <a:gd name="T38" fmla="*/ 28 w 39"/>
                <a:gd name="T39" fmla="*/ 37 h 45"/>
                <a:gd name="T40" fmla="*/ 32 w 39"/>
                <a:gd name="T41" fmla="*/ 32 h 45"/>
                <a:gd name="T42" fmla="*/ 39 w 39"/>
                <a:gd name="T43" fmla="*/ 32 h 45"/>
                <a:gd name="T44" fmla="*/ 32 w 39"/>
                <a:gd name="T45" fmla="*/ 19 h 45"/>
                <a:gd name="T46" fmla="*/ 31 w 39"/>
                <a:gd name="T47" fmla="*/ 13 h 45"/>
                <a:gd name="T48" fmla="*/ 29 w 39"/>
                <a:gd name="T49" fmla="*/ 9 h 45"/>
                <a:gd name="T50" fmla="*/ 26 w 39"/>
                <a:gd name="T51" fmla="*/ 6 h 45"/>
                <a:gd name="T52" fmla="*/ 20 w 39"/>
                <a:gd name="T53" fmla="*/ 5 h 45"/>
                <a:gd name="T54" fmla="*/ 11 w 39"/>
                <a:gd name="T55" fmla="*/ 9 h 45"/>
                <a:gd name="T56" fmla="*/ 8 w 39"/>
                <a:gd name="T57" fmla="*/ 19 h 45"/>
                <a:gd name="T58" fmla="*/ 32 w 39"/>
                <a:gd name="T59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45">
                  <a:moveTo>
                    <a:pt x="39" y="32"/>
                  </a:moveTo>
                  <a:cubicBezTo>
                    <a:pt x="38" y="36"/>
                    <a:pt x="36" y="39"/>
                    <a:pt x="33" y="41"/>
                  </a:cubicBezTo>
                  <a:cubicBezTo>
                    <a:pt x="30" y="44"/>
                    <a:pt x="26" y="45"/>
                    <a:pt x="20" y="45"/>
                  </a:cubicBezTo>
                  <a:cubicBezTo>
                    <a:pt x="14" y="45"/>
                    <a:pt x="9" y="43"/>
                    <a:pt x="6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9"/>
                    <a:pt x="1" y="16"/>
                    <a:pt x="2" y="13"/>
                  </a:cubicBezTo>
                  <a:cubicBezTo>
                    <a:pt x="3" y="10"/>
                    <a:pt x="4" y="7"/>
                    <a:pt x="6" y="6"/>
                  </a:cubicBezTo>
                  <a:cubicBezTo>
                    <a:pt x="8" y="4"/>
                    <a:pt x="10" y="2"/>
                    <a:pt x="12" y="1"/>
                  </a:cubicBezTo>
                  <a:cubicBezTo>
                    <a:pt x="15" y="0"/>
                    <a:pt x="18" y="0"/>
                    <a:pt x="20" y="0"/>
                  </a:cubicBezTo>
                  <a:cubicBezTo>
                    <a:pt x="24" y="0"/>
                    <a:pt x="27" y="0"/>
                    <a:pt x="29" y="1"/>
                  </a:cubicBezTo>
                  <a:cubicBezTo>
                    <a:pt x="31" y="2"/>
                    <a:pt x="33" y="4"/>
                    <a:pt x="35" y="6"/>
                  </a:cubicBezTo>
                  <a:cubicBezTo>
                    <a:pt x="36" y="7"/>
                    <a:pt x="37" y="10"/>
                    <a:pt x="38" y="12"/>
                  </a:cubicBezTo>
                  <a:cubicBezTo>
                    <a:pt x="39" y="15"/>
                    <a:pt x="39" y="17"/>
                    <a:pt x="39" y="20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8"/>
                    <a:pt x="8" y="30"/>
                  </a:cubicBezTo>
                  <a:cubicBezTo>
                    <a:pt x="9" y="32"/>
                    <a:pt x="10" y="33"/>
                    <a:pt x="11" y="35"/>
                  </a:cubicBezTo>
                  <a:cubicBezTo>
                    <a:pt x="12" y="36"/>
                    <a:pt x="13" y="37"/>
                    <a:pt x="15" y="38"/>
                  </a:cubicBezTo>
                  <a:cubicBezTo>
                    <a:pt x="17" y="39"/>
                    <a:pt x="18" y="39"/>
                    <a:pt x="20" y="39"/>
                  </a:cubicBezTo>
                  <a:cubicBezTo>
                    <a:pt x="24" y="39"/>
                    <a:pt x="27" y="38"/>
                    <a:pt x="28" y="37"/>
                  </a:cubicBezTo>
                  <a:cubicBezTo>
                    <a:pt x="30" y="36"/>
                    <a:pt x="31" y="34"/>
                    <a:pt x="32" y="32"/>
                  </a:cubicBezTo>
                  <a:lnTo>
                    <a:pt x="39" y="32"/>
                  </a:lnTo>
                  <a:close/>
                  <a:moveTo>
                    <a:pt x="32" y="19"/>
                  </a:moveTo>
                  <a:cubicBezTo>
                    <a:pt x="32" y="17"/>
                    <a:pt x="32" y="15"/>
                    <a:pt x="31" y="13"/>
                  </a:cubicBezTo>
                  <a:cubicBezTo>
                    <a:pt x="31" y="11"/>
                    <a:pt x="30" y="10"/>
                    <a:pt x="29" y="9"/>
                  </a:cubicBezTo>
                  <a:cubicBezTo>
                    <a:pt x="28" y="8"/>
                    <a:pt x="27" y="7"/>
                    <a:pt x="26" y="6"/>
                  </a:cubicBezTo>
                  <a:cubicBezTo>
                    <a:pt x="24" y="5"/>
                    <a:pt x="22" y="5"/>
                    <a:pt x="20" y="5"/>
                  </a:cubicBezTo>
                  <a:cubicBezTo>
                    <a:pt x="17" y="5"/>
                    <a:pt x="14" y="6"/>
                    <a:pt x="11" y="9"/>
                  </a:cubicBezTo>
                  <a:cubicBezTo>
                    <a:pt x="9" y="11"/>
                    <a:pt x="8" y="14"/>
                    <a:pt x="8" y="19"/>
                  </a:cubicBezTo>
                  <a:lnTo>
                    <a:pt x="32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51"/>
            <p:cNvSpPr>
              <a:spLocks/>
            </p:cNvSpPr>
            <p:nvPr userDrawn="1"/>
          </p:nvSpPr>
          <p:spPr bwMode="auto">
            <a:xfrm>
              <a:off x="12006263" y="5694363"/>
              <a:ext cx="138113" cy="165100"/>
            </a:xfrm>
            <a:custGeom>
              <a:avLst/>
              <a:gdLst>
                <a:gd name="T0" fmla="*/ 0 w 37"/>
                <a:gd name="T1" fmla="*/ 1 h 44"/>
                <a:gd name="T2" fmla="*/ 8 w 37"/>
                <a:gd name="T3" fmla="*/ 1 h 44"/>
                <a:gd name="T4" fmla="*/ 8 w 37"/>
                <a:gd name="T5" fmla="*/ 7 h 44"/>
                <a:gd name="T6" fmla="*/ 14 w 37"/>
                <a:gd name="T7" fmla="*/ 1 h 44"/>
                <a:gd name="T8" fmla="*/ 22 w 37"/>
                <a:gd name="T9" fmla="*/ 0 h 44"/>
                <a:gd name="T10" fmla="*/ 33 w 37"/>
                <a:gd name="T11" fmla="*/ 4 h 44"/>
                <a:gd name="T12" fmla="*/ 37 w 37"/>
                <a:gd name="T13" fmla="*/ 15 h 44"/>
                <a:gd name="T14" fmla="*/ 37 w 37"/>
                <a:gd name="T15" fmla="*/ 44 h 44"/>
                <a:gd name="T16" fmla="*/ 30 w 37"/>
                <a:gd name="T17" fmla="*/ 44 h 44"/>
                <a:gd name="T18" fmla="*/ 30 w 37"/>
                <a:gd name="T19" fmla="*/ 17 h 44"/>
                <a:gd name="T20" fmla="*/ 27 w 37"/>
                <a:gd name="T21" fmla="*/ 8 h 44"/>
                <a:gd name="T22" fmla="*/ 21 w 37"/>
                <a:gd name="T23" fmla="*/ 6 h 44"/>
                <a:gd name="T24" fmla="*/ 16 w 37"/>
                <a:gd name="T25" fmla="*/ 7 h 44"/>
                <a:gd name="T26" fmla="*/ 12 w 37"/>
                <a:gd name="T27" fmla="*/ 9 h 44"/>
                <a:gd name="T28" fmla="*/ 9 w 37"/>
                <a:gd name="T29" fmla="*/ 13 h 44"/>
                <a:gd name="T30" fmla="*/ 8 w 37"/>
                <a:gd name="T31" fmla="*/ 18 h 44"/>
                <a:gd name="T32" fmla="*/ 8 w 37"/>
                <a:gd name="T33" fmla="*/ 44 h 44"/>
                <a:gd name="T34" fmla="*/ 0 w 37"/>
                <a:gd name="T35" fmla="*/ 44 h 44"/>
                <a:gd name="T36" fmla="*/ 0 w 37"/>
                <a:gd name="T3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4">
                  <a:moveTo>
                    <a:pt x="0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5"/>
                    <a:pt x="12" y="3"/>
                    <a:pt x="14" y="1"/>
                  </a:cubicBezTo>
                  <a:cubicBezTo>
                    <a:pt x="17" y="0"/>
                    <a:pt x="20" y="0"/>
                    <a:pt x="22" y="0"/>
                  </a:cubicBezTo>
                  <a:cubicBezTo>
                    <a:pt x="27" y="0"/>
                    <a:pt x="31" y="1"/>
                    <a:pt x="33" y="4"/>
                  </a:cubicBezTo>
                  <a:cubicBezTo>
                    <a:pt x="36" y="6"/>
                    <a:pt x="37" y="10"/>
                    <a:pt x="37" y="15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3"/>
                    <a:pt x="29" y="10"/>
                    <a:pt x="27" y="8"/>
                  </a:cubicBezTo>
                  <a:cubicBezTo>
                    <a:pt x="26" y="7"/>
                    <a:pt x="24" y="6"/>
                    <a:pt x="21" y="6"/>
                  </a:cubicBezTo>
                  <a:cubicBezTo>
                    <a:pt x="19" y="6"/>
                    <a:pt x="18" y="6"/>
                    <a:pt x="16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0" y="10"/>
                    <a:pt x="9" y="12"/>
                    <a:pt x="9" y="13"/>
                  </a:cubicBezTo>
                  <a:cubicBezTo>
                    <a:pt x="8" y="14"/>
                    <a:pt x="8" y="16"/>
                    <a:pt x="8" y="18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52"/>
            <p:cNvSpPr>
              <a:spLocks noEditPoints="1"/>
            </p:cNvSpPr>
            <p:nvPr userDrawn="1"/>
          </p:nvSpPr>
          <p:spPr bwMode="auto">
            <a:xfrm>
              <a:off x="12177713" y="5694363"/>
              <a:ext cx="139700" cy="168275"/>
            </a:xfrm>
            <a:custGeom>
              <a:avLst/>
              <a:gdLst>
                <a:gd name="T0" fmla="*/ 30 w 37"/>
                <a:gd name="T1" fmla="*/ 38 h 45"/>
                <a:gd name="T2" fmla="*/ 24 w 37"/>
                <a:gd name="T3" fmla="*/ 43 h 45"/>
                <a:gd name="T4" fmla="*/ 15 w 37"/>
                <a:gd name="T5" fmla="*/ 45 h 45"/>
                <a:gd name="T6" fmla="*/ 9 w 37"/>
                <a:gd name="T7" fmla="*/ 44 h 45"/>
                <a:gd name="T8" fmla="*/ 4 w 37"/>
                <a:gd name="T9" fmla="*/ 41 h 45"/>
                <a:gd name="T10" fmla="*/ 1 w 37"/>
                <a:gd name="T11" fmla="*/ 37 h 45"/>
                <a:gd name="T12" fmla="*/ 0 w 37"/>
                <a:gd name="T13" fmla="*/ 32 h 45"/>
                <a:gd name="T14" fmla="*/ 2 w 37"/>
                <a:gd name="T15" fmla="*/ 25 h 45"/>
                <a:gd name="T16" fmla="*/ 7 w 37"/>
                <a:gd name="T17" fmla="*/ 20 h 45"/>
                <a:gd name="T18" fmla="*/ 14 w 37"/>
                <a:gd name="T19" fmla="*/ 18 h 45"/>
                <a:gd name="T20" fmla="*/ 22 w 37"/>
                <a:gd name="T21" fmla="*/ 17 h 45"/>
                <a:gd name="T22" fmla="*/ 30 w 37"/>
                <a:gd name="T23" fmla="*/ 17 h 45"/>
                <a:gd name="T24" fmla="*/ 30 w 37"/>
                <a:gd name="T25" fmla="*/ 15 h 45"/>
                <a:gd name="T26" fmla="*/ 27 w 37"/>
                <a:gd name="T27" fmla="*/ 8 h 45"/>
                <a:gd name="T28" fmla="*/ 20 w 37"/>
                <a:gd name="T29" fmla="*/ 5 h 45"/>
                <a:gd name="T30" fmla="*/ 12 w 37"/>
                <a:gd name="T31" fmla="*/ 7 h 45"/>
                <a:gd name="T32" fmla="*/ 9 w 37"/>
                <a:gd name="T33" fmla="*/ 12 h 45"/>
                <a:gd name="T34" fmla="*/ 3 w 37"/>
                <a:gd name="T35" fmla="*/ 11 h 45"/>
                <a:gd name="T36" fmla="*/ 8 w 37"/>
                <a:gd name="T37" fmla="*/ 2 h 45"/>
                <a:gd name="T38" fmla="*/ 20 w 37"/>
                <a:gd name="T39" fmla="*/ 0 h 45"/>
                <a:gd name="T40" fmla="*/ 28 w 37"/>
                <a:gd name="T41" fmla="*/ 1 h 45"/>
                <a:gd name="T42" fmla="*/ 33 w 37"/>
                <a:gd name="T43" fmla="*/ 4 h 45"/>
                <a:gd name="T44" fmla="*/ 36 w 37"/>
                <a:gd name="T45" fmla="*/ 9 h 45"/>
                <a:gd name="T46" fmla="*/ 37 w 37"/>
                <a:gd name="T47" fmla="*/ 16 h 45"/>
                <a:gd name="T48" fmla="*/ 37 w 37"/>
                <a:gd name="T49" fmla="*/ 44 h 45"/>
                <a:gd name="T50" fmla="*/ 30 w 37"/>
                <a:gd name="T51" fmla="*/ 44 h 45"/>
                <a:gd name="T52" fmla="*/ 30 w 37"/>
                <a:gd name="T53" fmla="*/ 38 h 45"/>
                <a:gd name="T54" fmla="*/ 30 w 37"/>
                <a:gd name="T55" fmla="*/ 22 h 45"/>
                <a:gd name="T56" fmla="*/ 23 w 37"/>
                <a:gd name="T57" fmla="*/ 22 h 45"/>
                <a:gd name="T58" fmla="*/ 15 w 37"/>
                <a:gd name="T59" fmla="*/ 23 h 45"/>
                <a:gd name="T60" fmla="*/ 11 w 37"/>
                <a:gd name="T61" fmla="*/ 25 h 45"/>
                <a:gd name="T62" fmla="*/ 8 w 37"/>
                <a:gd name="T63" fmla="*/ 28 h 45"/>
                <a:gd name="T64" fmla="*/ 8 w 37"/>
                <a:gd name="T65" fmla="*/ 32 h 45"/>
                <a:gd name="T66" fmla="*/ 10 w 37"/>
                <a:gd name="T67" fmla="*/ 37 h 45"/>
                <a:gd name="T68" fmla="*/ 16 w 37"/>
                <a:gd name="T69" fmla="*/ 39 h 45"/>
                <a:gd name="T70" fmla="*/ 26 w 37"/>
                <a:gd name="T71" fmla="*/ 36 h 45"/>
                <a:gd name="T72" fmla="*/ 30 w 37"/>
                <a:gd name="T73" fmla="*/ 27 h 45"/>
                <a:gd name="T74" fmla="*/ 30 w 37"/>
                <a:gd name="T75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" h="45">
                  <a:moveTo>
                    <a:pt x="30" y="38"/>
                  </a:moveTo>
                  <a:cubicBezTo>
                    <a:pt x="28" y="40"/>
                    <a:pt x="26" y="41"/>
                    <a:pt x="24" y="43"/>
                  </a:cubicBezTo>
                  <a:cubicBezTo>
                    <a:pt x="21" y="44"/>
                    <a:pt x="19" y="45"/>
                    <a:pt x="15" y="45"/>
                  </a:cubicBezTo>
                  <a:cubicBezTo>
                    <a:pt x="13" y="45"/>
                    <a:pt x="11" y="44"/>
                    <a:pt x="9" y="44"/>
                  </a:cubicBezTo>
                  <a:cubicBezTo>
                    <a:pt x="7" y="43"/>
                    <a:pt x="6" y="42"/>
                    <a:pt x="4" y="41"/>
                  </a:cubicBezTo>
                  <a:cubicBezTo>
                    <a:pt x="3" y="40"/>
                    <a:pt x="2" y="39"/>
                    <a:pt x="1" y="37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29"/>
                    <a:pt x="1" y="27"/>
                    <a:pt x="2" y="25"/>
                  </a:cubicBezTo>
                  <a:cubicBezTo>
                    <a:pt x="3" y="23"/>
                    <a:pt x="5" y="21"/>
                    <a:pt x="7" y="20"/>
                  </a:cubicBezTo>
                  <a:cubicBezTo>
                    <a:pt x="9" y="19"/>
                    <a:pt x="12" y="19"/>
                    <a:pt x="14" y="18"/>
                  </a:cubicBezTo>
                  <a:cubicBezTo>
                    <a:pt x="17" y="18"/>
                    <a:pt x="19" y="17"/>
                    <a:pt x="22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2"/>
                    <a:pt x="29" y="9"/>
                    <a:pt x="27" y="8"/>
                  </a:cubicBezTo>
                  <a:cubicBezTo>
                    <a:pt x="26" y="6"/>
                    <a:pt x="23" y="5"/>
                    <a:pt x="20" y="5"/>
                  </a:cubicBezTo>
                  <a:cubicBezTo>
                    <a:pt x="16" y="5"/>
                    <a:pt x="14" y="6"/>
                    <a:pt x="12" y="7"/>
                  </a:cubicBezTo>
                  <a:cubicBezTo>
                    <a:pt x="11" y="8"/>
                    <a:pt x="10" y="10"/>
                    <a:pt x="9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7"/>
                    <a:pt x="5" y="4"/>
                    <a:pt x="8" y="2"/>
                  </a:cubicBezTo>
                  <a:cubicBezTo>
                    <a:pt x="11" y="1"/>
                    <a:pt x="15" y="0"/>
                    <a:pt x="20" y="0"/>
                  </a:cubicBezTo>
                  <a:cubicBezTo>
                    <a:pt x="23" y="0"/>
                    <a:pt x="26" y="0"/>
                    <a:pt x="28" y="1"/>
                  </a:cubicBezTo>
                  <a:cubicBezTo>
                    <a:pt x="30" y="1"/>
                    <a:pt x="32" y="3"/>
                    <a:pt x="33" y="4"/>
                  </a:cubicBezTo>
                  <a:cubicBezTo>
                    <a:pt x="34" y="5"/>
                    <a:pt x="35" y="7"/>
                    <a:pt x="36" y="9"/>
                  </a:cubicBezTo>
                  <a:cubicBezTo>
                    <a:pt x="36" y="11"/>
                    <a:pt x="37" y="13"/>
                    <a:pt x="37" y="16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0" y="44"/>
                    <a:pt x="30" y="44"/>
                    <a:pt x="30" y="44"/>
                  </a:cubicBezTo>
                  <a:lnTo>
                    <a:pt x="30" y="38"/>
                  </a:lnTo>
                  <a:close/>
                  <a:moveTo>
                    <a:pt x="30" y="22"/>
                  </a:moveTo>
                  <a:cubicBezTo>
                    <a:pt x="23" y="22"/>
                    <a:pt x="23" y="22"/>
                    <a:pt x="23" y="22"/>
                  </a:cubicBezTo>
                  <a:cubicBezTo>
                    <a:pt x="20" y="23"/>
                    <a:pt x="17" y="23"/>
                    <a:pt x="15" y="23"/>
                  </a:cubicBezTo>
                  <a:cubicBezTo>
                    <a:pt x="13" y="24"/>
                    <a:pt x="12" y="24"/>
                    <a:pt x="11" y="25"/>
                  </a:cubicBezTo>
                  <a:cubicBezTo>
                    <a:pt x="10" y="26"/>
                    <a:pt x="9" y="27"/>
                    <a:pt x="8" y="28"/>
                  </a:cubicBezTo>
                  <a:cubicBezTo>
                    <a:pt x="8" y="29"/>
                    <a:pt x="8" y="30"/>
                    <a:pt x="8" y="32"/>
                  </a:cubicBezTo>
                  <a:cubicBezTo>
                    <a:pt x="8" y="34"/>
                    <a:pt x="8" y="35"/>
                    <a:pt x="10" y="37"/>
                  </a:cubicBezTo>
                  <a:cubicBezTo>
                    <a:pt x="11" y="38"/>
                    <a:pt x="13" y="39"/>
                    <a:pt x="16" y="39"/>
                  </a:cubicBezTo>
                  <a:cubicBezTo>
                    <a:pt x="20" y="39"/>
                    <a:pt x="24" y="38"/>
                    <a:pt x="26" y="36"/>
                  </a:cubicBezTo>
                  <a:cubicBezTo>
                    <a:pt x="28" y="33"/>
                    <a:pt x="30" y="31"/>
                    <a:pt x="30" y="27"/>
                  </a:cubicBezTo>
                  <a:lnTo>
                    <a:pt x="3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53"/>
            <p:cNvSpPr>
              <a:spLocks noEditPoints="1"/>
            </p:cNvSpPr>
            <p:nvPr userDrawn="1"/>
          </p:nvSpPr>
          <p:spPr bwMode="auto">
            <a:xfrm>
              <a:off x="4951413" y="5087938"/>
              <a:ext cx="439738" cy="752475"/>
            </a:xfrm>
            <a:custGeom>
              <a:avLst/>
              <a:gdLst>
                <a:gd name="T0" fmla="*/ 101 w 117"/>
                <a:gd name="T1" fmla="*/ 82 h 201"/>
                <a:gd name="T2" fmla="*/ 83 w 117"/>
                <a:gd name="T3" fmla="*/ 68 h 201"/>
                <a:gd name="T4" fmla="*/ 57 w 117"/>
                <a:gd name="T5" fmla="*/ 63 h 201"/>
                <a:gd name="T6" fmla="*/ 37 w 117"/>
                <a:gd name="T7" fmla="*/ 66 h 201"/>
                <a:gd name="T8" fmla="*/ 24 w 117"/>
                <a:gd name="T9" fmla="*/ 71 h 201"/>
                <a:gd name="T10" fmla="*/ 24 w 117"/>
                <a:gd name="T11" fmla="*/ 0 h 201"/>
                <a:gd name="T12" fmla="*/ 0 w 117"/>
                <a:gd name="T13" fmla="*/ 4 h 201"/>
                <a:gd name="T14" fmla="*/ 0 w 117"/>
                <a:gd name="T15" fmla="*/ 5 h 201"/>
                <a:gd name="T16" fmla="*/ 0 w 117"/>
                <a:gd name="T17" fmla="*/ 195 h 201"/>
                <a:gd name="T18" fmla="*/ 0 w 117"/>
                <a:gd name="T19" fmla="*/ 195 h 201"/>
                <a:gd name="T20" fmla="*/ 21 w 117"/>
                <a:gd name="T21" fmla="*/ 199 h 201"/>
                <a:gd name="T22" fmla="*/ 50 w 117"/>
                <a:gd name="T23" fmla="*/ 201 h 201"/>
                <a:gd name="T24" fmla="*/ 78 w 117"/>
                <a:gd name="T25" fmla="*/ 197 h 201"/>
                <a:gd name="T26" fmla="*/ 99 w 117"/>
                <a:gd name="T27" fmla="*/ 183 h 201"/>
                <a:gd name="T28" fmla="*/ 112 w 117"/>
                <a:gd name="T29" fmla="*/ 161 h 201"/>
                <a:gd name="T30" fmla="*/ 117 w 117"/>
                <a:gd name="T31" fmla="*/ 132 h 201"/>
                <a:gd name="T32" fmla="*/ 113 w 117"/>
                <a:gd name="T33" fmla="*/ 104 h 201"/>
                <a:gd name="T34" fmla="*/ 101 w 117"/>
                <a:gd name="T35" fmla="*/ 82 h 201"/>
                <a:gd name="T36" fmla="*/ 92 w 117"/>
                <a:gd name="T37" fmla="*/ 132 h 201"/>
                <a:gd name="T38" fmla="*/ 80 w 117"/>
                <a:gd name="T39" fmla="*/ 168 h 201"/>
                <a:gd name="T40" fmla="*/ 50 w 117"/>
                <a:gd name="T41" fmla="*/ 180 h 201"/>
                <a:gd name="T42" fmla="*/ 34 w 117"/>
                <a:gd name="T43" fmla="*/ 179 h 201"/>
                <a:gd name="T44" fmla="*/ 24 w 117"/>
                <a:gd name="T45" fmla="*/ 177 h 201"/>
                <a:gd name="T46" fmla="*/ 24 w 117"/>
                <a:gd name="T47" fmla="*/ 94 h 201"/>
                <a:gd name="T48" fmla="*/ 36 w 117"/>
                <a:gd name="T49" fmla="*/ 87 h 201"/>
                <a:gd name="T50" fmla="*/ 54 w 117"/>
                <a:gd name="T51" fmla="*/ 84 h 201"/>
                <a:gd name="T52" fmla="*/ 71 w 117"/>
                <a:gd name="T53" fmla="*/ 88 h 201"/>
                <a:gd name="T54" fmla="*/ 83 w 117"/>
                <a:gd name="T55" fmla="*/ 98 h 201"/>
                <a:gd name="T56" fmla="*/ 90 w 117"/>
                <a:gd name="T57" fmla="*/ 113 h 201"/>
                <a:gd name="T58" fmla="*/ 92 w 117"/>
                <a:gd name="T59" fmla="*/ 13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7" h="201">
                  <a:moveTo>
                    <a:pt x="101" y="82"/>
                  </a:moveTo>
                  <a:cubicBezTo>
                    <a:pt x="96" y="76"/>
                    <a:pt x="90" y="71"/>
                    <a:pt x="83" y="68"/>
                  </a:cubicBezTo>
                  <a:cubicBezTo>
                    <a:pt x="75" y="64"/>
                    <a:pt x="67" y="63"/>
                    <a:pt x="57" y="63"/>
                  </a:cubicBezTo>
                  <a:cubicBezTo>
                    <a:pt x="50" y="63"/>
                    <a:pt x="43" y="64"/>
                    <a:pt x="37" y="66"/>
                  </a:cubicBezTo>
                  <a:cubicBezTo>
                    <a:pt x="31" y="68"/>
                    <a:pt x="27" y="69"/>
                    <a:pt x="24" y="7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6" y="196"/>
                    <a:pt x="13" y="198"/>
                    <a:pt x="21" y="199"/>
                  </a:cubicBezTo>
                  <a:cubicBezTo>
                    <a:pt x="29" y="201"/>
                    <a:pt x="39" y="201"/>
                    <a:pt x="50" y="201"/>
                  </a:cubicBezTo>
                  <a:cubicBezTo>
                    <a:pt x="60" y="201"/>
                    <a:pt x="70" y="200"/>
                    <a:pt x="78" y="197"/>
                  </a:cubicBezTo>
                  <a:cubicBezTo>
                    <a:pt x="86" y="193"/>
                    <a:pt x="93" y="189"/>
                    <a:pt x="99" y="183"/>
                  </a:cubicBezTo>
                  <a:cubicBezTo>
                    <a:pt x="105" y="177"/>
                    <a:pt x="109" y="170"/>
                    <a:pt x="112" y="161"/>
                  </a:cubicBezTo>
                  <a:cubicBezTo>
                    <a:pt x="115" y="152"/>
                    <a:pt x="117" y="143"/>
                    <a:pt x="117" y="132"/>
                  </a:cubicBezTo>
                  <a:cubicBezTo>
                    <a:pt x="117" y="122"/>
                    <a:pt x="116" y="112"/>
                    <a:pt x="113" y="104"/>
                  </a:cubicBezTo>
                  <a:cubicBezTo>
                    <a:pt x="110" y="95"/>
                    <a:pt x="106" y="88"/>
                    <a:pt x="101" y="82"/>
                  </a:cubicBezTo>
                  <a:close/>
                  <a:moveTo>
                    <a:pt x="92" y="132"/>
                  </a:moveTo>
                  <a:cubicBezTo>
                    <a:pt x="92" y="147"/>
                    <a:pt x="88" y="159"/>
                    <a:pt x="80" y="168"/>
                  </a:cubicBezTo>
                  <a:cubicBezTo>
                    <a:pt x="73" y="176"/>
                    <a:pt x="63" y="180"/>
                    <a:pt x="50" y="180"/>
                  </a:cubicBezTo>
                  <a:cubicBezTo>
                    <a:pt x="44" y="180"/>
                    <a:pt x="38" y="180"/>
                    <a:pt x="34" y="179"/>
                  </a:cubicBezTo>
                  <a:cubicBezTo>
                    <a:pt x="30" y="179"/>
                    <a:pt x="26" y="178"/>
                    <a:pt x="24" y="177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27" y="92"/>
                    <a:pt x="31" y="89"/>
                    <a:pt x="36" y="87"/>
                  </a:cubicBezTo>
                  <a:cubicBezTo>
                    <a:pt x="42" y="85"/>
                    <a:pt x="48" y="84"/>
                    <a:pt x="54" y="84"/>
                  </a:cubicBezTo>
                  <a:cubicBezTo>
                    <a:pt x="61" y="84"/>
                    <a:pt x="67" y="85"/>
                    <a:pt x="71" y="88"/>
                  </a:cubicBezTo>
                  <a:cubicBezTo>
                    <a:pt x="76" y="90"/>
                    <a:pt x="80" y="93"/>
                    <a:pt x="83" y="98"/>
                  </a:cubicBezTo>
                  <a:cubicBezTo>
                    <a:pt x="86" y="102"/>
                    <a:pt x="88" y="107"/>
                    <a:pt x="90" y="113"/>
                  </a:cubicBezTo>
                  <a:cubicBezTo>
                    <a:pt x="91" y="119"/>
                    <a:pt x="92" y="125"/>
                    <a:pt x="92" y="1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54"/>
            <p:cNvSpPr>
              <a:spLocks/>
            </p:cNvSpPr>
            <p:nvPr userDrawn="1"/>
          </p:nvSpPr>
          <p:spPr bwMode="auto">
            <a:xfrm>
              <a:off x="5491163" y="5087938"/>
              <a:ext cx="165100" cy="752475"/>
            </a:xfrm>
            <a:custGeom>
              <a:avLst/>
              <a:gdLst>
                <a:gd name="T0" fmla="*/ 35 w 44"/>
                <a:gd name="T1" fmla="*/ 179 h 201"/>
                <a:gd name="T2" fmla="*/ 29 w 44"/>
                <a:gd name="T3" fmla="*/ 175 h 201"/>
                <a:gd name="T4" fmla="*/ 25 w 44"/>
                <a:gd name="T5" fmla="*/ 169 h 201"/>
                <a:gd name="T6" fmla="*/ 24 w 44"/>
                <a:gd name="T7" fmla="*/ 160 h 201"/>
                <a:gd name="T8" fmla="*/ 24 w 44"/>
                <a:gd name="T9" fmla="*/ 0 h 201"/>
                <a:gd name="T10" fmla="*/ 0 w 44"/>
                <a:gd name="T11" fmla="*/ 4 h 201"/>
                <a:gd name="T12" fmla="*/ 0 w 44"/>
                <a:gd name="T13" fmla="*/ 5 h 201"/>
                <a:gd name="T14" fmla="*/ 0 w 44"/>
                <a:gd name="T15" fmla="*/ 164 h 201"/>
                <a:gd name="T16" fmla="*/ 9 w 44"/>
                <a:gd name="T17" fmla="*/ 191 h 201"/>
                <a:gd name="T18" fmla="*/ 41 w 44"/>
                <a:gd name="T19" fmla="*/ 201 h 201"/>
                <a:gd name="T20" fmla="*/ 41 w 44"/>
                <a:gd name="T21" fmla="*/ 201 h 201"/>
                <a:gd name="T22" fmla="*/ 44 w 44"/>
                <a:gd name="T23" fmla="*/ 181 h 201"/>
                <a:gd name="T24" fmla="*/ 44 w 44"/>
                <a:gd name="T25" fmla="*/ 181 h 201"/>
                <a:gd name="T26" fmla="*/ 35 w 44"/>
                <a:gd name="T27" fmla="*/ 179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201">
                  <a:moveTo>
                    <a:pt x="35" y="179"/>
                  </a:moveTo>
                  <a:cubicBezTo>
                    <a:pt x="32" y="178"/>
                    <a:pt x="30" y="177"/>
                    <a:pt x="29" y="175"/>
                  </a:cubicBezTo>
                  <a:cubicBezTo>
                    <a:pt x="27" y="174"/>
                    <a:pt x="26" y="172"/>
                    <a:pt x="25" y="169"/>
                  </a:cubicBezTo>
                  <a:cubicBezTo>
                    <a:pt x="25" y="167"/>
                    <a:pt x="24" y="164"/>
                    <a:pt x="24" y="16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76"/>
                    <a:pt x="3" y="186"/>
                    <a:pt x="9" y="191"/>
                  </a:cubicBezTo>
                  <a:cubicBezTo>
                    <a:pt x="16" y="197"/>
                    <a:pt x="26" y="201"/>
                    <a:pt x="41" y="201"/>
                  </a:cubicBezTo>
                  <a:cubicBezTo>
                    <a:pt x="41" y="201"/>
                    <a:pt x="41" y="201"/>
                    <a:pt x="41" y="201"/>
                  </a:cubicBezTo>
                  <a:cubicBezTo>
                    <a:pt x="44" y="181"/>
                    <a:pt x="44" y="181"/>
                    <a:pt x="44" y="181"/>
                  </a:cubicBezTo>
                  <a:cubicBezTo>
                    <a:pt x="44" y="181"/>
                    <a:pt x="44" y="181"/>
                    <a:pt x="44" y="181"/>
                  </a:cubicBezTo>
                  <a:cubicBezTo>
                    <a:pt x="40" y="180"/>
                    <a:pt x="37" y="179"/>
                    <a:pt x="35" y="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55"/>
            <p:cNvSpPr>
              <a:spLocks/>
            </p:cNvSpPr>
            <p:nvPr userDrawn="1"/>
          </p:nvSpPr>
          <p:spPr bwMode="auto">
            <a:xfrm>
              <a:off x="5732463" y="5334000"/>
              <a:ext cx="400050" cy="506413"/>
            </a:xfrm>
            <a:custGeom>
              <a:avLst/>
              <a:gdLst>
                <a:gd name="T0" fmla="*/ 83 w 107"/>
                <a:gd name="T1" fmla="*/ 111 h 135"/>
                <a:gd name="T2" fmla="*/ 79 w 107"/>
                <a:gd name="T3" fmla="*/ 112 h 135"/>
                <a:gd name="T4" fmla="*/ 72 w 107"/>
                <a:gd name="T5" fmla="*/ 113 h 135"/>
                <a:gd name="T6" fmla="*/ 65 w 107"/>
                <a:gd name="T7" fmla="*/ 114 h 135"/>
                <a:gd name="T8" fmla="*/ 57 w 107"/>
                <a:gd name="T9" fmla="*/ 114 h 135"/>
                <a:gd name="T10" fmla="*/ 31 w 107"/>
                <a:gd name="T11" fmla="*/ 103 h 135"/>
                <a:gd name="T12" fmla="*/ 24 w 107"/>
                <a:gd name="T13" fmla="*/ 69 h 135"/>
                <a:gd name="T14" fmla="*/ 24 w 107"/>
                <a:gd name="T15" fmla="*/ 0 h 135"/>
                <a:gd name="T16" fmla="*/ 0 w 107"/>
                <a:gd name="T17" fmla="*/ 0 h 135"/>
                <a:gd name="T18" fmla="*/ 0 w 107"/>
                <a:gd name="T19" fmla="*/ 74 h 135"/>
                <a:gd name="T20" fmla="*/ 2 w 107"/>
                <a:gd name="T21" fmla="*/ 99 h 135"/>
                <a:gd name="T22" fmla="*/ 12 w 107"/>
                <a:gd name="T23" fmla="*/ 118 h 135"/>
                <a:gd name="T24" fmla="*/ 28 w 107"/>
                <a:gd name="T25" fmla="*/ 131 h 135"/>
                <a:gd name="T26" fmla="*/ 54 w 107"/>
                <a:gd name="T27" fmla="*/ 135 h 135"/>
                <a:gd name="T28" fmla="*/ 85 w 107"/>
                <a:gd name="T29" fmla="*/ 133 h 135"/>
                <a:gd name="T30" fmla="*/ 107 w 107"/>
                <a:gd name="T31" fmla="*/ 129 h 135"/>
                <a:gd name="T32" fmla="*/ 107 w 107"/>
                <a:gd name="T33" fmla="*/ 129 h 135"/>
                <a:gd name="T34" fmla="*/ 107 w 107"/>
                <a:gd name="T35" fmla="*/ 0 h 135"/>
                <a:gd name="T36" fmla="*/ 83 w 107"/>
                <a:gd name="T37" fmla="*/ 0 h 135"/>
                <a:gd name="T38" fmla="*/ 83 w 107"/>
                <a:gd name="T39" fmla="*/ 11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7" h="135">
                  <a:moveTo>
                    <a:pt x="83" y="111"/>
                  </a:moveTo>
                  <a:cubicBezTo>
                    <a:pt x="82" y="112"/>
                    <a:pt x="81" y="112"/>
                    <a:pt x="79" y="112"/>
                  </a:cubicBezTo>
                  <a:cubicBezTo>
                    <a:pt x="77" y="112"/>
                    <a:pt x="75" y="113"/>
                    <a:pt x="72" y="113"/>
                  </a:cubicBezTo>
                  <a:cubicBezTo>
                    <a:pt x="70" y="113"/>
                    <a:pt x="67" y="113"/>
                    <a:pt x="65" y="114"/>
                  </a:cubicBezTo>
                  <a:cubicBezTo>
                    <a:pt x="62" y="114"/>
                    <a:pt x="59" y="114"/>
                    <a:pt x="57" y="114"/>
                  </a:cubicBezTo>
                  <a:cubicBezTo>
                    <a:pt x="45" y="114"/>
                    <a:pt x="36" y="110"/>
                    <a:pt x="31" y="103"/>
                  </a:cubicBezTo>
                  <a:cubicBezTo>
                    <a:pt x="26" y="97"/>
                    <a:pt x="24" y="85"/>
                    <a:pt x="24" y="69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3"/>
                    <a:pt x="1" y="91"/>
                    <a:pt x="2" y="99"/>
                  </a:cubicBezTo>
                  <a:cubicBezTo>
                    <a:pt x="4" y="106"/>
                    <a:pt x="7" y="113"/>
                    <a:pt x="12" y="118"/>
                  </a:cubicBezTo>
                  <a:cubicBezTo>
                    <a:pt x="16" y="123"/>
                    <a:pt x="22" y="128"/>
                    <a:pt x="28" y="131"/>
                  </a:cubicBezTo>
                  <a:cubicBezTo>
                    <a:pt x="35" y="134"/>
                    <a:pt x="44" y="135"/>
                    <a:pt x="54" y="135"/>
                  </a:cubicBezTo>
                  <a:cubicBezTo>
                    <a:pt x="66" y="135"/>
                    <a:pt x="76" y="134"/>
                    <a:pt x="85" y="133"/>
                  </a:cubicBezTo>
                  <a:cubicBezTo>
                    <a:pt x="94" y="131"/>
                    <a:pt x="101" y="130"/>
                    <a:pt x="107" y="129"/>
                  </a:cubicBezTo>
                  <a:cubicBezTo>
                    <a:pt x="107" y="129"/>
                    <a:pt x="107" y="129"/>
                    <a:pt x="107" y="129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83" y="1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56"/>
            <p:cNvSpPr>
              <a:spLocks noEditPoints="1"/>
            </p:cNvSpPr>
            <p:nvPr userDrawn="1"/>
          </p:nvSpPr>
          <p:spPr bwMode="auto">
            <a:xfrm>
              <a:off x="6238876" y="5319713"/>
              <a:ext cx="434975" cy="520700"/>
            </a:xfrm>
            <a:custGeom>
              <a:avLst/>
              <a:gdLst>
                <a:gd name="T0" fmla="*/ 101 w 116"/>
                <a:gd name="T1" fmla="*/ 17 h 139"/>
                <a:gd name="T2" fmla="*/ 60 w 116"/>
                <a:gd name="T3" fmla="*/ 0 h 139"/>
                <a:gd name="T4" fmla="*/ 38 w 116"/>
                <a:gd name="T5" fmla="*/ 5 h 139"/>
                <a:gd name="T6" fmla="*/ 18 w 116"/>
                <a:gd name="T7" fmla="*/ 18 h 139"/>
                <a:gd name="T8" fmla="*/ 5 w 116"/>
                <a:gd name="T9" fmla="*/ 39 h 139"/>
                <a:gd name="T10" fmla="*/ 0 w 116"/>
                <a:gd name="T11" fmla="*/ 70 h 139"/>
                <a:gd name="T12" fmla="*/ 4 w 116"/>
                <a:gd name="T13" fmla="*/ 98 h 139"/>
                <a:gd name="T14" fmla="*/ 16 w 116"/>
                <a:gd name="T15" fmla="*/ 120 h 139"/>
                <a:gd name="T16" fmla="*/ 37 w 116"/>
                <a:gd name="T17" fmla="*/ 134 h 139"/>
                <a:gd name="T18" fmla="*/ 67 w 116"/>
                <a:gd name="T19" fmla="*/ 139 h 139"/>
                <a:gd name="T20" fmla="*/ 91 w 116"/>
                <a:gd name="T21" fmla="*/ 137 h 139"/>
                <a:gd name="T22" fmla="*/ 106 w 116"/>
                <a:gd name="T23" fmla="*/ 132 h 139"/>
                <a:gd name="T24" fmla="*/ 107 w 116"/>
                <a:gd name="T25" fmla="*/ 132 h 139"/>
                <a:gd name="T26" fmla="*/ 103 w 116"/>
                <a:gd name="T27" fmla="*/ 112 h 139"/>
                <a:gd name="T28" fmla="*/ 103 w 116"/>
                <a:gd name="T29" fmla="*/ 112 h 139"/>
                <a:gd name="T30" fmla="*/ 103 w 116"/>
                <a:gd name="T31" fmla="*/ 112 h 139"/>
                <a:gd name="T32" fmla="*/ 90 w 116"/>
                <a:gd name="T33" fmla="*/ 116 h 139"/>
                <a:gd name="T34" fmla="*/ 69 w 116"/>
                <a:gd name="T35" fmla="*/ 118 h 139"/>
                <a:gd name="T36" fmla="*/ 37 w 116"/>
                <a:gd name="T37" fmla="*/ 107 h 139"/>
                <a:gd name="T38" fmla="*/ 25 w 116"/>
                <a:gd name="T39" fmla="*/ 77 h 139"/>
                <a:gd name="T40" fmla="*/ 115 w 116"/>
                <a:gd name="T41" fmla="*/ 77 h 139"/>
                <a:gd name="T42" fmla="*/ 115 w 116"/>
                <a:gd name="T43" fmla="*/ 76 h 139"/>
                <a:gd name="T44" fmla="*/ 116 w 116"/>
                <a:gd name="T45" fmla="*/ 72 h 139"/>
                <a:gd name="T46" fmla="*/ 116 w 116"/>
                <a:gd name="T47" fmla="*/ 68 h 139"/>
                <a:gd name="T48" fmla="*/ 101 w 116"/>
                <a:gd name="T49" fmla="*/ 17 h 139"/>
                <a:gd name="T50" fmla="*/ 60 w 116"/>
                <a:gd name="T51" fmla="*/ 21 h 139"/>
                <a:gd name="T52" fmla="*/ 83 w 116"/>
                <a:gd name="T53" fmla="*/ 31 h 139"/>
                <a:gd name="T54" fmla="*/ 91 w 116"/>
                <a:gd name="T55" fmla="*/ 57 h 139"/>
                <a:gd name="T56" fmla="*/ 25 w 116"/>
                <a:gd name="T57" fmla="*/ 57 h 139"/>
                <a:gd name="T58" fmla="*/ 29 w 116"/>
                <a:gd name="T59" fmla="*/ 44 h 139"/>
                <a:gd name="T60" fmla="*/ 35 w 116"/>
                <a:gd name="T61" fmla="*/ 32 h 139"/>
                <a:gd name="T62" fmla="*/ 46 w 116"/>
                <a:gd name="T63" fmla="*/ 24 h 139"/>
                <a:gd name="T64" fmla="*/ 60 w 116"/>
                <a:gd name="T65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139">
                  <a:moveTo>
                    <a:pt x="101" y="17"/>
                  </a:moveTo>
                  <a:cubicBezTo>
                    <a:pt x="92" y="6"/>
                    <a:pt x="78" y="0"/>
                    <a:pt x="60" y="0"/>
                  </a:cubicBezTo>
                  <a:cubicBezTo>
                    <a:pt x="53" y="0"/>
                    <a:pt x="45" y="2"/>
                    <a:pt x="38" y="5"/>
                  </a:cubicBezTo>
                  <a:cubicBezTo>
                    <a:pt x="30" y="7"/>
                    <a:pt x="24" y="12"/>
                    <a:pt x="18" y="18"/>
                  </a:cubicBezTo>
                  <a:cubicBezTo>
                    <a:pt x="13" y="23"/>
                    <a:pt x="8" y="31"/>
                    <a:pt x="5" y="39"/>
                  </a:cubicBezTo>
                  <a:cubicBezTo>
                    <a:pt x="1" y="48"/>
                    <a:pt x="0" y="59"/>
                    <a:pt x="0" y="70"/>
                  </a:cubicBezTo>
                  <a:cubicBezTo>
                    <a:pt x="0" y="80"/>
                    <a:pt x="1" y="90"/>
                    <a:pt x="4" y="98"/>
                  </a:cubicBezTo>
                  <a:cubicBezTo>
                    <a:pt x="6" y="106"/>
                    <a:pt x="10" y="114"/>
                    <a:pt x="16" y="120"/>
                  </a:cubicBezTo>
                  <a:cubicBezTo>
                    <a:pt x="21" y="126"/>
                    <a:pt x="28" y="131"/>
                    <a:pt x="37" y="134"/>
                  </a:cubicBezTo>
                  <a:cubicBezTo>
                    <a:pt x="45" y="138"/>
                    <a:pt x="55" y="139"/>
                    <a:pt x="67" y="139"/>
                  </a:cubicBezTo>
                  <a:cubicBezTo>
                    <a:pt x="76" y="139"/>
                    <a:pt x="84" y="139"/>
                    <a:pt x="91" y="137"/>
                  </a:cubicBezTo>
                  <a:cubicBezTo>
                    <a:pt x="98" y="135"/>
                    <a:pt x="104" y="134"/>
                    <a:pt x="106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0" y="113"/>
                    <a:pt x="96" y="114"/>
                    <a:pt x="90" y="116"/>
                  </a:cubicBezTo>
                  <a:cubicBezTo>
                    <a:pt x="84" y="117"/>
                    <a:pt x="77" y="118"/>
                    <a:pt x="69" y="118"/>
                  </a:cubicBezTo>
                  <a:cubicBezTo>
                    <a:pt x="55" y="118"/>
                    <a:pt x="44" y="115"/>
                    <a:pt x="37" y="107"/>
                  </a:cubicBezTo>
                  <a:cubicBezTo>
                    <a:pt x="30" y="100"/>
                    <a:pt x="26" y="90"/>
                    <a:pt x="2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5" y="76"/>
                    <a:pt x="115" y="76"/>
                    <a:pt x="115" y="76"/>
                  </a:cubicBezTo>
                  <a:cubicBezTo>
                    <a:pt x="116" y="75"/>
                    <a:pt x="116" y="73"/>
                    <a:pt x="116" y="72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16" y="45"/>
                    <a:pt x="111" y="28"/>
                    <a:pt x="101" y="17"/>
                  </a:cubicBezTo>
                  <a:close/>
                  <a:moveTo>
                    <a:pt x="60" y="21"/>
                  </a:moveTo>
                  <a:cubicBezTo>
                    <a:pt x="70" y="21"/>
                    <a:pt x="77" y="24"/>
                    <a:pt x="83" y="31"/>
                  </a:cubicBezTo>
                  <a:cubicBezTo>
                    <a:pt x="88" y="38"/>
                    <a:pt x="91" y="47"/>
                    <a:pt x="91" y="57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6" y="53"/>
                    <a:pt x="27" y="48"/>
                    <a:pt x="29" y="44"/>
                  </a:cubicBezTo>
                  <a:cubicBezTo>
                    <a:pt x="30" y="39"/>
                    <a:pt x="32" y="36"/>
                    <a:pt x="35" y="32"/>
                  </a:cubicBezTo>
                  <a:cubicBezTo>
                    <a:pt x="38" y="29"/>
                    <a:pt x="42" y="26"/>
                    <a:pt x="46" y="24"/>
                  </a:cubicBezTo>
                  <a:cubicBezTo>
                    <a:pt x="50" y="22"/>
                    <a:pt x="55" y="21"/>
                    <a:pt x="60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57"/>
            <p:cNvSpPr>
              <a:spLocks noEditPoints="1"/>
            </p:cNvSpPr>
            <p:nvPr userDrawn="1"/>
          </p:nvSpPr>
          <p:spPr bwMode="auto">
            <a:xfrm>
              <a:off x="9426576" y="5322888"/>
              <a:ext cx="88900" cy="98425"/>
            </a:xfrm>
            <a:custGeom>
              <a:avLst/>
              <a:gdLst>
                <a:gd name="T0" fmla="*/ 24 w 24"/>
                <a:gd name="T1" fmla="*/ 13 h 26"/>
                <a:gd name="T2" fmla="*/ 23 w 24"/>
                <a:gd name="T3" fmla="*/ 18 h 26"/>
                <a:gd name="T4" fmla="*/ 20 w 24"/>
                <a:gd name="T5" fmla="*/ 22 h 26"/>
                <a:gd name="T6" fmla="*/ 17 w 24"/>
                <a:gd name="T7" fmla="*/ 25 h 26"/>
                <a:gd name="T8" fmla="*/ 12 w 24"/>
                <a:gd name="T9" fmla="*/ 26 h 26"/>
                <a:gd name="T10" fmla="*/ 7 w 24"/>
                <a:gd name="T11" fmla="*/ 25 h 26"/>
                <a:gd name="T12" fmla="*/ 4 w 24"/>
                <a:gd name="T13" fmla="*/ 22 h 26"/>
                <a:gd name="T14" fmla="*/ 1 w 24"/>
                <a:gd name="T15" fmla="*/ 18 h 26"/>
                <a:gd name="T16" fmla="*/ 0 w 24"/>
                <a:gd name="T17" fmla="*/ 13 h 26"/>
                <a:gd name="T18" fmla="*/ 1 w 24"/>
                <a:gd name="T19" fmla="*/ 8 h 26"/>
                <a:gd name="T20" fmla="*/ 4 w 24"/>
                <a:gd name="T21" fmla="*/ 4 h 26"/>
                <a:gd name="T22" fmla="*/ 7 w 24"/>
                <a:gd name="T23" fmla="*/ 1 h 26"/>
                <a:gd name="T24" fmla="*/ 12 w 24"/>
                <a:gd name="T25" fmla="*/ 0 h 26"/>
                <a:gd name="T26" fmla="*/ 17 w 24"/>
                <a:gd name="T27" fmla="*/ 1 h 26"/>
                <a:gd name="T28" fmla="*/ 20 w 24"/>
                <a:gd name="T29" fmla="*/ 4 h 26"/>
                <a:gd name="T30" fmla="*/ 23 w 24"/>
                <a:gd name="T31" fmla="*/ 8 h 26"/>
                <a:gd name="T32" fmla="*/ 24 w 24"/>
                <a:gd name="T33" fmla="*/ 13 h 26"/>
                <a:gd name="T34" fmla="*/ 22 w 24"/>
                <a:gd name="T35" fmla="*/ 13 h 26"/>
                <a:gd name="T36" fmla="*/ 21 w 24"/>
                <a:gd name="T37" fmla="*/ 9 h 26"/>
                <a:gd name="T38" fmla="*/ 19 w 24"/>
                <a:gd name="T39" fmla="*/ 5 h 26"/>
                <a:gd name="T40" fmla="*/ 16 w 24"/>
                <a:gd name="T41" fmla="*/ 3 h 26"/>
                <a:gd name="T42" fmla="*/ 12 w 24"/>
                <a:gd name="T43" fmla="*/ 3 h 26"/>
                <a:gd name="T44" fmla="*/ 8 w 24"/>
                <a:gd name="T45" fmla="*/ 3 h 26"/>
                <a:gd name="T46" fmla="*/ 5 w 24"/>
                <a:gd name="T47" fmla="*/ 5 h 26"/>
                <a:gd name="T48" fmla="*/ 3 w 24"/>
                <a:gd name="T49" fmla="*/ 9 h 26"/>
                <a:gd name="T50" fmla="*/ 3 w 24"/>
                <a:gd name="T51" fmla="*/ 13 h 26"/>
                <a:gd name="T52" fmla="*/ 3 w 24"/>
                <a:gd name="T53" fmla="*/ 17 h 26"/>
                <a:gd name="T54" fmla="*/ 5 w 24"/>
                <a:gd name="T55" fmla="*/ 21 h 26"/>
                <a:gd name="T56" fmla="*/ 8 w 24"/>
                <a:gd name="T57" fmla="*/ 23 h 26"/>
                <a:gd name="T58" fmla="*/ 12 w 24"/>
                <a:gd name="T59" fmla="*/ 23 h 26"/>
                <a:gd name="T60" fmla="*/ 16 w 24"/>
                <a:gd name="T61" fmla="*/ 23 h 26"/>
                <a:gd name="T62" fmla="*/ 19 w 24"/>
                <a:gd name="T63" fmla="*/ 21 h 26"/>
                <a:gd name="T64" fmla="*/ 21 w 24"/>
                <a:gd name="T65" fmla="*/ 17 h 26"/>
                <a:gd name="T66" fmla="*/ 22 w 24"/>
                <a:gd name="T67" fmla="*/ 13 h 26"/>
                <a:gd name="T68" fmla="*/ 16 w 24"/>
                <a:gd name="T69" fmla="*/ 20 h 26"/>
                <a:gd name="T70" fmla="*/ 14 w 24"/>
                <a:gd name="T71" fmla="*/ 17 h 26"/>
                <a:gd name="T72" fmla="*/ 12 w 24"/>
                <a:gd name="T73" fmla="*/ 15 h 26"/>
                <a:gd name="T74" fmla="*/ 10 w 24"/>
                <a:gd name="T75" fmla="*/ 15 h 26"/>
                <a:gd name="T76" fmla="*/ 10 w 24"/>
                <a:gd name="T77" fmla="*/ 20 h 26"/>
                <a:gd name="T78" fmla="*/ 7 w 24"/>
                <a:gd name="T79" fmla="*/ 20 h 26"/>
                <a:gd name="T80" fmla="*/ 7 w 24"/>
                <a:gd name="T81" fmla="*/ 6 h 26"/>
                <a:gd name="T82" fmla="*/ 9 w 24"/>
                <a:gd name="T83" fmla="*/ 6 h 26"/>
                <a:gd name="T84" fmla="*/ 11 w 24"/>
                <a:gd name="T85" fmla="*/ 6 h 26"/>
                <a:gd name="T86" fmla="*/ 16 w 24"/>
                <a:gd name="T87" fmla="*/ 7 h 26"/>
                <a:gd name="T88" fmla="*/ 17 w 24"/>
                <a:gd name="T89" fmla="*/ 10 h 26"/>
                <a:gd name="T90" fmla="*/ 17 w 24"/>
                <a:gd name="T91" fmla="*/ 13 h 26"/>
                <a:gd name="T92" fmla="*/ 15 w 24"/>
                <a:gd name="T93" fmla="*/ 14 h 26"/>
                <a:gd name="T94" fmla="*/ 15 w 24"/>
                <a:gd name="T95" fmla="*/ 15 h 26"/>
                <a:gd name="T96" fmla="*/ 16 w 24"/>
                <a:gd name="T97" fmla="*/ 17 h 26"/>
                <a:gd name="T98" fmla="*/ 17 w 24"/>
                <a:gd name="T99" fmla="*/ 18 h 26"/>
                <a:gd name="T100" fmla="*/ 18 w 24"/>
                <a:gd name="T101" fmla="*/ 20 h 26"/>
                <a:gd name="T102" fmla="*/ 16 w 24"/>
                <a:gd name="T103" fmla="*/ 20 h 26"/>
                <a:gd name="T104" fmla="*/ 10 w 24"/>
                <a:gd name="T105" fmla="*/ 13 h 26"/>
                <a:gd name="T106" fmla="*/ 11 w 24"/>
                <a:gd name="T107" fmla="*/ 13 h 26"/>
                <a:gd name="T108" fmla="*/ 14 w 24"/>
                <a:gd name="T109" fmla="*/ 12 h 26"/>
                <a:gd name="T110" fmla="*/ 15 w 24"/>
                <a:gd name="T111" fmla="*/ 10 h 26"/>
                <a:gd name="T112" fmla="*/ 14 w 24"/>
                <a:gd name="T113" fmla="*/ 9 h 26"/>
                <a:gd name="T114" fmla="*/ 11 w 24"/>
                <a:gd name="T115" fmla="*/ 8 h 26"/>
                <a:gd name="T116" fmla="*/ 10 w 24"/>
                <a:gd name="T117" fmla="*/ 8 h 26"/>
                <a:gd name="T118" fmla="*/ 10 w 24"/>
                <a:gd name="T119" fmla="*/ 8 h 26"/>
                <a:gd name="T120" fmla="*/ 10 w 24"/>
                <a:gd name="T12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" h="26">
                  <a:moveTo>
                    <a:pt x="24" y="13"/>
                  </a:moveTo>
                  <a:cubicBezTo>
                    <a:pt x="24" y="15"/>
                    <a:pt x="24" y="17"/>
                    <a:pt x="23" y="18"/>
                  </a:cubicBezTo>
                  <a:cubicBezTo>
                    <a:pt x="22" y="20"/>
                    <a:pt x="22" y="21"/>
                    <a:pt x="20" y="22"/>
                  </a:cubicBezTo>
                  <a:cubicBezTo>
                    <a:pt x="19" y="23"/>
                    <a:pt x="18" y="24"/>
                    <a:pt x="17" y="25"/>
                  </a:cubicBezTo>
                  <a:cubicBezTo>
                    <a:pt x="15" y="25"/>
                    <a:pt x="14" y="26"/>
                    <a:pt x="12" y="26"/>
                  </a:cubicBezTo>
                  <a:cubicBezTo>
                    <a:pt x="10" y="26"/>
                    <a:pt x="9" y="25"/>
                    <a:pt x="7" y="25"/>
                  </a:cubicBezTo>
                  <a:cubicBezTo>
                    <a:pt x="6" y="24"/>
                    <a:pt x="5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0" y="17"/>
                    <a:pt x="0" y="15"/>
                    <a:pt x="0" y="13"/>
                  </a:cubicBezTo>
                  <a:cubicBezTo>
                    <a:pt x="0" y="11"/>
                    <a:pt x="0" y="9"/>
                    <a:pt x="1" y="8"/>
                  </a:cubicBezTo>
                  <a:cubicBezTo>
                    <a:pt x="2" y="6"/>
                    <a:pt x="3" y="5"/>
                    <a:pt x="4" y="4"/>
                  </a:cubicBezTo>
                  <a:cubicBezTo>
                    <a:pt x="5" y="3"/>
                    <a:pt x="6" y="2"/>
                    <a:pt x="7" y="1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4" y="0"/>
                    <a:pt x="15" y="1"/>
                    <a:pt x="17" y="1"/>
                  </a:cubicBezTo>
                  <a:cubicBezTo>
                    <a:pt x="18" y="2"/>
                    <a:pt x="19" y="3"/>
                    <a:pt x="20" y="4"/>
                  </a:cubicBezTo>
                  <a:cubicBezTo>
                    <a:pt x="22" y="5"/>
                    <a:pt x="22" y="6"/>
                    <a:pt x="23" y="8"/>
                  </a:cubicBezTo>
                  <a:cubicBezTo>
                    <a:pt x="24" y="9"/>
                    <a:pt x="24" y="11"/>
                    <a:pt x="24" y="13"/>
                  </a:cubicBezTo>
                  <a:close/>
                  <a:moveTo>
                    <a:pt x="22" y="13"/>
                  </a:moveTo>
                  <a:cubicBezTo>
                    <a:pt x="22" y="11"/>
                    <a:pt x="21" y="10"/>
                    <a:pt x="21" y="9"/>
                  </a:cubicBezTo>
                  <a:cubicBezTo>
                    <a:pt x="20" y="7"/>
                    <a:pt x="20" y="6"/>
                    <a:pt x="19" y="5"/>
                  </a:cubicBezTo>
                  <a:cubicBezTo>
                    <a:pt x="18" y="5"/>
                    <a:pt x="17" y="4"/>
                    <a:pt x="16" y="3"/>
                  </a:cubicBezTo>
                  <a:cubicBezTo>
                    <a:pt x="15" y="3"/>
                    <a:pt x="13" y="3"/>
                    <a:pt x="12" y="3"/>
                  </a:cubicBezTo>
                  <a:cubicBezTo>
                    <a:pt x="11" y="3"/>
                    <a:pt x="9" y="3"/>
                    <a:pt x="8" y="3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4" y="6"/>
                    <a:pt x="4" y="7"/>
                    <a:pt x="3" y="9"/>
                  </a:cubicBezTo>
                  <a:cubicBezTo>
                    <a:pt x="3" y="10"/>
                    <a:pt x="3" y="11"/>
                    <a:pt x="3" y="13"/>
                  </a:cubicBezTo>
                  <a:cubicBezTo>
                    <a:pt x="3" y="15"/>
                    <a:pt x="3" y="16"/>
                    <a:pt x="3" y="17"/>
                  </a:cubicBezTo>
                  <a:cubicBezTo>
                    <a:pt x="4" y="19"/>
                    <a:pt x="4" y="20"/>
                    <a:pt x="5" y="21"/>
                  </a:cubicBezTo>
                  <a:cubicBezTo>
                    <a:pt x="6" y="21"/>
                    <a:pt x="7" y="22"/>
                    <a:pt x="8" y="23"/>
                  </a:cubicBezTo>
                  <a:cubicBezTo>
                    <a:pt x="9" y="23"/>
                    <a:pt x="11" y="23"/>
                    <a:pt x="12" y="23"/>
                  </a:cubicBezTo>
                  <a:cubicBezTo>
                    <a:pt x="13" y="23"/>
                    <a:pt x="15" y="23"/>
                    <a:pt x="16" y="23"/>
                  </a:cubicBezTo>
                  <a:cubicBezTo>
                    <a:pt x="17" y="22"/>
                    <a:pt x="18" y="21"/>
                    <a:pt x="19" y="21"/>
                  </a:cubicBezTo>
                  <a:cubicBezTo>
                    <a:pt x="20" y="20"/>
                    <a:pt x="20" y="19"/>
                    <a:pt x="21" y="17"/>
                  </a:cubicBezTo>
                  <a:cubicBezTo>
                    <a:pt x="21" y="16"/>
                    <a:pt x="22" y="15"/>
                    <a:pt x="22" y="13"/>
                  </a:cubicBezTo>
                  <a:close/>
                  <a:moveTo>
                    <a:pt x="16" y="20"/>
                  </a:moveTo>
                  <a:cubicBezTo>
                    <a:pt x="15" y="19"/>
                    <a:pt x="14" y="18"/>
                    <a:pt x="14" y="17"/>
                  </a:cubicBezTo>
                  <a:cubicBezTo>
                    <a:pt x="13" y="16"/>
                    <a:pt x="12" y="15"/>
                    <a:pt x="1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3" y="6"/>
                    <a:pt x="15" y="6"/>
                    <a:pt x="16" y="7"/>
                  </a:cubicBezTo>
                  <a:cubicBezTo>
                    <a:pt x="17" y="8"/>
                    <a:pt x="17" y="9"/>
                    <a:pt x="17" y="10"/>
                  </a:cubicBezTo>
                  <a:cubicBezTo>
                    <a:pt x="17" y="11"/>
                    <a:pt x="17" y="12"/>
                    <a:pt x="17" y="13"/>
                  </a:cubicBezTo>
                  <a:cubicBezTo>
                    <a:pt x="16" y="13"/>
                    <a:pt x="15" y="14"/>
                    <a:pt x="15" y="1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6"/>
                    <a:pt x="16" y="16"/>
                    <a:pt x="16" y="17"/>
                  </a:cubicBezTo>
                  <a:cubicBezTo>
                    <a:pt x="17" y="17"/>
                    <a:pt x="17" y="18"/>
                    <a:pt x="17" y="18"/>
                  </a:cubicBezTo>
                  <a:cubicBezTo>
                    <a:pt x="18" y="19"/>
                    <a:pt x="18" y="19"/>
                    <a:pt x="18" y="20"/>
                  </a:cubicBezTo>
                  <a:lnTo>
                    <a:pt x="16" y="20"/>
                  </a:lnTo>
                  <a:close/>
                  <a:moveTo>
                    <a:pt x="10" y="13"/>
                  </a:move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3" y="13"/>
                    <a:pt x="14" y="12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10"/>
                    <a:pt x="14" y="9"/>
                    <a:pt x="14" y="9"/>
                  </a:cubicBezTo>
                  <a:cubicBezTo>
                    <a:pt x="13" y="8"/>
                    <a:pt x="12" y="8"/>
                    <a:pt x="11" y="8"/>
                  </a:cubicBezTo>
                  <a:cubicBezTo>
                    <a:pt x="11" y="8"/>
                    <a:pt x="11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58"/>
            <p:cNvSpPr>
              <a:spLocks noEditPoints="1"/>
            </p:cNvSpPr>
            <p:nvPr userDrawn="1"/>
          </p:nvSpPr>
          <p:spPr bwMode="auto">
            <a:xfrm>
              <a:off x="6778626" y="5322888"/>
              <a:ext cx="438150" cy="682625"/>
            </a:xfrm>
            <a:custGeom>
              <a:avLst/>
              <a:gdLst>
                <a:gd name="T0" fmla="*/ 99 w 117"/>
                <a:gd name="T1" fmla="*/ 18 h 182"/>
                <a:gd name="T2" fmla="*/ 78 w 117"/>
                <a:gd name="T3" fmla="*/ 5 h 182"/>
                <a:gd name="T4" fmla="*/ 51 w 117"/>
                <a:gd name="T5" fmla="*/ 0 h 182"/>
                <a:gd name="T6" fmla="*/ 21 w 117"/>
                <a:gd name="T7" fmla="*/ 2 h 182"/>
                <a:gd name="T8" fmla="*/ 0 w 117"/>
                <a:gd name="T9" fmla="*/ 7 h 182"/>
                <a:gd name="T10" fmla="*/ 0 w 117"/>
                <a:gd name="T11" fmla="*/ 7 h 182"/>
                <a:gd name="T12" fmla="*/ 0 w 117"/>
                <a:gd name="T13" fmla="*/ 182 h 182"/>
                <a:gd name="T14" fmla="*/ 24 w 117"/>
                <a:gd name="T15" fmla="*/ 182 h 182"/>
                <a:gd name="T16" fmla="*/ 24 w 117"/>
                <a:gd name="T17" fmla="*/ 130 h 182"/>
                <a:gd name="T18" fmla="*/ 37 w 117"/>
                <a:gd name="T19" fmla="*/ 135 h 182"/>
                <a:gd name="T20" fmla="*/ 58 w 117"/>
                <a:gd name="T21" fmla="*/ 138 h 182"/>
                <a:gd name="T22" fmla="*/ 83 w 117"/>
                <a:gd name="T23" fmla="*/ 133 h 182"/>
                <a:gd name="T24" fmla="*/ 102 w 117"/>
                <a:gd name="T25" fmla="*/ 119 h 182"/>
                <a:gd name="T26" fmla="*/ 113 w 117"/>
                <a:gd name="T27" fmla="*/ 97 h 182"/>
                <a:gd name="T28" fmla="*/ 117 w 117"/>
                <a:gd name="T29" fmla="*/ 69 h 182"/>
                <a:gd name="T30" fmla="*/ 113 w 117"/>
                <a:gd name="T31" fmla="*/ 40 h 182"/>
                <a:gd name="T32" fmla="*/ 99 w 117"/>
                <a:gd name="T33" fmla="*/ 18 h 182"/>
                <a:gd name="T34" fmla="*/ 24 w 117"/>
                <a:gd name="T35" fmla="*/ 24 h 182"/>
                <a:gd name="T36" fmla="*/ 34 w 117"/>
                <a:gd name="T37" fmla="*/ 22 h 182"/>
                <a:gd name="T38" fmla="*/ 50 w 117"/>
                <a:gd name="T39" fmla="*/ 21 h 182"/>
                <a:gd name="T40" fmla="*/ 81 w 117"/>
                <a:gd name="T41" fmla="*/ 34 h 182"/>
                <a:gd name="T42" fmla="*/ 92 w 117"/>
                <a:gd name="T43" fmla="*/ 69 h 182"/>
                <a:gd name="T44" fmla="*/ 90 w 117"/>
                <a:gd name="T45" fmla="*/ 88 h 182"/>
                <a:gd name="T46" fmla="*/ 84 w 117"/>
                <a:gd name="T47" fmla="*/ 103 h 182"/>
                <a:gd name="T48" fmla="*/ 72 w 117"/>
                <a:gd name="T49" fmla="*/ 113 h 182"/>
                <a:gd name="T50" fmla="*/ 54 w 117"/>
                <a:gd name="T51" fmla="*/ 117 h 182"/>
                <a:gd name="T52" fmla="*/ 37 w 117"/>
                <a:gd name="T53" fmla="*/ 114 h 182"/>
                <a:gd name="T54" fmla="*/ 24 w 117"/>
                <a:gd name="T55" fmla="*/ 107 h 182"/>
                <a:gd name="T56" fmla="*/ 24 w 117"/>
                <a:gd name="T57" fmla="*/ 2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82">
                  <a:moveTo>
                    <a:pt x="99" y="18"/>
                  </a:moveTo>
                  <a:cubicBezTo>
                    <a:pt x="93" y="12"/>
                    <a:pt x="86" y="8"/>
                    <a:pt x="78" y="5"/>
                  </a:cubicBezTo>
                  <a:cubicBezTo>
                    <a:pt x="70" y="1"/>
                    <a:pt x="61" y="0"/>
                    <a:pt x="51" y="0"/>
                  </a:cubicBezTo>
                  <a:cubicBezTo>
                    <a:pt x="40" y="0"/>
                    <a:pt x="30" y="1"/>
                    <a:pt x="21" y="2"/>
                  </a:cubicBezTo>
                  <a:cubicBezTo>
                    <a:pt x="13" y="4"/>
                    <a:pt x="6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30"/>
                    <a:pt x="24" y="130"/>
                    <a:pt x="24" y="130"/>
                  </a:cubicBezTo>
                  <a:cubicBezTo>
                    <a:pt x="27" y="132"/>
                    <a:pt x="32" y="133"/>
                    <a:pt x="37" y="135"/>
                  </a:cubicBezTo>
                  <a:cubicBezTo>
                    <a:pt x="43" y="137"/>
                    <a:pt x="50" y="138"/>
                    <a:pt x="58" y="138"/>
                  </a:cubicBezTo>
                  <a:cubicBezTo>
                    <a:pt x="67" y="138"/>
                    <a:pt x="76" y="137"/>
                    <a:pt x="83" y="133"/>
                  </a:cubicBezTo>
                  <a:cubicBezTo>
                    <a:pt x="90" y="130"/>
                    <a:pt x="97" y="125"/>
                    <a:pt x="102" y="119"/>
                  </a:cubicBezTo>
                  <a:cubicBezTo>
                    <a:pt x="107" y="113"/>
                    <a:pt x="111" y="106"/>
                    <a:pt x="113" y="97"/>
                  </a:cubicBezTo>
                  <a:cubicBezTo>
                    <a:pt x="116" y="89"/>
                    <a:pt x="117" y="79"/>
                    <a:pt x="117" y="69"/>
                  </a:cubicBezTo>
                  <a:cubicBezTo>
                    <a:pt x="117" y="59"/>
                    <a:pt x="116" y="49"/>
                    <a:pt x="113" y="40"/>
                  </a:cubicBezTo>
                  <a:cubicBezTo>
                    <a:pt x="109" y="32"/>
                    <a:pt x="105" y="24"/>
                    <a:pt x="99" y="18"/>
                  </a:cubicBezTo>
                  <a:close/>
                  <a:moveTo>
                    <a:pt x="24" y="24"/>
                  </a:moveTo>
                  <a:cubicBezTo>
                    <a:pt x="27" y="23"/>
                    <a:pt x="30" y="23"/>
                    <a:pt x="34" y="22"/>
                  </a:cubicBezTo>
                  <a:cubicBezTo>
                    <a:pt x="38" y="22"/>
                    <a:pt x="43" y="21"/>
                    <a:pt x="50" y="21"/>
                  </a:cubicBezTo>
                  <a:cubicBezTo>
                    <a:pt x="63" y="21"/>
                    <a:pt x="73" y="26"/>
                    <a:pt x="81" y="34"/>
                  </a:cubicBezTo>
                  <a:cubicBezTo>
                    <a:pt x="88" y="42"/>
                    <a:pt x="92" y="54"/>
                    <a:pt x="92" y="69"/>
                  </a:cubicBezTo>
                  <a:cubicBezTo>
                    <a:pt x="92" y="76"/>
                    <a:pt x="91" y="82"/>
                    <a:pt x="90" y="88"/>
                  </a:cubicBezTo>
                  <a:cubicBezTo>
                    <a:pt x="89" y="94"/>
                    <a:pt x="87" y="99"/>
                    <a:pt x="84" y="103"/>
                  </a:cubicBezTo>
                  <a:cubicBezTo>
                    <a:pt x="80" y="108"/>
                    <a:pt x="77" y="111"/>
                    <a:pt x="72" y="113"/>
                  </a:cubicBezTo>
                  <a:cubicBezTo>
                    <a:pt x="67" y="116"/>
                    <a:pt x="61" y="117"/>
                    <a:pt x="54" y="117"/>
                  </a:cubicBezTo>
                  <a:cubicBezTo>
                    <a:pt x="48" y="117"/>
                    <a:pt x="42" y="116"/>
                    <a:pt x="37" y="114"/>
                  </a:cubicBezTo>
                  <a:cubicBezTo>
                    <a:pt x="31" y="112"/>
                    <a:pt x="27" y="109"/>
                    <a:pt x="24" y="107"/>
                  </a:cubicBezTo>
                  <a:lnTo>
                    <a:pt x="24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59"/>
            <p:cNvSpPr>
              <a:spLocks/>
            </p:cNvSpPr>
            <p:nvPr userDrawn="1"/>
          </p:nvSpPr>
          <p:spPr bwMode="auto">
            <a:xfrm>
              <a:off x="7321551" y="5087938"/>
              <a:ext cx="165100" cy="752475"/>
            </a:xfrm>
            <a:custGeom>
              <a:avLst/>
              <a:gdLst>
                <a:gd name="T0" fmla="*/ 34 w 44"/>
                <a:gd name="T1" fmla="*/ 179 h 201"/>
                <a:gd name="T2" fmla="*/ 28 w 44"/>
                <a:gd name="T3" fmla="*/ 175 h 201"/>
                <a:gd name="T4" fmla="*/ 25 w 44"/>
                <a:gd name="T5" fmla="*/ 169 h 201"/>
                <a:gd name="T6" fmla="*/ 24 w 44"/>
                <a:gd name="T7" fmla="*/ 160 h 201"/>
                <a:gd name="T8" fmla="*/ 24 w 44"/>
                <a:gd name="T9" fmla="*/ 0 h 201"/>
                <a:gd name="T10" fmla="*/ 0 w 44"/>
                <a:gd name="T11" fmla="*/ 4 h 201"/>
                <a:gd name="T12" fmla="*/ 0 w 44"/>
                <a:gd name="T13" fmla="*/ 5 h 201"/>
                <a:gd name="T14" fmla="*/ 0 w 44"/>
                <a:gd name="T15" fmla="*/ 164 h 201"/>
                <a:gd name="T16" fmla="*/ 9 w 44"/>
                <a:gd name="T17" fmla="*/ 191 h 201"/>
                <a:gd name="T18" fmla="*/ 40 w 44"/>
                <a:gd name="T19" fmla="*/ 201 h 201"/>
                <a:gd name="T20" fmla="*/ 40 w 44"/>
                <a:gd name="T21" fmla="*/ 201 h 201"/>
                <a:gd name="T22" fmla="*/ 44 w 44"/>
                <a:gd name="T23" fmla="*/ 181 h 201"/>
                <a:gd name="T24" fmla="*/ 44 w 44"/>
                <a:gd name="T25" fmla="*/ 181 h 201"/>
                <a:gd name="T26" fmla="*/ 43 w 44"/>
                <a:gd name="T27" fmla="*/ 181 h 201"/>
                <a:gd name="T28" fmla="*/ 34 w 44"/>
                <a:gd name="T29" fmla="*/ 179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201">
                  <a:moveTo>
                    <a:pt x="34" y="179"/>
                  </a:moveTo>
                  <a:cubicBezTo>
                    <a:pt x="31" y="178"/>
                    <a:pt x="29" y="177"/>
                    <a:pt x="28" y="175"/>
                  </a:cubicBezTo>
                  <a:cubicBezTo>
                    <a:pt x="26" y="174"/>
                    <a:pt x="25" y="172"/>
                    <a:pt x="25" y="169"/>
                  </a:cubicBezTo>
                  <a:cubicBezTo>
                    <a:pt x="24" y="167"/>
                    <a:pt x="24" y="164"/>
                    <a:pt x="24" y="16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76"/>
                    <a:pt x="3" y="186"/>
                    <a:pt x="9" y="191"/>
                  </a:cubicBezTo>
                  <a:cubicBezTo>
                    <a:pt x="15" y="197"/>
                    <a:pt x="25" y="201"/>
                    <a:pt x="40" y="201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44" y="181"/>
                    <a:pt x="44" y="181"/>
                    <a:pt x="44" y="181"/>
                  </a:cubicBezTo>
                  <a:cubicBezTo>
                    <a:pt x="44" y="181"/>
                    <a:pt x="44" y="181"/>
                    <a:pt x="44" y="181"/>
                  </a:cubicBezTo>
                  <a:cubicBezTo>
                    <a:pt x="43" y="181"/>
                    <a:pt x="43" y="181"/>
                    <a:pt x="43" y="181"/>
                  </a:cubicBezTo>
                  <a:cubicBezTo>
                    <a:pt x="40" y="180"/>
                    <a:pt x="36" y="179"/>
                    <a:pt x="34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60"/>
            <p:cNvSpPr>
              <a:spLocks noEditPoints="1"/>
            </p:cNvSpPr>
            <p:nvPr userDrawn="1"/>
          </p:nvSpPr>
          <p:spPr bwMode="auto">
            <a:xfrm>
              <a:off x="7527926" y="5319713"/>
              <a:ext cx="390525" cy="520700"/>
            </a:xfrm>
            <a:custGeom>
              <a:avLst/>
              <a:gdLst>
                <a:gd name="T0" fmla="*/ 92 w 104"/>
                <a:gd name="T1" fmla="*/ 14 h 139"/>
                <a:gd name="T2" fmla="*/ 77 w 104"/>
                <a:gd name="T3" fmla="*/ 4 h 139"/>
                <a:gd name="T4" fmla="*/ 52 w 104"/>
                <a:gd name="T5" fmla="*/ 0 h 139"/>
                <a:gd name="T6" fmla="*/ 29 w 104"/>
                <a:gd name="T7" fmla="*/ 2 h 139"/>
                <a:gd name="T8" fmla="*/ 14 w 104"/>
                <a:gd name="T9" fmla="*/ 6 h 139"/>
                <a:gd name="T10" fmla="*/ 14 w 104"/>
                <a:gd name="T11" fmla="*/ 6 h 139"/>
                <a:gd name="T12" fmla="*/ 17 w 104"/>
                <a:gd name="T13" fmla="*/ 26 h 139"/>
                <a:gd name="T14" fmla="*/ 17 w 104"/>
                <a:gd name="T15" fmla="*/ 26 h 139"/>
                <a:gd name="T16" fmla="*/ 17 w 104"/>
                <a:gd name="T17" fmla="*/ 26 h 139"/>
                <a:gd name="T18" fmla="*/ 30 w 104"/>
                <a:gd name="T19" fmla="*/ 23 h 139"/>
                <a:gd name="T20" fmla="*/ 50 w 104"/>
                <a:gd name="T21" fmla="*/ 21 h 139"/>
                <a:gd name="T22" fmla="*/ 65 w 104"/>
                <a:gd name="T23" fmla="*/ 24 h 139"/>
                <a:gd name="T24" fmla="*/ 74 w 104"/>
                <a:gd name="T25" fmla="*/ 31 h 139"/>
                <a:gd name="T26" fmla="*/ 79 w 104"/>
                <a:gd name="T27" fmla="*/ 41 h 139"/>
                <a:gd name="T28" fmla="*/ 80 w 104"/>
                <a:gd name="T29" fmla="*/ 52 h 139"/>
                <a:gd name="T30" fmla="*/ 80 w 104"/>
                <a:gd name="T31" fmla="*/ 59 h 139"/>
                <a:gd name="T32" fmla="*/ 77 w 104"/>
                <a:gd name="T33" fmla="*/ 58 h 139"/>
                <a:gd name="T34" fmla="*/ 71 w 104"/>
                <a:gd name="T35" fmla="*/ 57 h 139"/>
                <a:gd name="T36" fmla="*/ 63 w 104"/>
                <a:gd name="T37" fmla="*/ 56 h 139"/>
                <a:gd name="T38" fmla="*/ 56 w 104"/>
                <a:gd name="T39" fmla="*/ 55 h 139"/>
                <a:gd name="T40" fmla="*/ 35 w 104"/>
                <a:gd name="T41" fmla="*/ 58 h 139"/>
                <a:gd name="T42" fmla="*/ 17 w 104"/>
                <a:gd name="T43" fmla="*/ 65 h 139"/>
                <a:gd name="T44" fmla="*/ 4 w 104"/>
                <a:gd name="T45" fmla="*/ 78 h 139"/>
                <a:gd name="T46" fmla="*/ 0 w 104"/>
                <a:gd name="T47" fmla="*/ 97 h 139"/>
                <a:gd name="T48" fmla="*/ 4 w 104"/>
                <a:gd name="T49" fmla="*/ 116 h 139"/>
                <a:gd name="T50" fmla="*/ 15 w 104"/>
                <a:gd name="T51" fmla="*/ 130 h 139"/>
                <a:gd name="T52" fmla="*/ 31 w 104"/>
                <a:gd name="T53" fmla="*/ 137 h 139"/>
                <a:gd name="T54" fmla="*/ 52 w 104"/>
                <a:gd name="T55" fmla="*/ 139 h 139"/>
                <a:gd name="T56" fmla="*/ 68 w 104"/>
                <a:gd name="T57" fmla="*/ 139 h 139"/>
                <a:gd name="T58" fmla="*/ 82 w 104"/>
                <a:gd name="T59" fmla="*/ 137 h 139"/>
                <a:gd name="T60" fmla="*/ 95 w 104"/>
                <a:gd name="T61" fmla="*/ 136 h 139"/>
                <a:gd name="T62" fmla="*/ 103 w 104"/>
                <a:gd name="T63" fmla="*/ 134 h 139"/>
                <a:gd name="T64" fmla="*/ 104 w 104"/>
                <a:gd name="T65" fmla="*/ 134 h 139"/>
                <a:gd name="T66" fmla="*/ 104 w 104"/>
                <a:gd name="T67" fmla="*/ 51 h 139"/>
                <a:gd name="T68" fmla="*/ 101 w 104"/>
                <a:gd name="T69" fmla="*/ 31 h 139"/>
                <a:gd name="T70" fmla="*/ 92 w 104"/>
                <a:gd name="T71" fmla="*/ 14 h 139"/>
                <a:gd name="T72" fmla="*/ 80 w 104"/>
                <a:gd name="T73" fmla="*/ 78 h 139"/>
                <a:gd name="T74" fmla="*/ 80 w 104"/>
                <a:gd name="T75" fmla="*/ 117 h 139"/>
                <a:gd name="T76" fmla="*/ 69 w 104"/>
                <a:gd name="T77" fmla="*/ 118 h 139"/>
                <a:gd name="T78" fmla="*/ 54 w 104"/>
                <a:gd name="T79" fmla="*/ 119 h 139"/>
                <a:gd name="T80" fmla="*/ 32 w 104"/>
                <a:gd name="T81" fmla="*/ 114 h 139"/>
                <a:gd name="T82" fmla="*/ 24 w 104"/>
                <a:gd name="T83" fmla="*/ 96 h 139"/>
                <a:gd name="T84" fmla="*/ 28 w 104"/>
                <a:gd name="T85" fmla="*/ 86 h 139"/>
                <a:gd name="T86" fmla="*/ 36 w 104"/>
                <a:gd name="T87" fmla="*/ 79 h 139"/>
                <a:gd name="T88" fmla="*/ 47 w 104"/>
                <a:gd name="T89" fmla="*/ 76 h 139"/>
                <a:gd name="T90" fmla="*/ 58 w 104"/>
                <a:gd name="T91" fmla="*/ 75 h 139"/>
                <a:gd name="T92" fmla="*/ 72 w 104"/>
                <a:gd name="T93" fmla="*/ 76 h 139"/>
                <a:gd name="T94" fmla="*/ 80 w 104"/>
                <a:gd name="T95" fmla="*/ 7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4" h="139">
                  <a:moveTo>
                    <a:pt x="92" y="14"/>
                  </a:moveTo>
                  <a:cubicBezTo>
                    <a:pt x="88" y="10"/>
                    <a:pt x="83" y="6"/>
                    <a:pt x="77" y="4"/>
                  </a:cubicBezTo>
                  <a:cubicBezTo>
                    <a:pt x="70" y="2"/>
                    <a:pt x="62" y="0"/>
                    <a:pt x="52" y="0"/>
                  </a:cubicBezTo>
                  <a:cubicBezTo>
                    <a:pt x="44" y="0"/>
                    <a:pt x="36" y="1"/>
                    <a:pt x="29" y="2"/>
                  </a:cubicBezTo>
                  <a:cubicBezTo>
                    <a:pt x="22" y="3"/>
                    <a:pt x="17" y="5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20" y="25"/>
                    <a:pt x="24" y="24"/>
                    <a:pt x="30" y="23"/>
                  </a:cubicBezTo>
                  <a:cubicBezTo>
                    <a:pt x="36" y="22"/>
                    <a:pt x="43" y="21"/>
                    <a:pt x="50" y="21"/>
                  </a:cubicBezTo>
                  <a:cubicBezTo>
                    <a:pt x="56" y="21"/>
                    <a:pt x="61" y="22"/>
                    <a:pt x="65" y="24"/>
                  </a:cubicBezTo>
                  <a:cubicBezTo>
                    <a:pt x="69" y="26"/>
                    <a:pt x="72" y="28"/>
                    <a:pt x="74" y="31"/>
                  </a:cubicBezTo>
                  <a:cubicBezTo>
                    <a:pt x="76" y="34"/>
                    <a:pt x="78" y="37"/>
                    <a:pt x="79" y="41"/>
                  </a:cubicBezTo>
                  <a:cubicBezTo>
                    <a:pt x="79" y="45"/>
                    <a:pt x="80" y="49"/>
                    <a:pt x="80" y="52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9" y="59"/>
                    <a:pt x="78" y="58"/>
                    <a:pt x="77" y="58"/>
                  </a:cubicBezTo>
                  <a:cubicBezTo>
                    <a:pt x="75" y="58"/>
                    <a:pt x="73" y="57"/>
                    <a:pt x="71" y="57"/>
                  </a:cubicBezTo>
                  <a:cubicBezTo>
                    <a:pt x="68" y="56"/>
                    <a:pt x="66" y="56"/>
                    <a:pt x="63" y="56"/>
                  </a:cubicBezTo>
                  <a:cubicBezTo>
                    <a:pt x="61" y="56"/>
                    <a:pt x="58" y="55"/>
                    <a:pt x="56" y="55"/>
                  </a:cubicBezTo>
                  <a:cubicBezTo>
                    <a:pt x="49" y="55"/>
                    <a:pt x="41" y="56"/>
                    <a:pt x="35" y="58"/>
                  </a:cubicBezTo>
                  <a:cubicBezTo>
                    <a:pt x="28" y="59"/>
                    <a:pt x="22" y="62"/>
                    <a:pt x="17" y="65"/>
                  </a:cubicBezTo>
                  <a:cubicBezTo>
                    <a:pt x="12" y="68"/>
                    <a:pt x="7" y="72"/>
                    <a:pt x="4" y="78"/>
                  </a:cubicBezTo>
                  <a:cubicBezTo>
                    <a:pt x="2" y="83"/>
                    <a:pt x="0" y="89"/>
                    <a:pt x="0" y="97"/>
                  </a:cubicBezTo>
                  <a:cubicBezTo>
                    <a:pt x="0" y="104"/>
                    <a:pt x="1" y="111"/>
                    <a:pt x="4" y="116"/>
                  </a:cubicBezTo>
                  <a:cubicBezTo>
                    <a:pt x="6" y="122"/>
                    <a:pt x="10" y="126"/>
                    <a:pt x="15" y="130"/>
                  </a:cubicBezTo>
                  <a:cubicBezTo>
                    <a:pt x="19" y="133"/>
                    <a:pt x="25" y="135"/>
                    <a:pt x="31" y="137"/>
                  </a:cubicBezTo>
                  <a:cubicBezTo>
                    <a:pt x="37" y="138"/>
                    <a:pt x="44" y="139"/>
                    <a:pt x="52" y="139"/>
                  </a:cubicBezTo>
                  <a:cubicBezTo>
                    <a:pt x="57" y="139"/>
                    <a:pt x="62" y="139"/>
                    <a:pt x="68" y="139"/>
                  </a:cubicBezTo>
                  <a:cubicBezTo>
                    <a:pt x="73" y="138"/>
                    <a:pt x="78" y="138"/>
                    <a:pt x="82" y="137"/>
                  </a:cubicBezTo>
                  <a:cubicBezTo>
                    <a:pt x="87" y="137"/>
                    <a:pt x="91" y="136"/>
                    <a:pt x="95" y="136"/>
                  </a:cubicBezTo>
                  <a:cubicBezTo>
                    <a:pt x="98" y="135"/>
                    <a:pt x="101" y="134"/>
                    <a:pt x="103" y="134"/>
                  </a:cubicBezTo>
                  <a:cubicBezTo>
                    <a:pt x="104" y="134"/>
                    <a:pt x="104" y="134"/>
                    <a:pt x="104" y="134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104" y="44"/>
                    <a:pt x="103" y="37"/>
                    <a:pt x="101" y="31"/>
                  </a:cubicBezTo>
                  <a:cubicBezTo>
                    <a:pt x="99" y="24"/>
                    <a:pt x="96" y="19"/>
                    <a:pt x="92" y="14"/>
                  </a:cubicBezTo>
                  <a:close/>
                  <a:moveTo>
                    <a:pt x="80" y="78"/>
                  </a:moveTo>
                  <a:cubicBezTo>
                    <a:pt x="80" y="117"/>
                    <a:pt x="80" y="117"/>
                    <a:pt x="80" y="117"/>
                  </a:cubicBezTo>
                  <a:cubicBezTo>
                    <a:pt x="77" y="118"/>
                    <a:pt x="74" y="118"/>
                    <a:pt x="69" y="118"/>
                  </a:cubicBezTo>
                  <a:cubicBezTo>
                    <a:pt x="65" y="119"/>
                    <a:pt x="60" y="119"/>
                    <a:pt x="54" y="119"/>
                  </a:cubicBezTo>
                  <a:cubicBezTo>
                    <a:pt x="45" y="119"/>
                    <a:pt x="38" y="117"/>
                    <a:pt x="32" y="114"/>
                  </a:cubicBezTo>
                  <a:cubicBezTo>
                    <a:pt x="27" y="111"/>
                    <a:pt x="24" y="105"/>
                    <a:pt x="24" y="96"/>
                  </a:cubicBezTo>
                  <a:cubicBezTo>
                    <a:pt x="24" y="92"/>
                    <a:pt x="26" y="88"/>
                    <a:pt x="28" y="86"/>
                  </a:cubicBezTo>
                  <a:cubicBezTo>
                    <a:pt x="30" y="83"/>
                    <a:pt x="33" y="81"/>
                    <a:pt x="36" y="79"/>
                  </a:cubicBezTo>
                  <a:cubicBezTo>
                    <a:pt x="39" y="77"/>
                    <a:pt x="43" y="76"/>
                    <a:pt x="47" y="76"/>
                  </a:cubicBezTo>
                  <a:cubicBezTo>
                    <a:pt x="51" y="75"/>
                    <a:pt x="54" y="75"/>
                    <a:pt x="58" y="75"/>
                  </a:cubicBezTo>
                  <a:cubicBezTo>
                    <a:pt x="63" y="75"/>
                    <a:pt x="68" y="75"/>
                    <a:pt x="72" y="76"/>
                  </a:cubicBezTo>
                  <a:cubicBezTo>
                    <a:pt x="76" y="77"/>
                    <a:pt x="78" y="77"/>
                    <a:pt x="80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61"/>
            <p:cNvSpPr>
              <a:spLocks/>
            </p:cNvSpPr>
            <p:nvPr userDrawn="1"/>
          </p:nvSpPr>
          <p:spPr bwMode="auto">
            <a:xfrm>
              <a:off x="8042276" y="5322888"/>
              <a:ext cx="404813" cy="506413"/>
            </a:xfrm>
            <a:custGeom>
              <a:avLst/>
              <a:gdLst>
                <a:gd name="T0" fmla="*/ 96 w 108"/>
                <a:gd name="T1" fmla="*/ 17 h 135"/>
                <a:gd name="T2" fmla="*/ 79 w 108"/>
                <a:gd name="T3" fmla="*/ 4 h 135"/>
                <a:gd name="T4" fmla="*/ 53 w 108"/>
                <a:gd name="T5" fmla="*/ 0 h 135"/>
                <a:gd name="T6" fmla="*/ 22 w 108"/>
                <a:gd name="T7" fmla="*/ 2 h 135"/>
                <a:gd name="T8" fmla="*/ 0 w 108"/>
                <a:gd name="T9" fmla="*/ 6 h 135"/>
                <a:gd name="T10" fmla="*/ 0 w 108"/>
                <a:gd name="T11" fmla="*/ 6 h 135"/>
                <a:gd name="T12" fmla="*/ 0 w 108"/>
                <a:gd name="T13" fmla="*/ 135 h 135"/>
                <a:gd name="T14" fmla="*/ 24 w 108"/>
                <a:gd name="T15" fmla="*/ 135 h 135"/>
                <a:gd name="T16" fmla="*/ 24 w 108"/>
                <a:gd name="T17" fmla="*/ 24 h 135"/>
                <a:gd name="T18" fmla="*/ 28 w 108"/>
                <a:gd name="T19" fmla="*/ 23 h 135"/>
                <a:gd name="T20" fmla="*/ 35 w 108"/>
                <a:gd name="T21" fmla="*/ 22 h 135"/>
                <a:gd name="T22" fmla="*/ 43 w 108"/>
                <a:gd name="T23" fmla="*/ 21 h 135"/>
                <a:gd name="T24" fmla="*/ 51 w 108"/>
                <a:gd name="T25" fmla="*/ 21 h 135"/>
                <a:gd name="T26" fmla="*/ 66 w 108"/>
                <a:gd name="T27" fmla="*/ 24 h 135"/>
                <a:gd name="T28" fmla="*/ 76 w 108"/>
                <a:gd name="T29" fmla="*/ 31 h 135"/>
                <a:gd name="T30" fmla="*/ 82 w 108"/>
                <a:gd name="T31" fmla="*/ 45 h 135"/>
                <a:gd name="T32" fmla="*/ 83 w 108"/>
                <a:gd name="T33" fmla="*/ 66 h 135"/>
                <a:gd name="T34" fmla="*/ 83 w 108"/>
                <a:gd name="T35" fmla="*/ 135 h 135"/>
                <a:gd name="T36" fmla="*/ 108 w 108"/>
                <a:gd name="T37" fmla="*/ 135 h 135"/>
                <a:gd name="T38" fmla="*/ 108 w 108"/>
                <a:gd name="T39" fmla="*/ 61 h 135"/>
                <a:gd name="T40" fmla="*/ 105 w 108"/>
                <a:gd name="T41" fmla="*/ 36 h 135"/>
                <a:gd name="T42" fmla="*/ 96 w 108"/>
                <a:gd name="T43" fmla="*/ 1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35">
                  <a:moveTo>
                    <a:pt x="96" y="17"/>
                  </a:moveTo>
                  <a:cubicBezTo>
                    <a:pt x="92" y="11"/>
                    <a:pt x="86" y="7"/>
                    <a:pt x="79" y="4"/>
                  </a:cubicBezTo>
                  <a:cubicBezTo>
                    <a:pt x="72" y="1"/>
                    <a:pt x="64" y="0"/>
                    <a:pt x="53" y="0"/>
                  </a:cubicBezTo>
                  <a:cubicBezTo>
                    <a:pt x="41" y="0"/>
                    <a:pt x="31" y="1"/>
                    <a:pt x="22" y="2"/>
                  </a:cubicBezTo>
                  <a:cubicBezTo>
                    <a:pt x="13" y="4"/>
                    <a:pt x="6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4" y="135"/>
                    <a:pt x="24" y="135"/>
                    <a:pt x="24" y="135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3"/>
                    <a:pt x="26" y="23"/>
                    <a:pt x="28" y="23"/>
                  </a:cubicBezTo>
                  <a:cubicBezTo>
                    <a:pt x="30" y="23"/>
                    <a:pt x="32" y="22"/>
                    <a:pt x="35" y="22"/>
                  </a:cubicBezTo>
                  <a:cubicBezTo>
                    <a:pt x="37" y="22"/>
                    <a:pt x="40" y="22"/>
                    <a:pt x="43" y="21"/>
                  </a:cubicBezTo>
                  <a:cubicBezTo>
                    <a:pt x="45" y="21"/>
                    <a:pt x="48" y="21"/>
                    <a:pt x="51" y="21"/>
                  </a:cubicBezTo>
                  <a:cubicBezTo>
                    <a:pt x="57" y="21"/>
                    <a:pt x="62" y="22"/>
                    <a:pt x="66" y="24"/>
                  </a:cubicBezTo>
                  <a:cubicBezTo>
                    <a:pt x="70" y="25"/>
                    <a:pt x="74" y="28"/>
                    <a:pt x="76" y="31"/>
                  </a:cubicBezTo>
                  <a:cubicBezTo>
                    <a:pt x="79" y="35"/>
                    <a:pt x="81" y="39"/>
                    <a:pt x="82" y="45"/>
                  </a:cubicBezTo>
                  <a:cubicBezTo>
                    <a:pt x="83" y="51"/>
                    <a:pt x="83" y="58"/>
                    <a:pt x="83" y="66"/>
                  </a:cubicBezTo>
                  <a:cubicBezTo>
                    <a:pt x="83" y="135"/>
                    <a:pt x="83" y="135"/>
                    <a:pt x="83" y="135"/>
                  </a:cubicBezTo>
                  <a:cubicBezTo>
                    <a:pt x="108" y="135"/>
                    <a:pt x="108" y="135"/>
                    <a:pt x="108" y="135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8" y="52"/>
                    <a:pt x="107" y="44"/>
                    <a:pt x="105" y="36"/>
                  </a:cubicBezTo>
                  <a:cubicBezTo>
                    <a:pt x="103" y="29"/>
                    <a:pt x="100" y="22"/>
                    <a:pt x="9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62"/>
            <p:cNvSpPr>
              <a:spLocks noEditPoints="1"/>
            </p:cNvSpPr>
            <p:nvPr userDrawn="1"/>
          </p:nvSpPr>
          <p:spPr bwMode="auto">
            <a:xfrm>
              <a:off x="8543926" y="5319713"/>
              <a:ext cx="434975" cy="520700"/>
            </a:xfrm>
            <a:custGeom>
              <a:avLst/>
              <a:gdLst>
                <a:gd name="T0" fmla="*/ 60 w 116"/>
                <a:gd name="T1" fmla="*/ 0 h 139"/>
                <a:gd name="T2" fmla="*/ 38 w 116"/>
                <a:gd name="T3" fmla="*/ 5 h 139"/>
                <a:gd name="T4" fmla="*/ 18 w 116"/>
                <a:gd name="T5" fmla="*/ 18 h 139"/>
                <a:gd name="T6" fmla="*/ 5 w 116"/>
                <a:gd name="T7" fmla="*/ 39 h 139"/>
                <a:gd name="T8" fmla="*/ 0 w 116"/>
                <a:gd name="T9" fmla="*/ 70 h 139"/>
                <a:gd name="T10" fmla="*/ 4 w 116"/>
                <a:gd name="T11" fmla="*/ 98 h 139"/>
                <a:gd name="T12" fmla="*/ 16 w 116"/>
                <a:gd name="T13" fmla="*/ 120 h 139"/>
                <a:gd name="T14" fmla="*/ 37 w 116"/>
                <a:gd name="T15" fmla="*/ 134 h 139"/>
                <a:gd name="T16" fmla="*/ 67 w 116"/>
                <a:gd name="T17" fmla="*/ 139 h 139"/>
                <a:gd name="T18" fmla="*/ 91 w 116"/>
                <a:gd name="T19" fmla="*/ 137 h 139"/>
                <a:gd name="T20" fmla="*/ 107 w 116"/>
                <a:gd name="T21" fmla="*/ 132 h 139"/>
                <a:gd name="T22" fmla="*/ 107 w 116"/>
                <a:gd name="T23" fmla="*/ 132 h 139"/>
                <a:gd name="T24" fmla="*/ 103 w 116"/>
                <a:gd name="T25" fmla="*/ 112 h 139"/>
                <a:gd name="T26" fmla="*/ 103 w 116"/>
                <a:gd name="T27" fmla="*/ 112 h 139"/>
                <a:gd name="T28" fmla="*/ 103 w 116"/>
                <a:gd name="T29" fmla="*/ 112 h 139"/>
                <a:gd name="T30" fmla="*/ 90 w 116"/>
                <a:gd name="T31" fmla="*/ 116 h 139"/>
                <a:gd name="T32" fmla="*/ 69 w 116"/>
                <a:gd name="T33" fmla="*/ 118 h 139"/>
                <a:gd name="T34" fmla="*/ 37 w 116"/>
                <a:gd name="T35" fmla="*/ 107 h 139"/>
                <a:gd name="T36" fmla="*/ 25 w 116"/>
                <a:gd name="T37" fmla="*/ 77 h 139"/>
                <a:gd name="T38" fmla="*/ 116 w 116"/>
                <a:gd name="T39" fmla="*/ 77 h 139"/>
                <a:gd name="T40" fmla="*/ 116 w 116"/>
                <a:gd name="T41" fmla="*/ 76 h 139"/>
                <a:gd name="T42" fmla="*/ 116 w 116"/>
                <a:gd name="T43" fmla="*/ 72 h 139"/>
                <a:gd name="T44" fmla="*/ 116 w 116"/>
                <a:gd name="T45" fmla="*/ 68 h 139"/>
                <a:gd name="T46" fmla="*/ 101 w 116"/>
                <a:gd name="T47" fmla="*/ 17 h 139"/>
                <a:gd name="T48" fmla="*/ 60 w 116"/>
                <a:gd name="T49" fmla="*/ 0 h 139"/>
                <a:gd name="T50" fmla="*/ 60 w 116"/>
                <a:gd name="T51" fmla="*/ 21 h 139"/>
                <a:gd name="T52" fmla="*/ 83 w 116"/>
                <a:gd name="T53" fmla="*/ 31 h 139"/>
                <a:gd name="T54" fmla="*/ 91 w 116"/>
                <a:gd name="T55" fmla="*/ 57 h 139"/>
                <a:gd name="T56" fmla="*/ 25 w 116"/>
                <a:gd name="T57" fmla="*/ 57 h 139"/>
                <a:gd name="T58" fmla="*/ 29 w 116"/>
                <a:gd name="T59" fmla="*/ 44 h 139"/>
                <a:gd name="T60" fmla="*/ 35 w 116"/>
                <a:gd name="T61" fmla="*/ 32 h 139"/>
                <a:gd name="T62" fmla="*/ 46 w 116"/>
                <a:gd name="T63" fmla="*/ 24 h 139"/>
                <a:gd name="T64" fmla="*/ 60 w 116"/>
                <a:gd name="T65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139">
                  <a:moveTo>
                    <a:pt x="60" y="0"/>
                  </a:moveTo>
                  <a:cubicBezTo>
                    <a:pt x="53" y="0"/>
                    <a:pt x="45" y="2"/>
                    <a:pt x="38" y="5"/>
                  </a:cubicBezTo>
                  <a:cubicBezTo>
                    <a:pt x="31" y="7"/>
                    <a:pt x="24" y="12"/>
                    <a:pt x="18" y="18"/>
                  </a:cubicBezTo>
                  <a:cubicBezTo>
                    <a:pt x="13" y="23"/>
                    <a:pt x="8" y="31"/>
                    <a:pt x="5" y="39"/>
                  </a:cubicBezTo>
                  <a:cubicBezTo>
                    <a:pt x="1" y="48"/>
                    <a:pt x="0" y="59"/>
                    <a:pt x="0" y="70"/>
                  </a:cubicBezTo>
                  <a:cubicBezTo>
                    <a:pt x="0" y="80"/>
                    <a:pt x="1" y="90"/>
                    <a:pt x="4" y="98"/>
                  </a:cubicBezTo>
                  <a:cubicBezTo>
                    <a:pt x="6" y="106"/>
                    <a:pt x="10" y="114"/>
                    <a:pt x="16" y="120"/>
                  </a:cubicBezTo>
                  <a:cubicBezTo>
                    <a:pt x="21" y="126"/>
                    <a:pt x="28" y="131"/>
                    <a:pt x="37" y="134"/>
                  </a:cubicBezTo>
                  <a:cubicBezTo>
                    <a:pt x="45" y="138"/>
                    <a:pt x="55" y="139"/>
                    <a:pt x="67" y="139"/>
                  </a:cubicBezTo>
                  <a:cubicBezTo>
                    <a:pt x="76" y="139"/>
                    <a:pt x="84" y="139"/>
                    <a:pt x="91" y="137"/>
                  </a:cubicBezTo>
                  <a:cubicBezTo>
                    <a:pt x="98" y="135"/>
                    <a:pt x="104" y="134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0" y="113"/>
                    <a:pt x="96" y="114"/>
                    <a:pt x="90" y="116"/>
                  </a:cubicBezTo>
                  <a:cubicBezTo>
                    <a:pt x="85" y="117"/>
                    <a:pt x="77" y="118"/>
                    <a:pt x="69" y="118"/>
                  </a:cubicBezTo>
                  <a:cubicBezTo>
                    <a:pt x="55" y="118"/>
                    <a:pt x="44" y="115"/>
                    <a:pt x="37" y="107"/>
                  </a:cubicBezTo>
                  <a:cubicBezTo>
                    <a:pt x="30" y="100"/>
                    <a:pt x="26" y="90"/>
                    <a:pt x="25" y="77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6" y="75"/>
                    <a:pt x="116" y="73"/>
                    <a:pt x="116" y="72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16" y="45"/>
                    <a:pt x="111" y="28"/>
                    <a:pt x="101" y="17"/>
                  </a:cubicBezTo>
                  <a:cubicBezTo>
                    <a:pt x="92" y="6"/>
                    <a:pt x="78" y="0"/>
                    <a:pt x="60" y="0"/>
                  </a:cubicBezTo>
                  <a:close/>
                  <a:moveTo>
                    <a:pt x="60" y="21"/>
                  </a:moveTo>
                  <a:cubicBezTo>
                    <a:pt x="70" y="21"/>
                    <a:pt x="77" y="24"/>
                    <a:pt x="83" y="31"/>
                  </a:cubicBezTo>
                  <a:cubicBezTo>
                    <a:pt x="88" y="38"/>
                    <a:pt x="91" y="47"/>
                    <a:pt x="91" y="57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6" y="53"/>
                    <a:pt x="27" y="48"/>
                    <a:pt x="29" y="44"/>
                  </a:cubicBezTo>
                  <a:cubicBezTo>
                    <a:pt x="30" y="39"/>
                    <a:pt x="32" y="36"/>
                    <a:pt x="35" y="32"/>
                  </a:cubicBezTo>
                  <a:cubicBezTo>
                    <a:pt x="38" y="29"/>
                    <a:pt x="42" y="26"/>
                    <a:pt x="46" y="24"/>
                  </a:cubicBezTo>
                  <a:cubicBezTo>
                    <a:pt x="50" y="22"/>
                    <a:pt x="55" y="21"/>
                    <a:pt x="6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63"/>
            <p:cNvSpPr>
              <a:spLocks/>
            </p:cNvSpPr>
            <p:nvPr userDrawn="1"/>
          </p:nvSpPr>
          <p:spPr bwMode="auto">
            <a:xfrm>
              <a:off x="9080501" y="5181600"/>
              <a:ext cx="296863" cy="658813"/>
            </a:xfrm>
            <a:custGeom>
              <a:avLst/>
              <a:gdLst>
                <a:gd name="T0" fmla="*/ 75 w 79"/>
                <a:gd name="T1" fmla="*/ 149 h 176"/>
                <a:gd name="T2" fmla="*/ 75 w 79"/>
                <a:gd name="T3" fmla="*/ 149 h 176"/>
                <a:gd name="T4" fmla="*/ 74 w 79"/>
                <a:gd name="T5" fmla="*/ 149 h 176"/>
                <a:gd name="T6" fmla="*/ 65 w 79"/>
                <a:gd name="T7" fmla="*/ 152 h 176"/>
                <a:gd name="T8" fmla="*/ 48 w 79"/>
                <a:gd name="T9" fmla="*/ 155 h 176"/>
                <a:gd name="T10" fmla="*/ 38 w 79"/>
                <a:gd name="T11" fmla="*/ 153 h 176"/>
                <a:gd name="T12" fmla="*/ 30 w 79"/>
                <a:gd name="T13" fmla="*/ 148 h 176"/>
                <a:gd name="T14" fmla="*/ 25 w 79"/>
                <a:gd name="T15" fmla="*/ 138 h 176"/>
                <a:gd name="T16" fmla="*/ 24 w 79"/>
                <a:gd name="T17" fmla="*/ 122 h 176"/>
                <a:gd name="T18" fmla="*/ 24 w 79"/>
                <a:gd name="T19" fmla="*/ 61 h 176"/>
                <a:gd name="T20" fmla="*/ 74 w 79"/>
                <a:gd name="T21" fmla="*/ 61 h 176"/>
                <a:gd name="T22" fmla="*/ 74 w 79"/>
                <a:gd name="T23" fmla="*/ 41 h 176"/>
                <a:gd name="T24" fmla="*/ 24 w 79"/>
                <a:gd name="T25" fmla="*/ 41 h 176"/>
                <a:gd name="T26" fmla="*/ 24 w 79"/>
                <a:gd name="T27" fmla="*/ 0 h 176"/>
                <a:gd name="T28" fmla="*/ 0 w 79"/>
                <a:gd name="T29" fmla="*/ 4 h 176"/>
                <a:gd name="T30" fmla="*/ 0 w 79"/>
                <a:gd name="T31" fmla="*/ 4 h 176"/>
                <a:gd name="T32" fmla="*/ 0 w 79"/>
                <a:gd name="T33" fmla="*/ 122 h 176"/>
                <a:gd name="T34" fmla="*/ 2 w 79"/>
                <a:gd name="T35" fmla="*/ 145 h 176"/>
                <a:gd name="T36" fmla="*/ 9 w 79"/>
                <a:gd name="T37" fmla="*/ 162 h 176"/>
                <a:gd name="T38" fmla="*/ 24 w 79"/>
                <a:gd name="T39" fmla="*/ 173 h 176"/>
                <a:gd name="T40" fmla="*/ 46 w 79"/>
                <a:gd name="T41" fmla="*/ 176 h 176"/>
                <a:gd name="T42" fmla="*/ 67 w 79"/>
                <a:gd name="T43" fmla="*/ 174 h 176"/>
                <a:gd name="T44" fmla="*/ 79 w 79"/>
                <a:gd name="T45" fmla="*/ 169 h 176"/>
                <a:gd name="T46" fmla="*/ 79 w 79"/>
                <a:gd name="T47" fmla="*/ 169 h 176"/>
                <a:gd name="T48" fmla="*/ 75 w 79"/>
                <a:gd name="T49" fmla="*/ 14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176">
                  <a:moveTo>
                    <a:pt x="75" y="149"/>
                  </a:moveTo>
                  <a:cubicBezTo>
                    <a:pt x="75" y="149"/>
                    <a:pt x="75" y="149"/>
                    <a:pt x="75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72" y="150"/>
                    <a:pt x="69" y="151"/>
                    <a:pt x="65" y="152"/>
                  </a:cubicBezTo>
                  <a:cubicBezTo>
                    <a:pt x="61" y="154"/>
                    <a:pt x="55" y="155"/>
                    <a:pt x="48" y="155"/>
                  </a:cubicBezTo>
                  <a:cubicBezTo>
                    <a:pt x="44" y="155"/>
                    <a:pt x="41" y="154"/>
                    <a:pt x="38" y="153"/>
                  </a:cubicBezTo>
                  <a:cubicBezTo>
                    <a:pt x="35" y="152"/>
                    <a:pt x="32" y="151"/>
                    <a:pt x="30" y="148"/>
                  </a:cubicBezTo>
                  <a:cubicBezTo>
                    <a:pt x="28" y="146"/>
                    <a:pt x="26" y="142"/>
                    <a:pt x="25" y="138"/>
                  </a:cubicBezTo>
                  <a:cubicBezTo>
                    <a:pt x="24" y="134"/>
                    <a:pt x="24" y="128"/>
                    <a:pt x="24" y="12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31"/>
                    <a:pt x="1" y="139"/>
                    <a:pt x="2" y="145"/>
                  </a:cubicBezTo>
                  <a:cubicBezTo>
                    <a:pt x="3" y="152"/>
                    <a:pt x="6" y="158"/>
                    <a:pt x="9" y="162"/>
                  </a:cubicBezTo>
                  <a:cubicBezTo>
                    <a:pt x="13" y="167"/>
                    <a:pt x="18" y="170"/>
                    <a:pt x="24" y="173"/>
                  </a:cubicBezTo>
                  <a:cubicBezTo>
                    <a:pt x="30" y="175"/>
                    <a:pt x="37" y="176"/>
                    <a:pt x="46" y="176"/>
                  </a:cubicBezTo>
                  <a:cubicBezTo>
                    <a:pt x="54" y="176"/>
                    <a:pt x="61" y="175"/>
                    <a:pt x="67" y="174"/>
                  </a:cubicBezTo>
                  <a:cubicBezTo>
                    <a:pt x="72" y="172"/>
                    <a:pt x="77" y="170"/>
                    <a:pt x="79" y="169"/>
                  </a:cubicBezTo>
                  <a:cubicBezTo>
                    <a:pt x="79" y="169"/>
                    <a:pt x="79" y="169"/>
                    <a:pt x="79" y="169"/>
                  </a:cubicBezTo>
                  <a:lnTo>
                    <a:pt x="7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pic>
        <p:nvPicPr>
          <p:cNvPr id="48" name="Picture 47"/>
          <p:cNvPicPr>
            <a:picLocks noChangeAspect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20849"/>
            <a:ext cx="12192000" cy="13805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0" r:id="rId2"/>
    <p:sldLayoutId id="2147483902" r:id="rId3"/>
    <p:sldLayoutId id="2147483891" r:id="rId4"/>
    <p:sldLayoutId id="2147483892" r:id="rId5"/>
    <p:sldLayoutId id="2147483903" r:id="rId6"/>
    <p:sldLayoutId id="2147483895" r:id="rId7"/>
    <p:sldLayoutId id="2147483904" r:id="rId8"/>
    <p:sldLayoutId id="2147483905" r:id="rId9"/>
    <p:sldLayoutId id="2147483906" r:id="rId10"/>
    <p:sldLayoutId id="21474839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>
          <a:solidFill>
            <a:schemeClr val="tx2">
              <a:alpha val="99000"/>
            </a:schemeClr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3F3F3F"/>
          </a:solidFill>
          <a:latin typeface="Arial" pitchFamily="-109" charset="0"/>
          <a:ea typeface="ＭＳ Ｐゴシック" charset="0"/>
          <a:cs typeface="Arial" pitchFamily="-109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3F3F3F"/>
          </a:solidFill>
          <a:latin typeface="Arial" pitchFamily="-109" charset="0"/>
          <a:ea typeface="ＭＳ Ｐゴシック" charset="0"/>
          <a:cs typeface="Arial" pitchFamily="-109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3F3F3F"/>
          </a:solidFill>
          <a:latin typeface="Arial" pitchFamily="-109" charset="0"/>
          <a:ea typeface="ＭＳ Ｐゴシック" charset="0"/>
          <a:cs typeface="Arial" pitchFamily="-109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3F3F3F"/>
          </a:solidFill>
          <a:latin typeface="Arial" pitchFamily="-109" charset="0"/>
          <a:ea typeface="ＭＳ Ｐゴシック" charset="0"/>
          <a:cs typeface="Arial" pitchFamily="-109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09" charset="0"/>
          <a:ea typeface="Arial" pitchFamily="-109" charset="0"/>
          <a:cs typeface="Arial" pitchFamily="-109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09" charset="0"/>
          <a:ea typeface="Arial" pitchFamily="-109" charset="0"/>
          <a:cs typeface="Arial" pitchFamily="-109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09" charset="0"/>
          <a:ea typeface="Arial" pitchFamily="-109" charset="0"/>
          <a:cs typeface="Arial" pitchFamily="-109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09" charset="0"/>
          <a:ea typeface="Arial" pitchFamily="-109" charset="0"/>
          <a:cs typeface="Arial" pitchFamily="-109" charset="0"/>
        </a:defRPr>
      </a:lvl9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lang="en-US" b="1" dirty="0" smtClean="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6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ts val="600"/>
        </a:spcBef>
        <a:spcAft>
          <a:spcPts val="200"/>
        </a:spcAft>
        <a:buFont typeface="Wingdings" pitchFamily="-109" charset="2"/>
        <a:buChar char="à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ts val="600"/>
        </a:spcBef>
        <a:spcAft>
          <a:spcPts val="200"/>
        </a:spcAft>
        <a:buFont typeface="Wingdings" pitchFamily="-109" charset="2"/>
        <a:buChar char="à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ts val="600"/>
        </a:spcBef>
        <a:spcAft>
          <a:spcPts val="200"/>
        </a:spcAft>
        <a:buFont typeface="Wingdings" pitchFamily="-109" charset="2"/>
        <a:buChar char="à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ts val="600"/>
        </a:spcBef>
        <a:spcAft>
          <a:spcPts val="200"/>
        </a:spcAft>
        <a:buFont typeface="Wingdings" pitchFamily="-109" charset="2"/>
        <a:buChar char="à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19.png"/><Relationship Id="rId2" Type="http://schemas.openxmlformats.org/officeDocument/2006/relationships/image" Target="../media/image21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microsoft.com/office/2007/relationships/hdphoto" Target="../media/hdphoto1.wdp"/><Relationship Id="rId5" Type="http://schemas.openxmlformats.org/officeDocument/2006/relationships/image" Target="../media/image24.png"/><Relationship Id="rId15" Type="http://schemas.openxmlformats.org/officeDocument/2006/relationships/image" Target="../media/image31.png"/><Relationship Id="rId10" Type="http://schemas.openxmlformats.org/officeDocument/2006/relationships/image" Target="../media/image1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microsoft.com/office/2007/relationships/hdphoto" Target="../media/hdphoto1.wdp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26" Type="http://schemas.openxmlformats.org/officeDocument/2006/relationships/image" Target="../media/image91.png"/><Relationship Id="rId3" Type="http://schemas.openxmlformats.org/officeDocument/2006/relationships/image" Target="../media/image68.png"/><Relationship Id="rId21" Type="http://schemas.openxmlformats.org/officeDocument/2006/relationships/image" Target="../media/image86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5" Type="http://schemas.openxmlformats.org/officeDocument/2006/relationships/image" Target="../media/image90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29" Type="http://schemas.openxmlformats.org/officeDocument/2006/relationships/image" Target="../media/image9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24" Type="http://schemas.openxmlformats.org/officeDocument/2006/relationships/image" Target="../media/image89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28" Type="http://schemas.openxmlformats.org/officeDocument/2006/relationships/image" Target="../media/image93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Relationship Id="rId27" Type="http://schemas.openxmlformats.org/officeDocument/2006/relationships/image" Target="../media/image9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2.png"/><Relationship Id="rId5" Type="http://schemas.microsoft.com/office/2007/relationships/hdphoto" Target="../media/hdphoto3.wdp"/><Relationship Id="rId10" Type="http://schemas.openxmlformats.org/officeDocument/2006/relationships/image" Target="../media/image105.png"/><Relationship Id="rId4" Type="http://schemas.openxmlformats.org/officeDocument/2006/relationships/image" Target="../media/image101.png"/><Relationship Id="rId9" Type="http://schemas.openxmlformats.org/officeDocument/2006/relationships/image" Target="../media/image10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9.png"/><Relationship Id="rId5" Type="http://schemas.openxmlformats.org/officeDocument/2006/relationships/image" Target="../media/image93.png"/><Relationship Id="rId4" Type="http://schemas.openxmlformats.org/officeDocument/2006/relationships/image" Target="../media/image8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9.png"/><Relationship Id="rId5" Type="http://schemas.openxmlformats.org/officeDocument/2006/relationships/image" Target="../media/image118.png"/><Relationship Id="rId4" Type="http://schemas.openxmlformats.org/officeDocument/2006/relationships/image" Target="../media/image9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Blue Planet Hackathon</a:t>
            </a:r>
          </a:p>
        </p:txBody>
      </p:sp>
      <p:sp>
        <p:nvSpPr>
          <p:cNvPr id="614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Andrew Roberts, Manoj Regmi</a:t>
            </a:r>
            <a:endParaRPr lang="en-US" altLang="ja-JP" sz="1400" dirty="0"/>
          </a:p>
          <a:p>
            <a:endParaRPr lang="en-US" altLang="ja-JP" dirty="0"/>
          </a:p>
          <a:p>
            <a:r>
              <a:rPr lang="en-US" altLang="ja-JP" sz="1400" dirty="0"/>
              <a:t>April 2016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APAC Use Case overview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Graphics</a:t>
            </a:r>
          </a:p>
        </p:txBody>
      </p:sp>
      <p:sp>
        <p:nvSpPr>
          <p:cNvPr id="23" name="Rectangle: Diagonal Corners Rounded 22"/>
          <p:cNvSpPr/>
          <p:nvPr/>
        </p:nvSpPr>
        <p:spPr>
          <a:xfrm>
            <a:off x="315302" y="1437985"/>
            <a:ext cx="1219200" cy="1219050"/>
          </a:xfrm>
          <a:prstGeom prst="round2DiagRect">
            <a:avLst/>
          </a:prstGeom>
          <a:noFill/>
          <a:ln w="28575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25" name="Group 24"/>
          <p:cNvGrpSpPr/>
          <p:nvPr/>
        </p:nvGrpSpPr>
        <p:grpSpPr>
          <a:xfrm>
            <a:off x="1975315" y="1615500"/>
            <a:ext cx="783682" cy="864021"/>
            <a:chOff x="7705355" y="1339724"/>
            <a:chExt cx="783682" cy="1005600"/>
          </a:xfrm>
        </p:grpSpPr>
        <p:sp>
          <p:nvSpPr>
            <p:cNvPr id="26" name="Rounded Rectangle 7"/>
            <p:cNvSpPr/>
            <p:nvPr/>
          </p:nvSpPr>
          <p:spPr>
            <a:xfrm>
              <a:off x="7770812" y="1822820"/>
              <a:ext cx="654568" cy="522504"/>
            </a:xfrm>
            <a:prstGeom prst="roundRect">
              <a:avLst/>
            </a:prstGeom>
            <a:noFill/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7705355" y="1339724"/>
              <a:ext cx="783682" cy="545975"/>
            </a:xfrm>
            <a:prstGeom prst="triangle">
              <a:avLst/>
            </a:prstGeom>
            <a:solidFill>
              <a:schemeClr val="bg1"/>
            </a:solidFill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ound Single Corner Rectangle 12"/>
            <p:cNvSpPr/>
            <p:nvPr/>
          </p:nvSpPr>
          <p:spPr>
            <a:xfrm>
              <a:off x="7877837" y="2059804"/>
              <a:ext cx="219359" cy="285520"/>
            </a:xfrm>
            <a:prstGeom prst="round1Rect">
              <a:avLst/>
            </a:prstGeom>
            <a:noFill/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9" name="Rectangle: Diagonal Corners Rounded 28"/>
          <p:cNvSpPr/>
          <p:nvPr/>
        </p:nvSpPr>
        <p:spPr>
          <a:xfrm>
            <a:off x="1757556" y="1437985"/>
            <a:ext cx="1219200" cy="1219050"/>
          </a:xfrm>
          <a:prstGeom prst="round2DiagRect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4" name="Rectangle: Diagonal Corners Rounded 43"/>
          <p:cNvSpPr/>
          <p:nvPr/>
        </p:nvSpPr>
        <p:spPr>
          <a:xfrm>
            <a:off x="303212" y="3048150"/>
            <a:ext cx="1219200" cy="1219050"/>
          </a:xfrm>
          <a:prstGeom prst="round2DiagRect">
            <a:avLst/>
          </a:prstGeom>
          <a:noFill/>
          <a:ln w="28575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Rectangle: Diagonal Corners Rounded 48"/>
          <p:cNvSpPr/>
          <p:nvPr/>
        </p:nvSpPr>
        <p:spPr>
          <a:xfrm>
            <a:off x="1745466" y="3028446"/>
            <a:ext cx="1219200" cy="1219050"/>
          </a:xfrm>
          <a:prstGeom prst="round2DiagRect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2" name="TextBox 51"/>
          <p:cNvSpPr txBox="1"/>
          <p:nvPr/>
        </p:nvSpPr>
        <p:spPr>
          <a:xfrm>
            <a:off x="8456612" y="1535229"/>
            <a:ext cx="126900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Calibri" panose="020F0502020204030204" pitchFamily="34" charset="0"/>
              </a:rPr>
              <a:t>Home</a:t>
            </a:r>
          </a:p>
          <a:p>
            <a:r>
              <a:rPr lang="en-AU" sz="1400" dirty="0">
                <a:latin typeface="Calibri" panose="020F0502020204030204" pitchFamily="34" charset="0"/>
              </a:rPr>
              <a:t>Administration</a:t>
            </a:r>
          </a:p>
          <a:p>
            <a:r>
              <a:rPr lang="en-AU" sz="1400" dirty="0">
                <a:latin typeface="Calibri" panose="020F0502020204030204" pitchFamily="34" charset="0"/>
              </a:rPr>
              <a:t>Exit</a:t>
            </a:r>
          </a:p>
          <a:p>
            <a:r>
              <a:rPr lang="en-AU" sz="1400" dirty="0">
                <a:latin typeface="Calibri" panose="020F0502020204030204" pitchFamily="34" charset="0"/>
              </a:rPr>
              <a:t>Logs</a:t>
            </a:r>
          </a:p>
        </p:txBody>
      </p:sp>
      <p:sp>
        <p:nvSpPr>
          <p:cNvPr id="53" name="Rectangle: Diagonal Corners Rounded 52"/>
          <p:cNvSpPr/>
          <p:nvPr/>
        </p:nvSpPr>
        <p:spPr>
          <a:xfrm>
            <a:off x="303212" y="4572150"/>
            <a:ext cx="1219200" cy="1219050"/>
          </a:xfrm>
          <a:prstGeom prst="round2DiagRect">
            <a:avLst/>
          </a:prstGeom>
          <a:noFill/>
          <a:ln w="28575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4" name="Rectangle: Diagonal Corners Rounded 53"/>
          <p:cNvSpPr/>
          <p:nvPr/>
        </p:nvSpPr>
        <p:spPr>
          <a:xfrm>
            <a:off x="1745466" y="4552446"/>
            <a:ext cx="1219200" cy="1219050"/>
          </a:xfrm>
          <a:prstGeom prst="round2DiagRect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4" name="Group 63"/>
          <p:cNvGrpSpPr/>
          <p:nvPr/>
        </p:nvGrpSpPr>
        <p:grpSpPr>
          <a:xfrm>
            <a:off x="2088365" y="4780971"/>
            <a:ext cx="533402" cy="762000"/>
            <a:chOff x="5332410" y="2895600"/>
            <a:chExt cx="533402" cy="762000"/>
          </a:xfrm>
        </p:grpSpPr>
        <p:sp>
          <p:nvSpPr>
            <p:cNvPr id="60" name="Rectangle 59"/>
            <p:cNvSpPr/>
            <p:nvPr/>
          </p:nvSpPr>
          <p:spPr>
            <a:xfrm>
              <a:off x="5408612" y="2895600"/>
              <a:ext cx="457200" cy="685800"/>
            </a:xfrm>
            <a:prstGeom prst="rect">
              <a:avLst/>
            </a:prstGeom>
            <a:solidFill>
              <a:schemeClr val="bg1"/>
            </a:solidFill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2" name="Arrow: Right 61"/>
            <p:cNvSpPr/>
            <p:nvPr/>
          </p:nvSpPr>
          <p:spPr>
            <a:xfrm>
              <a:off x="5332410" y="3124200"/>
              <a:ext cx="304802" cy="381000"/>
            </a:xfrm>
            <a:prstGeom prst="rightArrow">
              <a:avLst/>
            </a:prstGeom>
            <a:solidFill>
              <a:schemeClr val="bg1"/>
            </a:solidFill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1" name="Parallelogram 60"/>
            <p:cNvSpPr/>
            <p:nvPr/>
          </p:nvSpPr>
          <p:spPr>
            <a:xfrm rot="16200000" flipH="1">
              <a:off x="5332413" y="3124201"/>
              <a:ext cx="762000" cy="304798"/>
            </a:xfrm>
            <a:prstGeom prst="parallelogram">
              <a:avLst/>
            </a:prstGeom>
            <a:solidFill>
              <a:schemeClr val="bg1"/>
            </a:solidFill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46111" y="4800675"/>
            <a:ext cx="533402" cy="762000"/>
            <a:chOff x="5332410" y="2895600"/>
            <a:chExt cx="533402" cy="762000"/>
          </a:xfrm>
        </p:grpSpPr>
        <p:sp>
          <p:nvSpPr>
            <p:cNvPr id="66" name="Rectangle 65"/>
            <p:cNvSpPr/>
            <p:nvPr/>
          </p:nvSpPr>
          <p:spPr>
            <a:xfrm>
              <a:off x="5408612" y="2895600"/>
              <a:ext cx="457200" cy="685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7" name="Arrow: Right 66"/>
            <p:cNvSpPr/>
            <p:nvPr/>
          </p:nvSpPr>
          <p:spPr>
            <a:xfrm>
              <a:off x="5332410" y="3124200"/>
              <a:ext cx="304802" cy="381000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8" name="Parallelogram 67"/>
            <p:cNvSpPr/>
            <p:nvPr/>
          </p:nvSpPr>
          <p:spPr>
            <a:xfrm rot="16200000" flipH="1">
              <a:off x="5332413" y="3124201"/>
              <a:ext cx="762000" cy="304798"/>
            </a:xfrm>
            <a:prstGeom prst="parallelogram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69" name="Oval 68"/>
          <p:cNvSpPr/>
          <p:nvPr/>
        </p:nvSpPr>
        <p:spPr>
          <a:xfrm>
            <a:off x="1994260" y="3308244"/>
            <a:ext cx="721613" cy="659455"/>
          </a:xfrm>
          <a:prstGeom prst="ellipse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accent3">
                    <a:lumMod val="75000"/>
                  </a:schemeClr>
                </a:solidFill>
              </a:rPr>
              <a:t>i</a:t>
            </a:r>
          </a:p>
        </p:txBody>
      </p:sp>
      <p:sp>
        <p:nvSpPr>
          <p:cNvPr id="70" name="Oval 69"/>
          <p:cNvSpPr/>
          <p:nvPr/>
        </p:nvSpPr>
        <p:spPr>
          <a:xfrm>
            <a:off x="552006" y="3327948"/>
            <a:ext cx="721613" cy="659455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bg1">
                    <a:lumMod val="65000"/>
                  </a:schemeClr>
                </a:solidFill>
              </a:rPr>
              <a:t>i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533061" y="1615500"/>
            <a:ext cx="783682" cy="864021"/>
            <a:chOff x="7705355" y="1339724"/>
            <a:chExt cx="783682" cy="1005600"/>
          </a:xfrm>
        </p:grpSpPr>
        <p:sp>
          <p:nvSpPr>
            <p:cNvPr id="72" name="Rounded Rectangle 7"/>
            <p:cNvSpPr/>
            <p:nvPr/>
          </p:nvSpPr>
          <p:spPr>
            <a:xfrm>
              <a:off x="7770812" y="1822820"/>
              <a:ext cx="654568" cy="522504"/>
            </a:xfrm>
            <a:prstGeom prst="round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7705355" y="1339724"/>
              <a:ext cx="783682" cy="545975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ound Single Corner Rectangle 12"/>
            <p:cNvSpPr/>
            <p:nvPr/>
          </p:nvSpPr>
          <p:spPr>
            <a:xfrm>
              <a:off x="7877837" y="2059804"/>
              <a:ext cx="219359" cy="285520"/>
            </a:xfrm>
            <a:prstGeom prst="round1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75" name="Picture 6" descr="C:\Users\arobert1\AppData\Local\Microsoft\Windows\Temporary Internet Files\Content.IE5\KBZHHE02\Tools-spanner-hammer.svg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171" y="162841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: Diagonal Corners Rounded 75"/>
          <p:cNvSpPr/>
          <p:nvPr/>
        </p:nvSpPr>
        <p:spPr>
          <a:xfrm>
            <a:off x="4818671" y="1437985"/>
            <a:ext cx="1219200" cy="1219050"/>
          </a:xfrm>
          <a:prstGeom prst="round2DiagRect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7" name="Picture 6" descr="C:\Users\arobert1\AppData\Local\Microsoft\Windows\Temporary Internet Files\Content.IE5\KBZHHE02\Tools-spanner-hammer.svg[1]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371" y="162841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: Diagonal Corners Rounded 77"/>
          <p:cNvSpPr/>
          <p:nvPr/>
        </p:nvSpPr>
        <p:spPr>
          <a:xfrm>
            <a:off x="3370871" y="1437985"/>
            <a:ext cx="1219200" cy="1219050"/>
          </a:xfrm>
          <a:prstGeom prst="round2DiagRect">
            <a:avLst/>
          </a:prstGeom>
          <a:noFill/>
          <a:ln w="28575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9" name="Rectangle: Diagonal Corners Rounded 78"/>
          <p:cNvSpPr/>
          <p:nvPr/>
        </p:nvSpPr>
        <p:spPr>
          <a:xfrm>
            <a:off x="3370871" y="3048150"/>
            <a:ext cx="1219200" cy="1219050"/>
          </a:xfrm>
          <a:prstGeom prst="round2DiagRect">
            <a:avLst/>
          </a:prstGeom>
          <a:noFill/>
          <a:ln w="28575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Rectangle: Diagonal Corners Rounded 79"/>
          <p:cNvSpPr/>
          <p:nvPr/>
        </p:nvSpPr>
        <p:spPr>
          <a:xfrm>
            <a:off x="4813125" y="3028446"/>
            <a:ext cx="1219200" cy="1219050"/>
          </a:xfrm>
          <a:prstGeom prst="round2DiagRect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93" name="Group 92"/>
          <p:cNvGrpSpPr/>
          <p:nvPr/>
        </p:nvGrpSpPr>
        <p:grpSpPr>
          <a:xfrm>
            <a:off x="5070605" y="3234693"/>
            <a:ext cx="704241" cy="806556"/>
            <a:chOff x="5123821" y="3308244"/>
            <a:chExt cx="704241" cy="806556"/>
          </a:xfrm>
        </p:grpSpPr>
        <p:sp>
          <p:nvSpPr>
            <p:cNvPr id="83" name="Rectangle: Folded Corner 82"/>
            <p:cNvSpPr/>
            <p:nvPr/>
          </p:nvSpPr>
          <p:spPr>
            <a:xfrm>
              <a:off x="5123821" y="3308244"/>
              <a:ext cx="704241" cy="806556"/>
            </a:xfrm>
            <a:prstGeom prst="foldedCorner">
              <a:avLst/>
            </a:prstGeom>
            <a:noFill/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5208840" y="3459126"/>
              <a:ext cx="5334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208840" y="3535326"/>
              <a:ext cx="5334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208840" y="3611526"/>
              <a:ext cx="5334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208840" y="3687726"/>
              <a:ext cx="5334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208840" y="3763926"/>
              <a:ext cx="5334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208840" y="3840126"/>
              <a:ext cx="5334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208840" y="3916326"/>
              <a:ext cx="5334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208840" y="3992526"/>
              <a:ext cx="5334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3628351" y="3254397"/>
            <a:ext cx="704241" cy="806556"/>
            <a:chOff x="5123821" y="3308244"/>
            <a:chExt cx="704241" cy="806556"/>
          </a:xfrm>
        </p:grpSpPr>
        <p:sp>
          <p:nvSpPr>
            <p:cNvPr id="95" name="Rectangle: Folded Corner 94"/>
            <p:cNvSpPr/>
            <p:nvPr/>
          </p:nvSpPr>
          <p:spPr>
            <a:xfrm>
              <a:off x="5123821" y="3308244"/>
              <a:ext cx="704241" cy="806556"/>
            </a:xfrm>
            <a:prstGeom prst="foldedCorner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5208840" y="3459126"/>
              <a:ext cx="5334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208840" y="3535326"/>
              <a:ext cx="5334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208840" y="3611526"/>
              <a:ext cx="5334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208840" y="3687726"/>
              <a:ext cx="5334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208840" y="3763926"/>
              <a:ext cx="5334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5208840" y="3840126"/>
              <a:ext cx="5334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208840" y="3916326"/>
              <a:ext cx="5334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5208840" y="3992526"/>
              <a:ext cx="5334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65812" y="5076900"/>
            <a:ext cx="13716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1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Main menu - square</a:t>
            </a:r>
          </a:p>
        </p:txBody>
      </p:sp>
      <p:sp>
        <p:nvSpPr>
          <p:cNvPr id="3" name="Rectangle: Diagonal Corners Rounded 2"/>
          <p:cNvSpPr/>
          <p:nvPr/>
        </p:nvSpPr>
        <p:spPr>
          <a:xfrm>
            <a:off x="315302" y="1437985"/>
            <a:ext cx="1219200" cy="1219050"/>
          </a:xfrm>
          <a:prstGeom prst="round2DiagRect">
            <a:avLst/>
          </a:prstGeom>
          <a:noFill/>
          <a:ln w="28575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1975315" y="1615500"/>
            <a:ext cx="783682" cy="864021"/>
            <a:chOff x="7705355" y="1339724"/>
            <a:chExt cx="783682" cy="1005600"/>
          </a:xfrm>
        </p:grpSpPr>
        <p:sp>
          <p:nvSpPr>
            <p:cNvPr id="5" name="Rounded Rectangle 7"/>
            <p:cNvSpPr/>
            <p:nvPr/>
          </p:nvSpPr>
          <p:spPr>
            <a:xfrm>
              <a:off x="7770812" y="1822820"/>
              <a:ext cx="654568" cy="522504"/>
            </a:xfrm>
            <a:prstGeom prst="roundRect">
              <a:avLst/>
            </a:prstGeom>
            <a:noFill/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7705355" y="1339724"/>
              <a:ext cx="783682" cy="545975"/>
            </a:xfrm>
            <a:prstGeom prst="triangle">
              <a:avLst/>
            </a:prstGeom>
            <a:solidFill>
              <a:schemeClr val="bg1"/>
            </a:solidFill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ound Single Corner Rectangle 12"/>
            <p:cNvSpPr/>
            <p:nvPr/>
          </p:nvSpPr>
          <p:spPr>
            <a:xfrm>
              <a:off x="7877837" y="2059804"/>
              <a:ext cx="219359" cy="285520"/>
            </a:xfrm>
            <a:prstGeom prst="round1Rect">
              <a:avLst/>
            </a:prstGeom>
            <a:noFill/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Rectangle: Diagonal Corners Rounded 7"/>
          <p:cNvSpPr/>
          <p:nvPr/>
        </p:nvSpPr>
        <p:spPr>
          <a:xfrm>
            <a:off x="1757556" y="1437985"/>
            <a:ext cx="1219200" cy="1219050"/>
          </a:xfrm>
          <a:prstGeom prst="round2DiagRect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: Diagonal Corners Rounded 8"/>
          <p:cNvSpPr/>
          <p:nvPr/>
        </p:nvSpPr>
        <p:spPr>
          <a:xfrm>
            <a:off x="303212" y="3048150"/>
            <a:ext cx="1219200" cy="1219050"/>
          </a:xfrm>
          <a:prstGeom prst="round2DiagRect">
            <a:avLst/>
          </a:prstGeom>
          <a:noFill/>
          <a:ln w="28575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Rectangle: Diagonal Corners Rounded 9"/>
          <p:cNvSpPr/>
          <p:nvPr/>
        </p:nvSpPr>
        <p:spPr>
          <a:xfrm>
            <a:off x="1745466" y="3028446"/>
            <a:ext cx="1219200" cy="1219050"/>
          </a:xfrm>
          <a:prstGeom prst="round2DiagRect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: Diagonal Corners Rounded 10"/>
          <p:cNvSpPr/>
          <p:nvPr/>
        </p:nvSpPr>
        <p:spPr>
          <a:xfrm>
            <a:off x="303212" y="4572150"/>
            <a:ext cx="1219200" cy="1219050"/>
          </a:xfrm>
          <a:prstGeom prst="round2DiagRect">
            <a:avLst/>
          </a:prstGeom>
          <a:noFill/>
          <a:ln w="28575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: Diagonal Corners Rounded 11"/>
          <p:cNvSpPr/>
          <p:nvPr/>
        </p:nvSpPr>
        <p:spPr>
          <a:xfrm>
            <a:off x="1745466" y="4552446"/>
            <a:ext cx="1219200" cy="1219050"/>
          </a:xfrm>
          <a:prstGeom prst="round2DiagRect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88365" y="4780971"/>
            <a:ext cx="533402" cy="762000"/>
            <a:chOff x="5332410" y="2895600"/>
            <a:chExt cx="533402" cy="762000"/>
          </a:xfrm>
        </p:grpSpPr>
        <p:sp>
          <p:nvSpPr>
            <p:cNvPr id="14" name="Rectangle 13"/>
            <p:cNvSpPr/>
            <p:nvPr/>
          </p:nvSpPr>
          <p:spPr>
            <a:xfrm>
              <a:off x="5408612" y="2895600"/>
              <a:ext cx="457200" cy="685800"/>
            </a:xfrm>
            <a:prstGeom prst="rect">
              <a:avLst/>
            </a:prstGeom>
            <a:solidFill>
              <a:schemeClr val="bg1"/>
            </a:solidFill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Arrow: Right 14"/>
            <p:cNvSpPr/>
            <p:nvPr/>
          </p:nvSpPr>
          <p:spPr>
            <a:xfrm>
              <a:off x="5332410" y="3124200"/>
              <a:ext cx="304802" cy="381000"/>
            </a:xfrm>
            <a:prstGeom prst="rightArrow">
              <a:avLst/>
            </a:prstGeom>
            <a:solidFill>
              <a:schemeClr val="bg1"/>
            </a:solidFill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6" name="Parallelogram 15"/>
            <p:cNvSpPr/>
            <p:nvPr/>
          </p:nvSpPr>
          <p:spPr>
            <a:xfrm rot="16200000" flipH="1">
              <a:off x="5332413" y="3124201"/>
              <a:ext cx="762000" cy="304798"/>
            </a:xfrm>
            <a:prstGeom prst="parallelogram">
              <a:avLst/>
            </a:prstGeom>
            <a:solidFill>
              <a:schemeClr val="bg1"/>
            </a:solidFill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6111" y="4800675"/>
            <a:ext cx="533402" cy="762000"/>
            <a:chOff x="5332410" y="2895600"/>
            <a:chExt cx="533402" cy="762000"/>
          </a:xfrm>
        </p:grpSpPr>
        <p:sp>
          <p:nvSpPr>
            <p:cNvPr id="18" name="Rectangle 17"/>
            <p:cNvSpPr/>
            <p:nvPr/>
          </p:nvSpPr>
          <p:spPr>
            <a:xfrm>
              <a:off x="5408612" y="2895600"/>
              <a:ext cx="457200" cy="685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9" name="Arrow: Right 18"/>
            <p:cNvSpPr/>
            <p:nvPr/>
          </p:nvSpPr>
          <p:spPr>
            <a:xfrm>
              <a:off x="5332410" y="3124200"/>
              <a:ext cx="304802" cy="381000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Parallelogram 19"/>
            <p:cNvSpPr/>
            <p:nvPr/>
          </p:nvSpPr>
          <p:spPr>
            <a:xfrm rot="16200000" flipH="1">
              <a:off x="5332413" y="3124201"/>
              <a:ext cx="762000" cy="304798"/>
            </a:xfrm>
            <a:prstGeom prst="parallelogram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1" name="Oval 20"/>
          <p:cNvSpPr/>
          <p:nvPr/>
        </p:nvSpPr>
        <p:spPr>
          <a:xfrm>
            <a:off x="1994260" y="3308244"/>
            <a:ext cx="721613" cy="659455"/>
          </a:xfrm>
          <a:prstGeom prst="ellipse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accent3">
                    <a:lumMod val="75000"/>
                  </a:schemeClr>
                </a:solidFill>
              </a:rPr>
              <a:t>i</a:t>
            </a:r>
          </a:p>
        </p:txBody>
      </p:sp>
      <p:sp>
        <p:nvSpPr>
          <p:cNvPr id="22" name="Oval 21"/>
          <p:cNvSpPr/>
          <p:nvPr/>
        </p:nvSpPr>
        <p:spPr>
          <a:xfrm>
            <a:off x="552006" y="3327948"/>
            <a:ext cx="721613" cy="659455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bg1">
                    <a:lumMod val="65000"/>
                  </a:schemeClr>
                </a:solidFill>
              </a:rPr>
              <a:t>i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33061" y="1615500"/>
            <a:ext cx="783682" cy="864021"/>
            <a:chOff x="7705355" y="1339724"/>
            <a:chExt cx="783682" cy="1005600"/>
          </a:xfrm>
        </p:grpSpPr>
        <p:sp>
          <p:nvSpPr>
            <p:cNvPr id="24" name="Rounded Rectangle 7"/>
            <p:cNvSpPr/>
            <p:nvPr/>
          </p:nvSpPr>
          <p:spPr>
            <a:xfrm>
              <a:off x="7770812" y="1822820"/>
              <a:ext cx="654568" cy="522504"/>
            </a:xfrm>
            <a:prstGeom prst="round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Isosceles Triangle 24"/>
            <p:cNvSpPr/>
            <p:nvPr/>
          </p:nvSpPr>
          <p:spPr>
            <a:xfrm>
              <a:off x="7705355" y="1339724"/>
              <a:ext cx="783682" cy="545975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ound Single Corner Rectangle 12"/>
            <p:cNvSpPr/>
            <p:nvPr/>
          </p:nvSpPr>
          <p:spPr>
            <a:xfrm>
              <a:off x="7877837" y="2059804"/>
              <a:ext cx="219359" cy="285520"/>
            </a:xfrm>
            <a:prstGeom prst="round1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7" name="Rectangle: Diagonal Corners Rounded 26"/>
          <p:cNvSpPr/>
          <p:nvPr/>
        </p:nvSpPr>
        <p:spPr>
          <a:xfrm>
            <a:off x="3370871" y="3048150"/>
            <a:ext cx="1219200" cy="1219050"/>
          </a:xfrm>
          <a:prstGeom prst="round2DiagRect">
            <a:avLst/>
          </a:prstGeom>
          <a:noFill/>
          <a:ln w="28575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: Diagonal Corners Rounded 27"/>
          <p:cNvSpPr/>
          <p:nvPr/>
        </p:nvSpPr>
        <p:spPr>
          <a:xfrm>
            <a:off x="4813125" y="3028446"/>
            <a:ext cx="1219200" cy="1219050"/>
          </a:xfrm>
          <a:prstGeom prst="round2DiagRect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29" name="Group 28"/>
          <p:cNvGrpSpPr/>
          <p:nvPr/>
        </p:nvGrpSpPr>
        <p:grpSpPr>
          <a:xfrm>
            <a:off x="5070605" y="3234693"/>
            <a:ext cx="704241" cy="806556"/>
            <a:chOff x="5123821" y="3308244"/>
            <a:chExt cx="704241" cy="806556"/>
          </a:xfrm>
        </p:grpSpPr>
        <p:sp>
          <p:nvSpPr>
            <p:cNvPr id="30" name="Rectangle: Folded Corner 29"/>
            <p:cNvSpPr/>
            <p:nvPr/>
          </p:nvSpPr>
          <p:spPr>
            <a:xfrm>
              <a:off x="5123821" y="3308244"/>
              <a:ext cx="704241" cy="806556"/>
            </a:xfrm>
            <a:prstGeom prst="foldedCorner">
              <a:avLst/>
            </a:prstGeom>
            <a:noFill/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208840" y="3459126"/>
              <a:ext cx="5334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08840" y="3535326"/>
              <a:ext cx="5334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208840" y="3611526"/>
              <a:ext cx="5334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208840" y="3687726"/>
              <a:ext cx="5334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208840" y="3763926"/>
              <a:ext cx="5334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208840" y="3840126"/>
              <a:ext cx="5334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208840" y="3916326"/>
              <a:ext cx="5334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208840" y="3992526"/>
              <a:ext cx="5334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628351" y="3254397"/>
            <a:ext cx="704241" cy="806556"/>
            <a:chOff x="5123821" y="3308244"/>
            <a:chExt cx="704241" cy="806556"/>
          </a:xfrm>
        </p:grpSpPr>
        <p:sp>
          <p:nvSpPr>
            <p:cNvPr id="40" name="Rectangle: Folded Corner 39"/>
            <p:cNvSpPr/>
            <p:nvPr/>
          </p:nvSpPr>
          <p:spPr>
            <a:xfrm>
              <a:off x="5123821" y="3308244"/>
              <a:ext cx="704241" cy="806556"/>
            </a:xfrm>
            <a:prstGeom prst="foldedCorner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208840" y="3459126"/>
              <a:ext cx="5334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208840" y="3535326"/>
              <a:ext cx="5334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208840" y="3611526"/>
              <a:ext cx="5334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208840" y="3687726"/>
              <a:ext cx="5334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208840" y="3763926"/>
              <a:ext cx="5334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208840" y="3840126"/>
              <a:ext cx="5334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08840" y="3916326"/>
              <a:ext cx="5334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08840" y="3992526"/>
              <a:ext cx="5334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474903"/>
            <a:ext cx="1249788" cy="124978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666" y="473343"/>
            <a:ext cx="1249788" cy="124978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412" y="1878821"/>
            <a:ext cx="1249788" cy="124978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8666" y="1828337"/>
            <a:ext cx="1249788" cy="124978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6363" y="3247628"/>
            <a:ext cx="1249788" cy="124978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8617" y="3228143"/>
            <a:ext cx="1249788" cy="124978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0920" y="457200"/>
            <a:ext cx="1249788" cy="124978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11029" y="1848041"/>
            <a:ext cx="1249788" cy="1249788"/>
          </a:xfrm>
          <a:prstGeom prst="rect">
            <a:avLst/>
          </a:prstGeom>
        </p:spPr>
      </p:pic>
      <p:pic>
        <p:nvPicPr>
          <p:cNvPr id="57" name="Picture 6" descr="C:\Users\arobert1\AppData\Local\Microsoft\Windows\Temporary Internet Files\Content.IE5\KBZHHE02\Tools-spanner-hammer.svg[1]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171" y="162841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: Diagonal Corners Rounded 57"/>
          <p:cNvSpPr/>
          <p:nvPr/>
        </p:nvSpPr>
        <p:spPr>
          <a:xfrm>
            <a:off x="4818671" y="1437985"/>
            <a:ext cx="1219200" cy="1219050"/>
          </a:xfrm>
          <a:prstGeom prst="round2DiagRect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59" name="Picture 6" descr="C:\Users\arobert1\AppData\Local\Microsoft\Windows\Temporary Internet Files\Content.IE5\KBZHHE02\Tools-spanner-hammer.svg[1].png"/>
          <p:cNvPicPr>
            <a:picLocks noChangeAspect="1" noChangeArrowheads="1"/>
          </p:cNvPicPr>
          <p:nvPr/>
        </p:nvPicPr>
        <p:blipFill>
          <a:blip r:embed="rId1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371" y="162841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: Diagonal Corners Rounded 59"/>
          <p:cNvSpPr/>
          <p:nvPr/>
        </p:nvSpPr>
        <p:spPr>
          <a:xfrm>
            <a:off x="3370871" y="1437985"/>
            <a:ext cx="1219200" cy="1219050"/>
          </a:xfrm>
          <a:prstGeom prst="round2DiagRect">
            <a:avLst/>
          </a:prstGeom>
          <a:noFill/>
          <a:ln w="28575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57001" y="4554131"/>
            <a:ext cx="1249788" cy="124978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58617" y="4534427"/>
            <a:ext cx="1249788" cy="1249788"/>
          </a:xfrm>
          <a:prstGeom prst="rect">
            <a:avLst/>
          </a:prstGeom>
        </p:spPr>
      </p:pic>
      <p:sp>
        <p:nvSpPr>
          <p:cNvPr id="64" name="Rectangle: Diagonal Corners Rounded 63"/>
          <p:cNvSpPr/>
          <p:nvPr/>
        </p:nvSpPr>
        <p:spPr>
          <a:xfrm>
            <a:off x="4826021" y="4565165"/>
            <a:ext cx="1219200" cy="1219050"/>
          </a:xfrm>
          <a:prstGeom prst="round2DiagRect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3" name="Plus Sign 72"/>
          <p:cNvSpPr/>
          <p:nvPr/>
        </p:nvSpPr>
        <p:spPr>
          <a:xfrm>
            <a:off x="4955504" y="4742680"/>
            <a:ext cx="960235" cy="864021"/>
          </a:xfrm>
          <a:prstGeom prst="mathPlus">
            <a:avLst/>
          </a:prstGeom>
          <a:solidFill>
            <a:schemeClr val="bg1"/>
          </a:solidFill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5" name="Rectangle: Diagonal Corners Rounded 74"/>
          <p:cNvSpPr/>
          <p:nvPr/>
        </p:nvSpPr>
        <p:spPr>
          <a:xfrm>
            <a:off x="3351212" y="4572000"/>
            <a:ext cx="1219200" cy="1219050"/>
          </a:xfrm>
          <a:prstGeom prst="round2DiagRect">
            <a:avLst/>
          </a:prstGeom>
          <a:noFill/>
          <a:ln w="28575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Plus Sign 75"/>
          <p:cNvSpPr/>
          <p:nvPr/>
        </p:nvSpPr>
        <p:spPr>
          <a:xfrm>
            <a:off x="3480695" y="4749515"/>
            <a:ext cx="960235" cy="864021"/>
          </a:xfrm>
          <a:prstGeom prst="mathPlus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00871" y="3228461"/>
            <a:ext cx="1249788" cy="1249788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05352" y="4521708"/>
            <a:ext cx="1249788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8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Main menu - circular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303212" y="924273"/>
            <a:ext cx="1207110" cy="1219050"/>
            <a:chOff x="392500" y="1428320"/>
            <a:chExt cx="1207110" cy="1219050"/>
          </a:xfrm>
        </p:grpSpPr>
        <p:grpSp>
          <p:nvGrpSpPr>
            <p:cNvPr id="68" name="Group 67"/>
            <p:cNvGrpSpPr/>
            <p:nvPr/>
          </p:nvGrpSpPr>
          <p:grpSpPr>
            <a:xfrm>
              <a:off x="610259" y="1564714"/>
              <a:ext cx="783682" cy="864021"/>
              <a:chOff x="7705355" y="1339724"/>
              <a:chExt cx="783682" cy="1005600"/>
            </a:xfrm>
          </p:grpSpPr>
          <p:sp>
            <p:nvSpPr>
              <p:cNvPr id="69" name="Rounded Rectangle 7"/>
              <p:cNvSpPr/>
              <p:nvPr/>
            </p:nvSpPr>
            <p:spPr>
              <a:xfrm>
                <a:off x="7770812" y="1822820"/>
                <a:ext cx="654568" cy="522504"/>
              </a:xfrm>
              <a:prstGeom prst="roundRect">
                <a:avLst/>
              </a:prstGeom>
              <a:noFill/>
              <a:ln w="28575"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Isosceles Triangle 69"/>
              <p:cNvSpPr/>
              <p:nvPr/>
            </p:nvSpPr>
            <p:spPr>
              <a:xfrm>
                <a:off x="7705355" y="1339724"/>
                <a:ext cx="783682" cy="545975"/>
              </a:xfrm>
              <a:prstGeom prst="triangle">
                <a:avLst/>
              </a:prstGeom>
              <a:solidFill>
                <a:schemeClr val="bg1"/>
              </a:solidFill>
              <a:ln w="28575"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" name="Round Single Corner Rectangle 12"/>
              <p:cNvSpPr/>
              <p:nvPr/>
            </p:nvSpPr>
            <p:spPr>
              <a:xfrm>
                <a:off x="7877837" y="2059804"/>
                <a:ext cx="219359" cy="285520"/>
              </a:xfrm>
              <a:prstGeom prst="round1Rect">
                <a:avLst/>
              </a:prstGeom>
              <a:noFill/>
              <a:ln w="28575"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88" name="Oval 87"/>
            <p:cNvSpPr/>
            <p:nvPr/>
          </p:nvSpPr>
          <p:spPr>
            <a:xfrm>
              <a:off x="392500" y="1428320"/>
              <a:ext cx="1207110" cy="1219050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014454" y="924273"/>
            <a:ext cx="1207110" cy="1219050"/>
            <a:chOff x="385956" y="2962135"/>
            <a:chExt cx="1207110" cy="1219050"/>
          </a:xfrm>
        </p:grpSpPr>
        <p:sp>
          <p:nvSpPr>
            <p:cNvPr id="76" name="Oval 75"/>
            <p:cNvSpPr/>
            <p:nvPr/>
          </p:nvSpPr>
          <p:spPr>
            <a:xfrm>
              <a:off x="628705" y="3241933"/>
              <a:ext cx="721613" cy="659455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600" dirty="0">
                  <a:solidFill>
                    <a:schemeClr val="accent3">
                      <a:lumMod val="75000"/>
                    </a:schemeClr>
                  </a:solidFill>
                </a:rPr>
                <a:t>i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385956" y="2962135"/>
              <a:ext cx="1207110" cy="1219050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584867" y="924273"/>
            <a:ext cx="1207110" cy="1219050"/>
            <a:chOff x="379412" y="4495950"/>
            <a:chExt cx="1207110" cy="1219050"/>
          </a:xfrm>
        </p:grpSpPr>
        <p:grpSp>
          <p:nvGrpSpPr>
            <p:cNvPr id="72" name="Group 71"/>
            <p:cNvGrpSpPr/>
            <p:nvPr/>
          </p:nvGrpSpPr>
          <p:grpSpPr>
            <a:xfrm>
              <a:off x="723309" y="4714735"/>
              <a:ext cx="533402" cy="762000"/>
              <a:chOff x="5332410" y="2895600"/>
              <a:chExt cx="533402" cy="762000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5408612" y="2895600"/>
                <a:ext cx="457200" cy="685800"/>
              </a:xfrm>
              <a:prstGeom prst="rect">
                <a:avLst/>
              </a:prstGeom>
              <a:solidFill>
                <a:schemeClr val="bg1"/>
              </a:solidFill>
              <a:ln w="28575"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74" name="Arrow: Right 73"/>
              <p:cNvSpPr/>
              <p:nvPr/>
            </p:nvSpPr>
            <p:spPr>
              <a:xfrm>
                <a:off x="5332410" y="3124200"/>
                <a:ext cx="304802" cy="381000"/>
              </a:xfrm>
              <a:prstGeom prst="rightArrow">
                <a:avLst/>
              </a:prstGeom>
              <a:solidFill>
                <a:schemeClr val="bg1"/>
              </a:solidFill>
              <a:ln w="28575"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75" name="Parallelogram 74"/>
              <p:cNvSpPr/>
              <p:nvPr/>
            </p:nvSpPr>
            <p:spPr>
              <a:xfrm rot="16200000" flipH="1">
                <a:off x="5332413" y="3124201"/>
                <a:ext cx="762000" cy="304798"/>
              </a:xfrm>
              <a:prstGeom prst="parallelogram">
                <a:avLst/>
              </a:prstGeom>
              <a:solidFill>
                <a:schemeClr val="bg1"/>
              </a:solidFill>
              <a:ln w="28575"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90" name="Oval 89"/>
            <p:cNvSpPr/>
            <p:nvPr/>
          </p:nvSpPr>
          <p:spPr>
            <a:xfrm>
              <a:off x="379412" y="4495950"/>
              <a:ext cx="1207110" cy="1219050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873626" y="924273"/>
            <a:ext cx="1207110" cy="1219050"/>
            <a:chOff x="3422480" y="1391597"/>
            <a:chExt cx="1207110" cy="1219050"/>
          </a:xfrm>
        </p:grpSpPr>
        <p:pic>
          <p:nvPicPr>
            <p:cNvPr id="87" name="Picture 6" descr="C:\Users\arobert1\AppData\Local\Microsoft\Windows\Temporary Internet Files\Content.IE5\KBZHHE02\Tools-spanner-hammer.svg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intStrok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4115" y="1618745"/>
              <a:ext cx="838200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Oval 90"/>
            <p:cNvSpPr/>
            <p:nvPr/>
          </p:nvSpPr>
          <p:spPr>
            <a:xfrm>
              <a:off x="3422480" y="1391597"/>
              <a:ext cx="1207110" cy="1219050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44040" y="924273"/>
            <a:ext cx="1207110" cy="1219050"/>
            <a:chOff x="3433956" y="2988262"/>
            <a:chExt cx="1207110" cy="1219050"/>
          </a:xfrm>
        </p:grpSpPr>
        <p:grpSp>
          <p:nvGrpSpPr>
            <p:cNvPr id="77" name="Group 76"/>
            <p:cNvGrpSpPr/>
            <p:nvPr/>
          </p:nvGrpSpPr>
          <p:grpSpPr>
            <a:xfrm>
              <a:off x="3705549" y="3225028"/>
              <a:ext cx="704241" cy="806556"/>
              <a:chOff x="5123821" y="3308244"/>
              <a:chExt cx="704241" cy="806556"/>
            </a:xfrm>
          </p:grpSpPr>
          <p:sp>
            <p:nvSpPr>
              <p:cNvPr id="78" name="Rectangle: Folded Corner 77"/>
              <p:cNvSpPr/>
              <p:nvPr/>
            </p:nvSpPr>
            <p:spPr>
              <a:xfrm>
                <a:off x="5123821" y="3308244"/>
                <a:ext cx="704241" cy="806556"/>
              </a:xfrm>
              <a:prstGeom prst="foldedCorner">
                <a:avLst/>
              </a:prstGeom>
              <a:noFill/>
              <a:ln w="28575"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5208840" y="3459126"/>
                <a:ext cx="533400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208840" y="3535326"/>
                <a:ext cx="533400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208840" y="3611526"/>
                <a:ext cx="533400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5208840" y="3687726"/>
                <a:ext cx="533400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208840" y="3763926"/>
                <a:ext cx="533400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208840" y="3840126"/>
                <a:ext cx="533400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208840" y="3916326"/>
                <a:ext cx="533400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5208840" y="3992526"/>
                <a:ext cx="533400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Oval 91"/>
            <p:cNvSpPr/>
            <p:nvPr/>
          </p:nvSpPr>
          <p:spPr>
            <a:xfrm>
              <a:off x="3433956" y="2988262"/>
              <a:ext cx="1207110" cy="1219050"/>
            </a:xfrm>
            <a:prstGeom prst="ellipse">
              <a:avLst/>
            </a:prstGeom>
            <a:noFill/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20971" y="2432417"/>
            <a:ext cx="783682" cy="864021"/>
            <a:chOff x="7705355" y="1339724"/>
            <a:chExt cx="783682" cy="1005600"/>
          </a:xfrm>
        </p:grpSpPr>
        <p:sp>
          <p:nvSpPr>
            <p:cNvPr id="101" name="Rounded Rectangle 7"/>
            <p:cNvSpPr/>
            <p:nvPr/>
          </p:nvSpPr>
          <p:spPr>
            <a:xfrm>
              <a:off x="7770812" y="1822820"/>
              <a:ext cx="654568" cy="522504"/>
            </a:xfrm>
            <a:prstGeom prst="round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7705355" y="1339724"/>
              <a:ext cx="783682" cy="545975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ound Single Corner Rectangle 12"/>
            <p:cNvSpPr/>
            <p:nvPr/>
          </p:nvSpPr>
          <p:spPr>
            <a:xfrm>
              <a:off x="7877837" y="2059804"/>
              <a:ext cx="219359" cy="285520"/>
            </a:xfrm>
            <a:prstGeom prst="round1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00" name="Oval 99"/>
          <p:cNvSpPr/>
          <p:nvPr/>
        </p:nvSpPr>
        <p:spPr>
          <a:xfrm>
            <a:off x="303212" y="2296023"/>
            <a:ext cx="1207110" cy="121905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5" name="Oval 104"/>
          <p:cNvSpPr/>
          <p:nvPr/>
        </p:nvSpPr>
        <p:spPr>
          <a:xfrm>
            <a:off x="5257203" y="2575821"/>
            <a:ext cx="721613" cy="659455"/>
          </a:xfrm>
          <a:prstGeom prst="ellipse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bg1">
                    <a:lumMod val="75000"/>
                  </a:schemeClr>
                </a:solidFill>
              </a:rPr>
              <a:t>i</a:t>
            </a:r>
          </a:p>
        </p:txBody>
      </p:sp>
      <p:sp>
        <p:nvSpPr>
          <p:cNvPr id="106" name="Oval 105"/>
          <p:cNvSpPr/>
          <p:nvPr/>
        </p:nvSpPr>
        <p:spPr>
          <a:xfrm>
            <a:off x="5014454" y="2296023"/>
            <a:ext cx="1207110" cy="121905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6928764" y="2514808"/>
            <a:ext cx="533402" cy="762000"/>
            <a:chOff x="5332410" y="2895600"/>
            <a:chExt cx="533402" cy="762000"/>
          </a:xfrm>
        </p:grpSpPr>
        <p:sp>
          <p:nvSpPr>
            <p:cNvPr id="110" name="Rectangle 109"/>
            <p:cNvSpPr/>
            <p:nvPr/>
          </p:nvSpPr>
          <p:spPr>
            <a:xfrm>
              <a:off x="5408612" y="2895600"/>
              <a:ext cx="457200" cy="685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1" name="Arrow: Right 110"/>
            <p:cNvSpPr/>
            <p:nvPr/>
          </p:nvSpPr>
          <p:spPr>
            <a:xfrm>
              <a:off x="5332410" y="3124200"/>
              <a:ext cx="304802" cy="381000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2" name="Parallelogram 111"/>
            <p:cNvSpPr/>
            <p:nvPr/>
          </p:nvSpPr>
          <p:spPr>
            <a:xfrm rot="16200000" flipH="1">
              <a:off x="5332413" y="3124201"/>
              <a:ext cx="762000" cy="304798"/>
            </a:xfrm>
            <a:prstGeom prst="parallelogram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09" name="Oval 108"/>
          <p:cNvSpPr/>
          <p:nvPr/>
        </p:nvSpPr>
        <p:spPr>
          <a:xfrm>
            <a:off x="6584867" y="2296023"/>
            <a:ext cx="1207110" cy="121905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14" name="Picture 6" descr="C:\Users\arobert1\AppData\Local\Microsoft\Windows\Temporary Internet Files\Content.IE5\KBZHHE02\Tools-spanner-hammer.svg[1]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261" y="2523171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Oval 114"/>
          <p:cNvSpPr/>
          <p:nvPr/>
        </p:nvSpPr>
        <p:spPr>
          <a:xfrm>
            <a:off x="1873626" y="2296023"/>
            <a:ext cx="1207110" cy="121905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3715633" y="2532789"/>
            <a:ext cx="704241" cy="806556"/>
            <a:chOff x="5123821" y="3308244"/>
            <a:chExt cx="704241" cy="806556"/>
          </a:xfrm>
        </p:grpSpPr>
        <p:sp>
          <p:nvSpPr>
            <p:cNvPr id="119" name="Rectangle: Folded Corner 118"/>
            <p:cNvSpPr/>
            <p:nvPr/>
          </p:nvSpPr>
          <p:spPr>
            <a:xfrm>
              <a:off x="5123821" y="3308244"/>
              <a:ext cx="704241" cy="806556"/>
            </a:xfrm>
            <a:prstGeom prst="foldedCorner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5208840" y="3459126"/>
              <a:ext cx="5334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5208840" y="3535326"/>
              <a:ext cx="5334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5208840" y="3611526"/>
              <a:ext cx="5334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5208840" y="3687726"/>
              <a:ext cx="5334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5208840" y="3763926"/>
              <a:ext cx="5334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5208840" y="3840126"/>
              <a:ext cx="5334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5208840" y="3916326"/>
              <a:ext cx="5334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208840" y="3992526"/>
              <a:ext cx="5334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Oval 117"/>
          <p:cNvSpPr/>
          <p:nvPr/>
        </p:nvSpPr>
        <p:spPr>
          <a:xfrm>
            <a:off x="3444040" y="2296023"/>
            <a:ext cx="1207110" cy="121905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88" name="Picture 1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27" y="3636885"/>
            <a:ext cx="1237595" cy="1249788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287" y="3636885"/>
            <a:ext cx="1237595" cy="1249788"/>
          </a:xfrm>
          <a:prstGeom prst="rect">
            <a:avLst/>
          </a:prstGeom>
        </p:spPr>
      </p:pic>
      <p:pic>
        <p:nvPicPr>
          <p:cNvPr id="190" name="Picture 1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1847" y="3636885"/>
            <a:ext cx="1237595" cy="1249788"/>
          </a:xfrm>
          <a:prstGeom prst="rect">
            <a:avLst/>
          </a:prstGeom>
        </p:spPr>
      </p:pic>
      <p:pic>
        <p:nvPicPr>
          <p:cNvPr id="191" name="Picture 19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6408" y="3636885"/>
            <a:ext cx="1237595" cy="1249788"/>
          </a:xfrm>
          <a:prstGeom prst="rect">
            <a:avLst/>
          </a:prstGeom>
        </p:spPr>
      </p:pic>
      <p:pic>
        <p:nvPicPr>
          <p:cNvPr id="192" name="Picture 19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0969" y="3636885"/>
            <a:ext cx="1237595" cy="1249788"/>
          </a:xfrm>
          <a:prstGeom prst="rect">
            <a:avLst/>
          </a:prstGeom>
        </p:spPr>
      </p:pic>
      <p:pic>
        <p:nvPicPr>
          <p:cNvPr id="193" name="Picture 19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6034" y="4998612"/>
            <a:ext cx="1237595" cy="1249788"/>
          </a:xfrm>
          <a:prstGeom prst="rect">
            <a:avLst/>
          </a:prstGeom>
        </p:spPr>
      </p:pic>
      <p:pic>
        <p:nvPicPr>
          <p:cNvPr id="194" name="Picture 19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9768" y="4998612"/>
            <a:ext cx="1237595" cy="1249788"/>
          </a:xfrm>
          <a:prstGeom prst="rect">
            <a:avLst/>
          </a:prstGeom>
        </p:spPr>
      </p:pic>
      <p:pic>
        <p:nvPicPr>
          <p:cNvPr id="195" name="Picture 19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03502" y="4998612"/>
            <a:ext cx="1237595" cy="1249788"/>
          </a:xfrm>
          <a:prstGeom prst="rect">
            <a:avLst/>
          </a:prstGeom>
        </p:spPr>
      </p:pic>
      <p:pic>
        <p:nvPicPr>
          <p:cNvPr id="196" name="Picture 19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97236" y="4998612"/>
            <a:ext cx="1237595" cy="1249788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90969" y="4998612"/>
            <a:ext cx="1237595" cy="1249788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>
            <a:off x="9854812" y="1529500"/>
            <a:ext cx="533402" cy="762000"/>
            <a:chOff x="5332410" y="2895600"/>
            <a:chExt cx="533402" cy="762000"/>
          </a:xfrm>
        </p:grpSpPr>
        <p:sp>
          <p:nvSpPr>
            <p:cNvPr id="113" name="Rectangle 112"/>
            <p:cNvSpPr/>
            <p:nvPr/>
          </p:nvSpPr>
          <p:spPr>
            <a:xfrm>
              <a:off x="5408612" y="2895600"/>
              <a:ext cx="457200" cy="685800"/>
            </a:xfrm>
            <a:prstGeom prst="rect">
              <a:avLst/>
            </a:prstGeom>
            <a:solidFill>
              <a:schemeClr val="bg1"/>
            </a:solidFill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6" name="Arrow: Right 115"/>
            <p:cNvSpPr/>
            <p:nvPr/>
          </p:nvSpPr>
          <p:spPr>
            <a:xfrm>
              <a:off x="5332410" y="3124200"/>
              <a:ext cx="304802" cy="381000"/>
            </a:xfrm>
            <a:prstGeom prst="rightArrow">
              <a:avLst/>
            </a:prstGeom>
            <a:solidFill>
              <a:schemeClr val="bg1"/>
            </a:solidFill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8" name="Parallelogram 127"/>
            <p:cNvSpPr/>
            <p:nvPr/>
          </p:nvSpPr>
          <p:spPr>
            <a:xfrm rot="16200000" flipH="1">
              <a:off x="5332413" y="3124201"/>
              <a:ext cx="762000" cy="304798"/>
            </a:xfrm>
            <a:prstGeom prst="parallelogram">
              <a:avLst/>
            </a:prstGeom>
            <a:solidFill>
              <a:schemeClr val="bg1"/>
            </a:solidFill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07" name="Oval 106"/>
          <p:cNvSpPr/>
          <p:nvPr/>
        </p:nvSpPr>
        <p:spPr>
          <a:xfrm>
            <a:off x="8179715" y="914400"/>
            <a:ext cx="1207110" cy="1219050"/>
          </a:xfrm>
          <a:prstGeom prst="ellipse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Plus Sign 2"/>
          <p:cNvSpPr/>
          <p:nvPr/>
        </p:nvSpPr>
        <p:spPr>
          <a:xfrm>
            <a:off x="8303153" y="1091915"/>
            <a:ext cx="960235" cy="864021"/>
          </a:xfrm>
          <a:prstGeom prst="mathPlus">
            <a:avLst/>
          </a:prstGeom>
          <a:solidFill>
            <a:schemeClr val="bg1"/>
          </a:solidFill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8" name="Oval 97"/>
          <p:cNvSpPr/>
          <p:nvPr/>
        </p:nvSpPr>
        <p:spPr>
          <a:xfrm>
            <a:off x="8228012" y="2286150"/>
            <a:ext cx="1207110" cy="121905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9" name="Plus Sign 128"/>
          <p:cNvSpPr/>
          <p:nvPr/>
        </p:nvSpPr>
        <p:spPr>
          <a:xfrm>
            <a:off x="8351450" y="2463665"/>
            <a:ext cx="960235" cy="864021"/>
          </a:xfrm>
          <a:prstGeom prst="mathPlus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28012" y="3657900"/>
            <a:ext cx="1237595" cy="12497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6435" y="4913785"/>
            <a:ext cx="1237595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2" y="838200"/>
            <a:ext cx="1800000" cy="1800000"/>
          </a:xfrm>
          <a:prstGeom prst="ellipse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184" y="838200"/>
            <a:ext cx="1800000" cy="1800000"/>
          </a:xfrm>
          <a:prstGeom prst="ellipse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242" y="1933800"/>
            <a:ext cx="1800000" cy="1800000"/>
          </a:xfrm>
          <a:prstGeom prst="ellipse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570" y="1933800"/>
            <a:ext cx="1800000" cy="1800000"/>
          </a:xfrm>
          <a:prstGeom prst="ellipse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819" y="3610200"/>
            <a:ext cx="1800000" cy="1800000"/>
          </a:xfrm>
          <a:prstGeom prst="ellipse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95617" y="3610200"/>
            <a:ext cx="1800000" cy="1800000"/>
          </a:xfrm>
          <a:prstGeom prst="ellipse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42214" y="4724400"/>
            <a:ext cx="1800000" cy="1800000"/>
          </a:xfrm>
          <a:prstGeom prst="ellipse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43516" y="4724400"/>
            <a:ext cx="1800000" cy="1800000"/>
          </a:xfrm>
          <a:prstGeom prst="ellipse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/>
          <a:srcRect l="2411" t="3166" r="2473" b="2819"/>
          <a:stretch/>
        </p:blipFill>
        <p:spPr>
          <a:xfrm>
            <a:off x="5892956" y="838200"/>
            <a:ext cx="1802900" cy="1800000"/>
          </a:xfrm>
          <a:prstGeom prst="ellipse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411" t="3166" r="2473" b="2819"/>
          <a:stretch/>
        </p:blipFill>
        <p:spPr>
          <a:xfrm>
            <a:off x="5891415" y="3610200"/>
            <a:ext cx="1802900" cy="1800000"/>
          </a:xfrm>
          <a:prstGeom prst="ellipse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0798" y="1933800"/>
            <a:ext cx="1800000" cy="1800000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38012" y="1933800"/>
            <a:ext cx="1800000" cy="18000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38012" y="4724400"/>
            <a:ext cx="1800000" cy="1800000"/>
          </a:xfrm>
          <a:prstGeom prst="ellipse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47718" y="4724400"/>
            <a:ext cx="1800000" cy="1800000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0628" y="838200"/>
            <a:ext cx="1800000" cy="1800000"/>
          </a:xfrm>
          <a:prstGeom prst="ellipse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90113" y="3610200"/>
            <a:ext cx="1800000" cy="180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8445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Service constructs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1293812" y="1830687"/>
            <a:ext cx="1524000" cy="990600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6551612" y="1830687"/>
            <a:ext cx="1524000" cy="990600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5865812" y="4648200"/>
            <a:ext cx="1524000" cy="990600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65412" y="2135487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8" name="Oval 7"/>
          <p:cNvSpPr/>
          <p:nvPr/>
        </p:nvSpPr>
        <p:spPr>
          <a:xfrm>
            <a:off x="6399212" y="2135487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6" name="Oval 5"/>
          <p:cNvSpPr/>
          <p:nvPr/>
        </p:nvSpPr>
        <p:spPr>
          <a:xfrm>
            <a:off x="4951412" y="1789764"/>
            <a:ext cx="914400" cy="914400"/>
          </a:xfrm>
          <a:prstGeom prst="ellipse">
            <a:avLst/>
          </a:prstGeom>
          <a:solidFill>
            <a:srgbClr val="D7D7D7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12" y="1243751"/>
            <a:ext cx="371888" cy="34140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8154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VNFs / Services</a:t>
            </a:r>
          </a:p>
        </p:txBody>
      </p:sp>
      <p:sp>
        <p:nvSpPr>
          <p:cNvPr id="67" name="Oval 66"/>
          <p:cNvSpPr/>
          <p:nvPr/>
        </p:nvSpPr>
        <p:spPr>
          <a:xfrm>
            <a:off x="1807047" y="899458"/>
            <a:ext cx="1207110" cy="1219050"/>
          </a:xfrm>
          <a:prstGeom prst="ellipse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dirty="0">
                <a:solidFill>
                  <a:schemeClr val="accent2"/>
                </a:solidFill>
              </a:rPr>
              <a:t>vEPC</a:t>
            </a:r>
          </a:p>
        </p:txBody>
      </p:sp>
      <p:sp>
        <p:nvSpPr>
          <p:cNvPr id="83" name="Oval 82"/>
          <p:cNvSpPr/>
          <p:nvPr/>
        </p:nvSpPr>
        <p:spPr>
          <a:xfrm>
            <a:off x="319582" y="885040"/>
            <a:ext cx="1207110" cy="1219050"/>
          </a:xfrm>
          <a:prstGeom prst="ellipse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94" name="Group 93"/>
          <p:cNvGrpSpPr/>
          <p:nvPr/>
        </p:nvGrpSpPr>
        <p:grpSpPr>
          <a:xfrm>
            <a:off x="593392" y="1170529"/>
            <a:ext cx="659491" cy="648073"/>
            <a:chOff x="572655" y="1170528"/>
            <a:chExt cx="659491" cy="648073"/>
          </a:xfrm>
        </p:grpSpPr>
        <p:sp>
          <p:nvSpPr>
            <p:cNvPr id="84" name="Rectangle 83"/>
            <p:cNvSpPr/>
            <p:nvPr/>
          </p:nvSpPr>
          <p:spPr>
            <a:xfrm>
              <a:off x="572662" y="1170533"/>
              <a:ext cx="315041" cy="16201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89330" y="1170528"/>
              <a:ext cx="342815" cy="16201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37533" y="1332530"/>
              <a:ext cx="328115" cy="16202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72662" y="1494566"/>
              <a:ext cx="305951" cy="16201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37525" y="1656582"/>
              <a:ext cx="329750" cy="16201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78620" y="1494564"/>
              <a:ext cx="353525" cy="16201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67276" y="1656580"/>
              <a:ext cx="164870" cy="16201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67275" y="1332542"/>
              <a:ext cx="164870" cy="16201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72658" y="1332542"/>
              <a:ext cx="164870" cy="16201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72655" y="1656570"/>
              <a:ext cx="164870" cy="16201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95" name="Oval 94"/>
          <p:cNvSpPr/>
          <p:nvPr/>
        </p:nvSpPr>
        <p:spPr>
          <a:xfrm>
            <a:off x="3255047" y="900634"/>
            <a:ext cx="1207110" cy="1219050"/>
          </a:xfrm>
          <a:prstGeom prst="ellipse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3498602" y="1150159"/>
            <a:ext cx="720000" cy="720000"/>
          </a:xfrm>
          <a:prstGeom prst="ellipse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dirty="0">
                <a:solidFill>
                  <a:schemeClr val="accent2"/>
                </a:solidFill>
              </a:rPr>
              <a:t>VR</a:t>
            </a:r>
          </a:p>
        </p:txBody>
      </p:sp>
      <p:sp>
        <p:nvSpPr>
          <p:cNvPr id="97" name="Oval 96"/>
          <p:cNvSpPr/>
          <p:nvPr/>
        </p:nvSpPr>
        <p:spPr>
          <a:xfrm>
            <a:off x="4639419" y="930145"/>
            <a:ext cx="1207110" cy="1219050"/>
          </a:xfrm>
          <a:prstGeom prst="ellipse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4913230" y="1138679"/>
            <a:ext cx="659489" cy="441049"/>
          </a:xfrm>
          <a:prstGeom prst="ellipse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800" dirty="0">
                <a:solidFill>
                  <a:schemeClr val="accent2"/>
                </a:solidFill>
                <a:latin typeface="+mn-lt"/>
                <a:ea typeface="+mn-ea"/>
              </a:rPr>
              <a:t>App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731456" y="160020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/>
                </a:solidFill>
                <a:latin typeface="Calibri" panose="020F0502020204030204" pitchFamily="34" charset="0"/>
              </a:rPr>
              <a:t>Classifier</a:t>
            </a:r>
          </a:p>
        </p:txBody>
      </p:sp>
      <p:sp>
        <p:nvSpPr>
          <p:cNvPr id="100" name="Oval 99"/>
          <p:cNvSpPr/>
          <p:nvPr/>
        </p:nvSpPr>
        <p:spPr>
          <a:xfrm>
            <a:off x="6122830" y="970203"/>
            <a:ext cx="1207110" cy="1219050"/>
          </a:xfrm>
          <a:prstGeom prst="ellipse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74553" y="164025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/>
                </a:solidFill>
                <a:latin typeface="Calibri" panose="020F0502020204030204" pitchFamily="34" charset="0"/>
              </a:rPr>
              <a:t>DPI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356548" y="1264362"/>
            <a:ext cx="276214" cy="16201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6494655" y="1120346"/>
            <a:ext cx="437957" cy="46805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Freeform 40"/>
          <p:cNvSpPr/>
          <p:nvPr/>
        </p:nvSpPr>
        <p:spPr>
          <a:xfrm>
            <a:off x="6533058" y="1211007"/>
            <a:ext cx="177800" cy="266701"/>
          </a:xfrm>
          <a:custGeom>
            <a:avLst/>
            <a:gdLst>
              <a:gd name="connsiteX0" fmla="*/ 6350 w 177800"/>
              <a:gd name="connsiteY0" fmla="*/ 0 h 266700"/>
              <a:gd name="connsiteX1" fmla="*/ 177800 w 177800"/>
              <a:gd name="connsiteY1" fmla="*/ 0 h 266700"/>
              <a:gd name="connsiteX2" fmla="*/ 177800 w 177800"/>
              <a:gd name="connsiteY2" fmla="*/ 266700 h 266700"/>
              <a:gd name="connsiteX3" fmla="*/ 0 w 177800"/>
              <a:gd name="connsiteY3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800" h="266700">
                <a:moveTo>
                  <a:pt x="6350" y="0"/>
                </a:moveTo>
                <a:lnTo>
                  <a:pt x="177800" y="0"/>
                </a:lnTo>
                <a:lnTo>
                  <a:pt x="177800" y="266700"/>
                </a:lnTo>
                <a:lnTo>
                  <a:pt x="0" y="266700"/>
                </a:ln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6" name="Straight Connector 105"/>
          <p:cNvCxnSpPr>
            <a:stCxn id="104" idx="5"/>
          </p:cNvCxnSpPr>
          <p:nvPr/>
        </p:nvCxnSpPr>
        <p:spPr>
          <a:xfrm>
            <a:off x="6868475" y="1511472"/>
            <a:ext cx="208153" cy="184372"/>
          </a:xfrm>
          <a:prstGeom prst="line">
            <a:avLst/>
          </a:prstGeom>
          <a:noFill/>
          <a:ln w="76200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107" name="Oval 106"/>
          <p:cNvSpPr/>
          <p:nvPr/>
        </p:nvSpPr>
        <p:spPr>
          <a:xfrm>
            <a:off x="7527220" y="968456"/>
            <a:ext cx="1207110" cy="1219050"/>
          </a:xfrm>
          <a:prstGeom prst="ellipse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763909" y="9906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/>
                </a:solidFill>
                <a:latin typeface="Calibri" panose="020F0502020204030204" pitchFamily="34" charset="0"/>
              </a:rPr>
              <a:t>Cloud</a:t>
            </a:r>
          </a:p>
        </p:txBody>
      </p:sp>
      <p:grpSp>
        <p:nvGrpSpPr>
          <p:cNvPr id="129" name="Group 128"/>
          <p:cNvGrpSpPr/>
          <p:nvPr/>
        </p:nvGrpSpPr>
        <p:grpSpPr>
          <a:xfrm>
            <a:off x="7920728" y="1330680"/>
            <a:ext cx="501450" cy="404502"/>
            <a:chOff x="8056590" y="5487114"/>
            <a:chExt cx="619866" cy="404502"/>
          </a:xfrm>
        </p:grpSpPr>
        <p:grpSp>
          <p:nvGrpSpPr>
            <p:cNvPr id="123" name="Group 122"/>
            <p:cNvGrpSpPr/>
            <p:nvPr/>
          </p:nvGrpSpPr>
          <p:grpSpPr>
            <a:xfrm>
              <a:off x="8056590" y="5487114"/>
              <a:ext cx="619866" cy="404428"/>
              <a:chOff x="3059832" y="2492896"/>
              <a:chExt cx="2448273" cy="1584176"/>
            </a:xfrm>
          </p:grpSpPr>
          <p:sp>
            <p:nvSpPr>
              <p:cNvPr id="124" name="Arc 123"/>
              <p:cNvSpPr/>
              <p:nvPr/>
            </p:nvSpPr>
            <p:spPr>
              <a:xfrm>
                <a:off x="4788025" y="3284984"/>
                <a:ext cx="720080" cy="792088"/>
              </a:xfrm>
              <a:prstGeom prst="arc">
                <a:avLst>
                  <a:gd name="adj1" fmla="val 13594808"/>
                  <a:gd name="adj2" fmla="val 5480989"/>
                </a:avLst>
              </a:prstGeom>
              <a:noFill/>
              <a:ln w="28575"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AU">
                  <a:solidFill>
                    <a:schemeClr val="accent2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5" name="Arc 124"/>
              <p:cNvSpPr/>
              <p:nvPr/>
            </p:nvSpPr>
            <p:spPr>
              <a:xfrm>
                <a:off x="3568141" y="2492896"/>
                <a:ext cx="1363899" cy="1368152"/>
              </a:xfrm>
              <a:prstGeom prst="arc">
                <a:avLst>
                  <a:gd name="adj1" fmla="val 11585532"/>
                  <a:gd name="adj2" fmla="val 1977757"/>
                </a:avLst>
              </a:prstGeom>
              <a:noFill/>
              <a:ln w="28575"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AU">
                  <a:solidFill>
                    <a:schemeClr val="accent2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6" name="Arc 125"/>
              <p:cNvSpPr/>
              <p:nvPr/>
            </p:nvSpPr>
            <p:spPr>
              <a:xfrm>
                <a:off x="3059832" y="2996953"/>
                <a:ext cx="1435907" cy="1080119"/>
              </a:xfrm>
              <a:prstGeom prst="arc">
                <a:avLst>
                  <a:gd name="adj1" fmla="val 5871561"/>
                  <a:gd name="adj2" fmla="val 17596997"/>
                </a:avLst>
              </a:prstGeom>
              <a:noFill/>
              <a:ln w="28575"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AU">
                  <a:solidFill>
                    <a:schemeClr val="accent2"/>
                  </a:solidFill>
                  <a:latin typeface="+mn-lt"/>
                  <a:ea typeface="+mn-ea"/>
                </a:endParaRPr>
              </a:p>
            </p:txBody>
          </p:sp>
        </p:grpSp>
        <p:cxnSp>
          <p:nvCxnSpPr>
            <p:cNvPr id="127" name="Straight Connector 126"/>
            <p:cNvCxnSpPr/>
            <p:nvPr/>
          </p:nvCxnSpPr>
          <p:spPr>
            <a:xfrm>
              <a:off x="8196923" y="5891616"/>
              <a:ext cx="400382" cy="0"/>
            </a:xfrm>
            <a:prstGeom prst="line">
              <a:avLst/>
            </a:prstGeom>
            <a:noFill/>
            <a:ln w="28575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8" name="Arrow: Right 127"/>
          <p:cNvSpPr/>
          <p:nvPr/>
        </p:nvSpPr>
        <p:spPr>
          <a:xfrm>
            <a:off x="7764898" y="1404213"/>
            <a:ext cx="251794" cy="275746"/>
          </a:xfrm>
          <a:prstGeom prst="rightArrow">
            <a:avLst/>
          </a:prstGeom>
          <a:solidFill>
            <a:schemeClr val="bg1"/>
          </a:solidFill>
          <a:ln w="28575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652191" y="1694596"/>
            <a:ext cx="96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/>
                </a:solidFill>
                <a:latin typeface="Calibri" panose="020F0502020204030204" pitchFamily="34" charset="0"/>
              </a:rPr>
              <a:t>Connect</a:t>
            </a:r>
          </a:p>
        </p:txBody>
      </p:sp>
      <p:sp>
        <p:nvSpPr>
          <p:cNvPr id="131" name="Oval 130"/>
          <p:cNvSpPr/>
          <p:nvPr/>
        </p:nvSpPr>
        <p:spPr>
          <a:xfrm>
            <a:off x="1834129" y="2376618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vEPC</a:t>
            </a:r>
          </a:p>
        </p:txBody>
      </p:sp>
      <p:sp>
        <p:nvSpPr>
          <p:cNvPr id="132" name="Oval 131"/>
          <p:cNvSpPr/>
          <p:nvPr/>
        </p:nvSpPr>
        <p:spPr>
          <a:xfrm>
            <a:off x="346664" y="2362200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620474" y="2647689"/>
            <a:ext cx="659491" cy="648073"/>
            <a:chOff x="572655" y="1170528"/>
            <a:chExt cx="659491" cy="648073"/>
          </a:xfrm>
          <a:solidFill>
            <a:schemeClr val="accent2"/>
          </a:solidFill>
        </p:grpSpPr>
        <p:sp>
          <p:nvSpPr>
            <p:cNvPr id="134" name="Rectangle 133"/>
            <p:cNvSpPr/>
            <p:nvPr/>
          </p:nvSpPr>
          <p:spPr>
            <a:xfrm>
              <a:off x="572662" y="1170533"/>
              <a:ext cx="315041" cy="162019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889330" y="1170528"/>
              <a:ext cx="342815" cy="162019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37533" y="1332530"/>
              <a:ext cx="328115" cy="162022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72662" y="1494566"/>
              <a:ext cx="305951" cy="162019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37525" y="1656582"/>
              <a:ext cx="329750" cy="162019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878620" y="1494564"/>
              <a:ext cx="353525" cy="162019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67276" y="1656580"/>
              <a:ext cx="164870" cy="162019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67275" y="1332542"/>
              <a:ext cx="164870" cy="162019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72658" y="1332542"/>
              <a:ext cx="164870" cy="162019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72655" y="1656570"/>
              <a:ext cx="164870" cy="162019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44" name="Oval 143"/>
          <p:cNvSpPr/>
          <p:nvPr/>
        </p:nvSpPr>
        <p:spPr>
          <a:xfrm>
            <a:off x="3282129" y="2377794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145" name="Oval 144"/>
          <p:cNvSpPr>
            <a:spLocks noChangeAspect="1"/>
          </p:cNvSpPr>
          <p:nvPr/>
        </p:nvSpPr>
        <p:spPr>
          <a:xfrm>
            <a:off x="3525684" y="2627319"/>
            <a:ext cx="720000" cy="72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VR</a:t>
            </a:r>
          </a:p>
        </p:txBody>
      </p:sp>
      <p:sp>
        <p:nvSpPr>
          <p:cNvPr id="146" name="Oval 145"/>
          <p:cNvSpPr/>
          <p:nvPr/>
        </p:nvSpPr>
        <p:spPr>
          <a:xfrm>
            <a:off x="4666501" y="2407305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4940312" y="2615839"/>
            <a:ext cx="659489" cy="44104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+mn-lt"/>
                <a:ea typeface="+mn-ea"/>
              </a:rPr>
              <a:t>App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758538" y="307736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Calibri" panose="020F0502020204030204" pitchFamily="34" charset="0"/>
              </a:rPr>
              <a:t>Classifier</a:t>
            </a:r>
          </a:p>
        </p:txBody>
      </p:sp>
      <p:sp>
        <p:nvSpPr>
          <p:cNvPr id="149" name="Oval 148"/>
          <p:cNvSpPr/>
          <p:nvPr/>
        </p:nvSpPr>
        <p:spPr>
          <a:xfrm>
            <a:off x="6149912" y="2447363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501635" y="311741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Calibri" panose="020F0502020204030204" pitchFamily="34" charset="0"/>
              </a:rPr>
              <a:t>DPI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383630" y="2741522"/>
            <a:ext cx="276214" cy="162018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6521737" y="2597506"/>
            <a:ext cx="437957" cy="468052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" name="Freeform 40"/>
          <p:cNvSpPr/>
          <p:nvPr/>
        </p:nvSpPr>
        <p:spPr>
          <a:xfrm>
            <a:off x="6560140" y="2688167"/>
            <a:ext cx="177800" cy="266701"/>
          </a:xfrm>
          <a:custGeom>
            <a:avLst/>
            <a:gdLst>
              <a:gd name="connsiteX0" fmla="*/ 6350 w 177800"/>
              <a:gd name="connsiteY0" fmla="*/ 0 h 266700"/>
              <a:gd name="connsiteX1" fmla="*/ 177800 w 177800"/>
              <a:gd name="connsiteY1" fmla="*/ 0 h 266700"/>
              <a:gd name="connsiteX2" fmla="*/ 177800 w 177800"/>
              <a:gd name="connsiteY2" fmla="*/ 266700 h 266700"/>
              <a:gd name="connsiteX3" fmla="*/ 0 w 177800"/>
              <a:gd name="connsiteY3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800" h="266700">
                <a:moveTo>
                  <a:pt x="6350" y="0"/>
                </a:moveTo>
                <a:lnTo>
                  <a:pt x="177800" y="0"/>
                </a:lnTo>
                <a:lnTo>
                  <a:pt x="177800" y="266700"/>
                </a:lnTo>
                <a:lnTo>
                  <a:pt x="0" y="266700"/>
                </a:lnTo>
              </a:path>
            </a:pathLst>
          </a:custGeom>
          <a:noFill/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4" name="Straight Connector 153"/>
          <p:cNvCxnSpPr>
            <a:stCxn id="152" idx="5"/>
          </p:cNvCxnSpPr>
          <p:nvPr/>
        </p:nvCxnSpPr>
        <p:spPr>
          <a:xfrm>
            <a:off x="6895557" y="2988632"/>
            <a:ext cx="208153" cy="184372"/>
          </a:xfrm>
          <a:prstGeom prst="line">
            <a:avLst/>
          </a:prstGeom>
          <a:noFill/>
          <a:ln w="7620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155" name="Oval 154"/>
          <p:cNvSpPr/>
          <p:nvPr/>
        </p:nvSpPr>
        <p:spPr>
          <a:xfrm>
            <a:off x="7557363" y="2405322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7790991" y="246776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Calibri" panose="020F0502020204030204" pitchFamily="34" charset="0"/>
              </a:rPr>
              <a:t>Cloud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7947810" y="2807840"/>
            <a:ext cx="501450" cy="404502"/>
            <a:chOff x="8056590" y="5487114"/>
            <a:chExt cx="619866" cy="404502"/>
          </a:xfrm>
          <a:noFill/>
        </p:grpSpPr>
        <p:grpSp>
          <p:nvGrpSpPr>
            <p:cNvPr id="158" name="Group 157"/>
            <p:cNvGrpSpPr/>
            <p:nvPr/>
          </p:nvGrpSpPr>
          <p:grpSpPr>
            <a:xfrm>
              <a:off x="8056590" y="5487114"/>
              <a:ext cx="619866" cy="404428"/>
              <a:chOff x="3059832" y="2492896"/>
              <a:chExt cx="2448273" cy="1584176"/>
            </a:xfrm>
            <a:grpFill/>
          </p:grpSpPr>
          <p:sp>
            <p:nvSpPr>
              <p:cNvPr id="160" name="Arc 159"/>
              <p:cNvSpPr/>
              <p:nvPr/>
            </p:nvSpPr>
            <p:spPr>
              <a:xfrm>
                <a:off x="4788025" y="3284984"/>
                <a:ext cx="720080" cy="792088"/>
              </a:xfrm>
              <a:prstGeom prst="arc">
                <a:avLst>
                  <a:gd name="adj1" fmla="val 13594808"/>
                  <a:gd name="adj2" fmla="val 5480989"/>
                </a:avLst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AU">
                  <a:solidFill>
                    <a:schemeClr val="accent2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1" name="Arc 160"/>
              <p:cNvSpPr/>
              <p:nvPr/>
            </p:nvSpPr>
            <p:spPr>
              <a:xfrm>
                <a:off x="3568141" y="2492896"/>
                <a:ext cx="1363899" cy="1368152"/>
              </a:xfrm>
              <a:prstGeom prst="arc">
                <a:avLst>
                  <a:gd name="adj1" fmla="val 11585532"/>
                  <a:gd name="adj2" fmla="val 1977757"/>
                </a:avLst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AU">
                  <a:solidFill>
                    <a:schemeClr val="accent2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2" name="Arc 161"/>
              <p:cNvSpPr/>
              <p:nvPr/>
            </p:nvSpPr>
            <p:spPr>
              <a:xfrm>
                <a:off x="3059832" y="2996953"/>
                <a:ext cx="1435907" cy="1080119"/>
              </a:xfrm>
              <a:prstGeom prst="arc">
                <a:avLst>
                  <a:gd name="adj1" fmla="val 5871561"/>
                  <a:gd name="adj2" fmla="val 17596997"/>
                </a:avLst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AU">
                  <a:solidFill>
                    <a:schemeClr val="accent2"/>
                  </a:solidFill>
                  <a:latin typeface="+mn-lt"/>
                  <a:ea typeface="+mn-ea"/>
                </a:endParaRPr>
              </a:p>
            </p:txBody>
          </p:sp>
        </p:grpSp>
        <p:cxnSp>
          <p:nvCxnSpPr>
            <p:cNvPr id="159" name="Straight Connector 158"/>
            <p:cNvCxnSpPr/>
            <p:nvPr/>
          </p:nvCxnSpPr>
          <p:spPr>
            <a:xfrm>
              <a:off x="8196923" y="5891616"/>
              <a:ext cx="400382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3" name="Arrow: Right 162"/>
          <p:cNvSpPr/>
          <p:nvPr/>
        </p:nvSpPr>
        <p:spPr>
          <a:xfrm>
            <a:off x="7791980" y="2881373"/>
            <a:ext cx="251794" cy="275746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679273" y="3171756"/>
            <a:ext cx="96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Calibri" panose="020F0502020204030204" pitchFamily="34" charset="0"/>
              </a:rPr>
              <a:t>Connect</a:t>
            </a: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42" y="3703212"/>
            <a:ext cx="1237595" cy="1249788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089" y="3703212"/>
            <a:ext cx="1237595" cy="1249788"/>
          </a:xfrm>
          <a:prstGeom prst="rect">
            <a:avLst/>
          </a:prstGeom>
        </p:spPr>
      </p:pic>
      <p:pic>
        <p:nvPicPr>
          <p:cNvPr id="167" name="Picture 1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536" y="3703212"/>
            <a:ext cx="1237595" cy="1249788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983" y="3703212"/>
            <a:ext cx="1237595" cy="1249788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430" y="3703212"/>
            <a:ext cx="1237595" cy="1249788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6878" y="3703212"/>
            <a:ext cx="1237595" cy="1249788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579" y="5149265"/>
            <a:ext cx="1207113" cy="1213209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1763" y="5146216"/>
            <a:ext cx="1207113" cy="1219306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3947" y="5146216"/>
            <a:ext cx="1207113" cy="1219306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6131" y="5146216"/>
            <a:ext cx="1207113" cy="1219306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88315" y="5146216"/>
            <a:ext cx="1207113" cy="1219306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30497" y="5143168"/>
            <a:ext cx="1207113" cy="12254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40774" y="2666965"/>
            <a:ext cx="1039607" cy="5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2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Sites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4289" y="762000"/>
            <a:ext cx="1097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Calibri" panose="020F0502020204030204" pitchFamily="34" charset="0"/>
              </a:rPr>
              <a:t>Residential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95430" y="768101"/>
            <a:ext cx="1235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Calibri" panose="020F0502020204030204" pitchFamily="34" charset="0"/>
              </a:rPr>
              <a:t>Office Tower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54901" y="774202"/>
            <a:ext cx="800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Calibri" panose="020F0502020204030204" pitchFamily="34" charset="0"/>
              </a:rPr>
              <a:t>Factory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77702" y="780303"/>
            <a:ext cx="651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Calibri" panose="020F0502020204030204" pitchFamily="34" charset="0"/>
              </a:rPr>
              <a:t>Retail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60691" y="786404"/>
            <a:ext cx="931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Calibri" panose="020F0502020204030204" pitchFamily="34" charset="0"/>
              </a:rPr>
              <a:t>Core Site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92257" y="792505"/>
            <a:ext cx="1014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Calibri" panose="020F0502020204030204" pitchFamily="34" charset="0"/>
              </a:rPr>
              <a:t>Radio Site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02752" y="798606"/>
            <a:ext cx="1136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Calibri" panose="020F0502020204030204" pitchFamily="34" charset="0"/>
              </a:rPr>
              <a:t>Warehouse</a:t>
            </a:r>
          </a:p>
        </p:txBody>
      </p:sp>
      <p:sp>
        <p:nvSpPr>
          <p:cNvPr id="34" name="Oval 33"/>
          <p:cNvSpPr/>
          <p:nvPr/>
        </p:nvSpPr>
        <p:spPr>
          <a:xfrm>
            <a:off x="162902" y="1192909"/>
            <a:ext cx="1207110" cy="12190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58302" y="1192909"/>
            <a:ext cx="1207110" cy="12190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753702" y="1192909"/>
            <a:ext cx="1207110" cy="12190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049102" y="1192909"/>
            <a:ext cx="1207110" cy="12190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344502" y="1192909"/>
            <a:ext cx="1207110" cy="12190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sz="36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lang="en-AU" sz="2800" dirty="0">
                <a:solidFill>
                  <a:schemeClr val="bg1"/>
                </a:solidFill>
                <a:latin typeface="Calibri" panose="020F0502020204030204" pitchFamily="34" charset="0"/>
              </a:rPr>
              <a:t>EPC</a:t>
            </a:r>
          </a:p>
        </p:txBody>
      </p:sp>
      <p:sp>
        <p:nvSpPr>
          <p:cNvPr id="39" name="Oval 38"/>
          <p:cNvSpPr/>
          <p:nvPr/>
        </p:nvSpPr>
        <p:spPr>
          <a:xfrm>
            <a:off x="6608469" y="1182855"/>
            <a:ext cx="1207110" cy="12190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35302" y="1192909"/>
            <a:ext cx="1207110" cy="12190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9230702" y="1192909"/>
            <a:ext cx="1207110" cy="12190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378795" y="768101"/>
            <a:ext cx="965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Calibri" panose="020F0502020204030204" pitchFamily="34" charset="0"/>
              </a:rPr>
              <a:t>Exchange</a:t>
            </a:r>
          </a:p>
        </p:txBody>
      </p:sp>
      <p:pic>
        <p:nvPicPr>
          <p:cNvPr id="1030" name="Picture 6" descr="Image result for Retail icon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934" y="1422711"/>
            <a:ext cx="759446" cy="75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58316" y="1390452"/>
            <a:ext cx="728376" cy="728376"/>
          </a:xfrm>
          <a:prstGeom prst="rect">
            <a:avLst/>
          </a:prstGeom>
        </p:spPr>
      </p:pic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75" y="1320069"/>
            <a:ext cx="952909" cy="95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office icon Whi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189" y="1442766"/>
            <a:ext cx="719336" cy="71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base station icon Whi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192" y="1227548"/>
            <a:ext cx="1129665" cy="112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5517" t="12427" r="15517" b="12427"/>
          <a:stretch/>
        </p:blipFill>
        <p:spPr>
          <a:xfrm>
            <a:off x="5773274" y="1393049"/>
            <a:ext cx="349567" cy="485510"/>
          </a:xfrm>
          <a:prstGeom prst="rect">
            <a:avLst/>
          </a:prstGeom>
        </p:spPr>
      </p:pic>
      <p:pic>
        <p:nvPicPr>
          <p:cNvPr id="1040" name="Picture 16" descr="Image result for warehouse icon Whit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978" y="1363555"/>
            <a:ext cx="877759" cy="87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central office icon Whit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514" y="1342954"/>
            <a:ext cx="1113486" cy="91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Oval 60"/>
          <p:cNvSpPr/>
          <p:nvPr/>
        </p:nvSpPr>
        <p:spPr>
          <a:xfrm>
            <a:off x="162902" y="2564509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1458302" y="2564509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753702" y="2564509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4049102" y="2564509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5344502" y="2564509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sz="36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lang="en-AU" sz="2800" dirty="0">
                <a:solidFill>
                  <a:schemeClr val="bg1"/>
                </a:solidFill>
                <a:latin typeface="Calibri" panose="020F0502020204030204" pitchFamily="34" charset="0"/>
              </a:rPr>
              <a:t>EPC</a:t>
            </a:r>
          </a:p>
        </p:txBody>
      </p:sp>
      <p:sp>
        <p:nvSpPr>
          <p:cNvPr id="66" name="Oval 65"/>
          <p:cNvSpPr/>
          <p:nvPr/>
        </p:nvSpPr>
        <p:spPr>
          <a:xfrm>
            <a:off x="6608469" y="2554455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935302" y="2564509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9230702" y="2564509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pic>
        <p:nvPicPr>
          <p:cNvPr id="69" name="Picture 6" descr="Image result for Retail icon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934" y="2794311"/>
            <a:ext cx="759446" cy="75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58316" y="2762052"/>
            <a:ext cx="728376" cy="728376"/>
          </a:xfrm>
          <a:prstGeom prst="rect">
            <a:avLst/>
          </a:prstGeom>
        </p:spPr>
      </p:pic>
      <p:pic>
        <p:nvPicPr>
          <p:cNvPr id="71" name="Picture 10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75" y="2691669"/>
            <a:ext cx="952909" cy="95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2" descr="Image result for office icon Whi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189" y="2814366"/>
            <a:ext cx="719336" cy="71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4" descr="Image result for base station icon Whi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192" y="2599148"/>
            <a:ext cx="1129665" cy="112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5517" t="12427" r="15517" b="12427"/>
          <a:stretch/>
        </p:blipFill>
        <p:spPr>
          <a:xfrm>
            <a:off x="5773274" y="2764649"/>
            <a:ext cx="349567" cy="485510"/>
          </a:xfrm>
          <a:prstGeom prst="rect">
            <a:avLst/>
          </a:prstGeom>
        </p:spPr>
      </p:pic>
      <p:pic>
        <p:nvPicPr>
          <p:cNvPr id="75" name="Picture 16" descr="Image result for warehouse icon Whit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978" y="2735155"/>
            <a:ext cx="877759" cy="87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8" descr="Image result for central office icon Whit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514" y="2714554"/>
            <a:ext cx="1113486" cy="91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881" y="3908531"/>
            <a:ext cx="1207113" cy="12193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62569" y="3908531"/>
            <a:ext cx="1207113" cy="1219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57257" y="3908531"/>
            <a:ext cx="1207113" cy="1219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51945" y="3908531"/>
            <a:ext cx="1207113" cy="12193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46633" y="3859759"/>
            <a:ext cx="1207113" cy="1316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41321" y="3908531"/>
            <a:ext cx="1207113" cy="12193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36009" y="3908531"/>
            <a:ext cx="1207113" cy="12193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30699" y="3908531"/>
            <a:ext cx="1207113" cy="12193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83887" y="5230372"/>
            <a:ext cx="1207113" cy="1219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00490" y="5230372"/>
            <a:ext cx="1207113" cy="12193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17095" y="5230372"/>
            <a:ext cx="1207113" cy="12193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333700" y="5181600"/>
            <a:ext cx="1207113" cy="1316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050305" y="5230372"/>
            <a:ext cx="1207113" cy="12193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766910" y="5230372"/>
            <a:ext cx="1207113" cy="12193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83515" y="5230372"/>
            <a:ext cx="1207113" cy="12193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00120" y="5230372"/>
            <a:ext cx="1207113" cy="1219306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0357768" y="762000"/>
            <a:ext cx="1175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Calibri" panose="020F0502020204030204" pitchFamily="34" charset="0"/>
              </a:rPr>
              <a:t>Data Centre</a:t>
            </a:r>
          </a:p>
        </p:txBody>
      </p:sp>
      <p:sp>
        <p:nvSpPr>
          <p:cNvPr id="60" name="Oval 59"/>
          <p:cNvSpPr/>
          <p:nvPr/>
        </p:nvSpPr>
        <p:spPr>
          <a:xfrm>
            <a:off x="10602302" y="1219200"/>
            <a:ext cx="1207110" cy="12190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Image result for data center icon white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334" y="1443202"/>
            <a:ext cx="771047" cy="77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Oval 77"/>
          <p:cNvSpPr/>
          <p:nvPr/>
        </p:nvSpPr>
        <p:spPr>
          <a:xfrm>
            <a:off x="10602302" y="2590950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pic>
        <p:nvPicPr>
          <p:cNvPr id="79" name="Picture 2" descr="Image result for data center icon white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334" y="2814952"/>
            <a:ext cx="771047" cy="77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602302" y="3913074"/>
            <a:ext cx="1207113" cy="121930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02299" y="5230372"/>
            <a:ext cx="1207113" cy="1219306"/>
          </a:xfrm>
          <a:prstGeom prst="rect">
            <a:avLst/>
          </a:prstGeom>
        </p:spPr>
      </p:pic>
      <p:sp>
        <p:nvSpPr>
          <p:cNvPr id="77" name="Oval 76"/>
          <p:cNvSpPr/>
          <p:nvPr/>
        </p:nvSpPr>
        <p:spPr>
          <a:xfrm>
            <a:off x="4761055" y="-135290"/>
            <a:ext cx="1207110" cy="1219050"/>
          </a:xfrm>
          <a:prstGeom prst="ellipse">
            <a:avLst/>
          </a:prstGeom>
          <a:solidFill>
            <a:srgbClr val="0085C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Site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207550" y="-193498"/>
            <a:ext cx="1792379" cy="13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7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End-point types</a:t>
            </a:r>
          </a:p>
        </p:txBody>
      </p:sp>
      <p:sp>
        <p:nvSpPr>
          <p:cNvPr id="3" name="Oval 2"/>
          <p:cNvSpPr/>
          <p:nvPr/>
        </p:nvSpPr>
        <p:spPr>
          <a:xfrm>
            <a:off x="1834129" y="921609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End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Point</a:t>
            </a:r>
          </a:p>
        </p:txBody>
      </p:sp>
      <p:sp>
        <p:nvSpPr>
          <p:cNvPr id="4" name="Oval 3"/>
          <p:cNvSpPr/>
          <p:nvPr/>
        </p:nvSpPr>
        <p:spPr>
          <a:xfrm>
            <a:off x="3820502" y="921609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End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Point</a:t>
            </a:r>
          </a:p>
        </p:txBody>
      </p:sp>
      <p:sp>
        <p:nvSpPr>
          <p:cNvPr id="7" name="Cross 6"/>
          <p:cNvSpPr/>
          <p:nvPr/>
        </p:nvSpPr>
        <p:spPr>
          <a:xfrm>
            <a:off x="4570412" y="921609"/>
            <a:ext cx="457200" cy="449991"/>
          </a:xfrm>
          <a:prstGeom prst="plus">
            <a:avLst>
              <a:gd name="adj" fmla="val 32741"/>
            </a:avLst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285" y="2590800"/>
            <a:ext cx="1207113" cy="12193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499" y="2595065"/>
            <a:ext cx="1207113" cy="1219306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148457" y="914400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6000" dirty="0">
                <a:solidFill>
                  <a:schemeClr val="bg1"/>
                </a:solidFill>
              </a:rPr>
              <a:t>EP</a:t>
            </a:r>
          </a:p>
        </p:txBody>
      </p:sp>
      <p:sp>
        <p:nvSpPr>
          <p:cNvPr id="11" name="Oval 10"/>
          <p:cNvSpPr/>
          <p:nvPr/>
        </p:nvSpPr>
        <p:spPr>
          <a:xfrm>
            <a:off x="8087702" y="914400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6000" dirty="0">
                <a:solidFill>
                  <a:schemeClr val="bg1"/>
                </a:solidFill>
              </a:rPr>
              <a:t>EP</a:t>
            </a:r>
          </a:p>
        </p:txBody>
      </p:sp>
      <p:sp>
        <p:nvSpPr>
          <p:cNvPr id="12" name="Cross 11"/>
          <p:cNvSpPr/>
          <p:nvPr/>
        </p:nvSpPr>
        <p:spPr>
          <a:xfrm>
            <a:off x="8837612" y="914400"/>
            <a:ext cx="457200" cy="449991"/>
          </a:xfrm>
          <a:prstGeom prst="plus">
            <a:avLst>
              <a:gd name="adj" fmla="val 32741"/>
            </a:avLst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713" y="2235457"/>
            <a:ext cx="1932599" cy="16094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0927" y="2200623"/>
            <a:ext cx="1932599" cy="160948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834129" y="4495800"/>
            <a:ext cx="1207110" cy="1219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8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Oval 16"/>
          <p:cNvSpPr/>
          <p:nvPr/>
        </p:nvSpPr>
        <p:spPr>
          <a:xfrm>
            <a:off x="3820499" y="4495800"/>
            <a:ext cx="1207110" cy="12190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8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Oval 17"/>
          <p:cNvSpPr/>
          <p:nvPr/>
        </p:nvSpPr>
        <p:spPr>
          <a:xfrm>
            <a:off x="6148457" y="4495800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3600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19" name="Oval 18"/>
          <p:cNvSpPr/>
          <p:nvPr/>
        </p:nvSpPr>
        <p:spPr>
          <a:xfrm>
            <a:off x="8450018" y="3891591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3600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6148457" y="4495800"/>
            <a:ext cx="1207110" cy="121905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bg1"/>
                </a:solidFill>
                <a:ea typeface="ＭＳ Ｐゴシック" pitchFamily="34" charset="-128"/>
              </a:rPr>
              <a:t>App</a:t>
            </a:r>
          </a:p>
        </p:txBody>
      </p:sp>
      <p:sp>
        <p:nvSpPr>
          <p:cNvPr id="20" name="Oval 19"/>
          <p:cNvSpPr/>
          <p:nvPr/>
        </p:nvSpPr>
        <p:spPr>
          <a:xfrm>
            <a:off x="9630804" y="338462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sz="6000" dirty="0">
              <a:solidFill>
                <a:schemeClr val="bg1"/>
              </a:solidFill>
            </a:endParaRPr>
          </a:p>
        </p:txBody>
      </p:sp>
      <p:sp>
        <p:nvSpPr>
          <p:cNvPr id="6" name="Arrow: Right 5"/>
          <p:cNvSpPr/>
          <p:nvPr/>
        </p:nvSpPr>
        <p:spPr>
          <a:xfrm>
            <a:off x="9819691" y="528989"/>
            <a:ext cx="914400" cy="837997"/>
          </a:xfrm>
          <a:prstGeom prst="right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6492" y="344303"/>
            <a:ext cx="1207113" cy="121320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0483835" y="1826989"/>
            <a:ext cx="1207113" cy="12132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 flipH="1">
            <a:off x="10508828" y="3341573"/>
            <a:ext cx="1207113" cy="1213209"/>
          </a:xfrm>
          <a:prstGeom prst="rect">
            <a:avLst/>
          </a:prstGeom>
        </p:spPr>
      </p:pic>
      <p:sp>
        <p:nvSpPr>
          <p:cNvPr id="23" name="Arrow: Right 22"/>
          <p:cNvSpPr/>
          <p:nvPr/>
        </p:nvSpPr>
        <p:spPr>
          <a:xfrm>
            <a:off x="8672256" y="5597214"/>
            <a:ext cx="914400" cy="837997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4" name="Arrow: Right 23"/>
          <p:cNvSpPr/>
          <p:nvPr/>
        </p:nvSpPr>
        <p:spPr>
          <a:xfrm flipH="1">
            <a:off x="9644025" y="5597215"/>
            <a:ext cx="914400" cy="837997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5" name="Arrow: Right 24"/>
          <p:cNvSpPr/>
          <p:nvPr/>
        </p:nvSpPr>
        <p:spPr>
          <a:xfrm rot="16200000">
            <a:off x="10962013" y="5442258"/>
            <a:ext cx="914400" cy="837997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6" name="Arrow: Right 25"/>
          <p:cNvSpPr/>
          <p:nvPr/>
        </p:nvSpPr>
        <p:spPr>
          <a:xfrm rot="5400000">
            <a:off x="7556711" y="5622969"/>
            <a:ext cx="914400" cy="837997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55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7847012" y="2362200"/>
            <a:ext cx="18453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Cell</a:t>
            </a:r>
          </a:p>
          <a:p>
            <a:r>
              <a:rPr lang="it-IT" dirty="0"/>
              <a:t>ECP / Core</a:t>
            </a:r>
          </a:p>
          <a:p>
            <a:r>
              <a:rPr lang="it-IT" dirty="0"/>
              <a:t>Office</a:t>
            </a:r>
          </a:p>
          <a:p>
            <a:r>
              <a:rPr lang="it-IT" dirty="0"/>
              <a:t>Data Centre</a:t>
            </a:r>
            <a:endParaRPr lang="en-AU" dirty="0"/>
          </a:p>
        </p:txBody>
      </p:sp>
      <p:pic>
        <p:nvPicPr>
          <p:cNvPr id="4" name="Picture 14" descr="Image result for base station icon White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28" t="11722" r="9526" b="11611"/>
          <a:stretch/>
        </p:blipFill>
        <p:spPr bwMode="auto">
          <a:xfrm>
            <a:off x="2773955" y="3671615"/>
            <a:ext cx="914401" cy="9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Image result for office icon Whit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522" t="-6681" r="-7028" b="-6977"/>
          <a:stretch/>
        </p:blipFill>
        <p:spPr bwMode="auto">
          <a:xfrm>
            <a:off x="2817812" y="2438400"/>
            <a:ext cx="915312" cy="92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data center icon whit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452" t="-4494" r="-4471" b="-4546"/>
          <a:stretch/>
        </p:blipFill>
        <p:spPr bwMode="auto">
          <a:xfrm>
            <a:off x="2817812" y="4918811"/>
            <a:ext cx="914856" cy="92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370012" y="2504660"/>
            <a:ext cx="914400" cy="92434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25244" y="3737876"/>
            <a:ext cx="914400" cy="92434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69556" y="4985072"/>
            <a:ext cx="914400" cy="92434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70612" y="2362200"/>
            <a:ext cx="914479" cy="9266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62674" y="3536950"/>
            <a:ext cx="914479" cy="9266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98659" y="4661788"/>
            <a:ext cx="914479" cy="9266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7132" y="2418922"/>
            <a:ext cx="914479" cy="9266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9194" y="3593672"/>
            <a:ext cx="914479" cy="9266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05179" y="4718510"/>
            <a:ext cx="914479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3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types</a:t>
            </a:r>
          </a:p>
        </p:txBody>
      </p:sp>
      <p:sp>
        <p:nvSpPr>
          <p:cNvPr id="6" name="Oval 5"/>
          <p:cNvSpPr/>
          <p:nvPr/>
        </p:nvSpPr>
        <p:spPr>
          <a:xfrm>
            <a:off x="1834129" y="2376618"/>
            <a:ext cx="1207110" cy="121905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10544" y="2725446"/>
            <a:ext cx="854280" cy="521394"/>
            <a:chOff x="8056590" y="5487114"/>
            <a:chExt cx="619866" cy="404502"/>
          </a:xfrm>
          <a:noFill/>
          <a:effectLst>
            <a:glow rad="101600">
              <a:schemeClr val="bg1">
                <a:alpha val="40000"/>
              </a:schemeClr>
            </a:glow>
          </a:effectLst>
        </p:grpSpPr>
        <p:grpSp>
          <p:nvGrpSpPr>
            <p:cNvPr id="9" name="Group 8"/>
            <p:cNvGrpSpPr/>
            <p:nvPr/>
          </p:nvGrpSpPr>
          <p:grpSpPr>
            <a:xfrm>
              <a:off x="8056590" y="5487114"/>
              <a:ext cx="619866" cy="404428"/>
              <a:chOff x="3059832" y="2492896"/>
              <a:chExt cx="2448273" cy="1584176"/>
            </a:xfrm>
            <a:grpFill/>
          </p:grpSpPr>
          <p:sp>
            <p:nvSpPr>
              <p:cNvPr id="11" name="Arc 10"/>
              <p:cNvSpPr/>
              <p:nvPr/>
            </p:nvSpPr>
            <p:spPr>
              <a:xfrm>
                <a:off x="4788025" y="3284984"/>
                <a:ext cx="720080" cy="792088"/>
              </a:xfrm>
              <a:prstGeom prst="arc">
                <a:avLst>
                  <a:gd name="adj1" fmla="val 13594808"/>
                  <a:gd name="adj2" fmla="val 5480989"/>
                </a:avLst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AU">
                  <a:solidFill>
                    <a:schemeClr val="accent2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Arc 11"/>
              <p:cNvSpPr/>
              <p:nvPr/>
            </p:nvSpPr>
            <p:spPr>
              <a:xfrm>
                <a:off x="3568141" y="2492896"/>
                <a:ext cx="1363899" cy="1368152"/>
              </a:xfrm>
              <a:prstGeom prst="arc">
                <a:avLst>
                  <a:gd name="adj1" fmla="val 11585532"/>
                  <a:gd name="adj2" fmla="val 1977757"/>
                </a:avLst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AU">
                  <a:solidFill>
                    <a:schemeClr val="accent2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Arc 12"/>
              <p:cNvSpPr/>
              <p:nvPr/>
            </p:nvSpPr>
            <p:spPr>
              <a:xfrm>
                <a:off x="3059832" y="2996953"/>
                <a:ext cx="1435907" cy="1080119"/>
              </a:xfrm>
              <a:prstGeom prst="arc">
                <a:avLst>
                  <a:gd name="adj1" fmla="val 5871561"/>
                  <a:gd name="adj2" fmla="val 17596997"/>
                </a:avLst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AU">
                  <a:solidFill>
                    <a:schemeClr val="accent2"/>
                  </a:solidFill>
                  <a:latin typeface="+mn-lt"/>
                  <a:ea typeface="+mn-ea"/>
                </a:endParaRPr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8196923" y="5891616"/>
              <a:ext cx="400382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3291013" y="2376618"/>
            <a:ext cx="1207110" cy="121905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1332" y="1974189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Calibri" panose="020F0502020204030204" pitchFamily="34" charset="0"/>
              </a:rPr>
              <a:t>Cloud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52539" y="1981200"/>
            <a:ext cx="609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Calibri" panose="020F0502020204030204" pitchFamily="34" charset="0"/>
              </a:rPr>
              <a:t>WAN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552539" y="2986096"/>
            <a:ext cx="636873" cy="0"/>
          </a:xfrm>
          <a:prstGeom prst="line">
            <a:avLst/>
          </a:prstGeom>
          <a:grpFill/>
          <a:ln w="38100"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/>
          <p:cNvCxnSpPr/>
          <p:nvPr/>
        </p:nvCxnSpPr>
        <p:spPr>
          <a:xfrm rot="16200000">
            <a:off x="3617912" y="2856556"/>
            <a:ext cx="228600" cy="0"/>
          </a:xfrm>
          <a:prstGeom prst="line">
            <a:avLst/>
          </a:prstGeom>
          <a:grpFill/>
          <a:ln w="38100"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23"/>
          <p:cNvCxnSpPr/>
          <p:nvPr/>
        </p:nvCxnSpPr>
        <p:spPr>
          <a:xfrm rot="16200000">
            <a:off x="3867177" y="3100398"/>
            <a:ext cx="228600" cy="0"/>
          </a:xfrm>
          <a:prstGeom prst="line">
            <a:avLst/>
          </a:prstGeom>
          <a:grpFill/>
          <a:ln w="38100"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638" y="3829885"/>
            <a:ext cx="1207113" cy="121930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920" y="3829885"/>
            <a:ext cx="1207113" cy="1219306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6001982" y="2361331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sz="3600" dirty="0">
              <a:solidFill>
                <a:schemeClr val="bg1"/>
              </a:solidFill>
            </a:endParaRPr>
          </a:p>
        </p:txBody>
      </p:sp>
      <p:pic>
        <p:nvPicPr>
          <p:cNvPr id="22" name="Picture 2" descr="Image result for white clou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2535931"/>
            <a:ext cx="869849" cy="86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/>
          <p:cNvSpPr/>
          <p:nvPr/>
        </p:nvSpPr>
        <p:spPr>
          <a:xfrm>
            <a:off x="6000394" y="3595668"/>
            <a:ext cx="1207110" cy="121905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sz="3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108570" y="4219197"/>
            <a:ext cx="953157" cy="0"/>
          </a:xfrm>
          <a:prstGeom prst="line">
            <a:avLst/>
          </a:prstGeom>
          <a:grpFill/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Connector 27"/>
          <p:cNvCxnSpPr/>
          <p:nvPr/>
        </p:nvCxnSpPr>
        <p:spPr>
          <a:xfrm rot="16200000">
            <a:off x="6179807" y="3995177"/>
            <a:ext cx="395330" cy="0"/>
          </a:xfrm>
          <a:prstGeom prst="line">
            <a:avLst/>
          </a:prstGeom>
          <a:grpFill/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/>
          <p:cNvCxnSpPr/>
          <p:nvPr/>
        </p:nvCxnSpPr>
        <p:spPr>
          <a:xfrm rot="16200000">
            <a:off x="6552862" y="4416866"/>
            <a:ext cx="395330" cy="0"/>
          </a:xfrm>
          <a:prstGeom prst="line">
            <a:avLst/>
          </a:prstGeom>
          <a:grpFill/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9308" y="3580381"/>
            <a:ext cx="1207113" cy="12193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9307" y="2150477"/>
            <a:ext cx="1207113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Build targeted use cases that can be demonstrated to customers</a:t>
            </a:r>
          </a:p>
          <a:p>
            <a:pPr lvl="1"/>
            <a:r>
              <a:rPr lang="en-AU" dirty="0"/>
              <a:t>Enterprise to Data Centre Connectivity</a:t>
            </a:r>
          </a:p>
          <a:p>
            <a:pPr lvl="1"/>
            <a:r>
              <a:rPr lang="en-AU" dirty="0"/>
              <a:t>Cloud-Connect</a:t>
            </a:r>
          </a:p>
          <a:p>
            <a:pPr lvl="1"/>
            <a:r>
              <a:rPr lang="en-AU" dirty="0"/>
              <a:t>DC-I</a:t>
            </a:r>
          </a:p>
          <a:p>
            <a:r>
              <a:rPr lang="en-AU" dirty="0"/>
              <a:t>Build Portal / Application that can be ‘skinned’ to demonstrate different Use Cases</a:t>
            </a:r>
          </a:p>
          <a:p>
            <a:pPr lvl="1"/>
            <a:r>
              <a:rPr lang="en-AU" dirty="0"/>
              <a:t>Mobile Backhaul Use Case</a:t>
            </a:r>
          </a:p>
          <a:p>
            <a:pPr lvl="1"/>
            <a:r>
              <a:rPr lang="en-AU" dirty="0"/>
              <a:t>Packet</a:t>
            </a:r>
          </a:p>
          <a:p>
            <a:pPr lvl="1"/>
            <a:r>
              <a:rPr lang="en-AU" dirty="0"/>
              <a:t>Enterprise vertical</a:t>
            </a:r>
          </a:p>
        </p:txBody>
      </p:sp>
    </p:spTree>
    <p:extLst>
      <p:ext uri="{BB962C8B-B14F-4D97-AF65-F5344CB8AC3E}">
        <p14:creationId xmlns:p14="http://schemas.microsoft.com/office/powerpoint/2010/main" val="215594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Tools</a:t>
            </a:r>
            <a:endParaRPr lang="en-AU" dirty="0"/>
          </a:p>
        </p:txBody>
      </p:sp>
      <p:pic>
        <p:nvPicPr>
          <p:cNvPr id="1026" name="Picture 2" descr="Image result for create ic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1" t="6378" r="6579" b="6601"/>
          <a:stretch/>
        </p:blipFill>
        <p:spPr bwMode="auto">
          <a:xfrm>
            <a:off x="2690755" y="1746779"/>
            <a:ext cx="1217204" cy="121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est icon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"/>
          <a:stretch/>
        </p:blipFill>
        <p:spPr bwMode="auto">
          <a:xfrm>
            <a:off x="1324175" y="1746779"/>
            <a:ext cx="1341237" cy="121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825" y="1746779"/>
            <a:ext cx="1207113" cy="121930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789612" y="1746779"/>
            <a:ext cx="1207110" cy="121905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6812" y="2214109"/>
            <a:ext cx="729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b="1" dirty="0">
                <a:solidFill>
                  <a:schemeClr val="bg1"/>
                </a:solidFill>
                <a:sym typeface="Wingdings" panose="05000000000000000000" pitchFamily="2" charset="2"/>
              </a:rPr>
              <a:t></a:t>
            </a:r>
            <a:endParaRPr lang="en-AU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583" y="1929825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r>
              <a:rPr lang="en-AU" sz="3200" b="1" dirty="0" err="1">
                <a:solidFill>
                  <a:schemeClr val="bg1"/>
                </a:solidFill>
                <a:sym typeface="Wingdings" panose="05000000000000000000" pitchFamily="2" charset="2"/>
              </a:rPr>
              <a:t>cfg</a:t>
            </a:r>
            <a:endParaRPr lang="en-AU" sz="3200" b="1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1674812" y="3429000"/>
            <a:ext cx="1186887" cy="121905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74812" y="4267200"/>
            <a:ext cx="1186887" cy="0"/>
          </a:xfrm>
          <a:prstGeom prst="straightConnector1">
            <a:avLst/>
          </a:prstGeom>
          <a:ln w="57150">
            <a:solidFill>
              <a:schemeClr val="tx2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7635" y="3505275"/>
            <a:ext cx="777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 err="1">
                <a:sym typeface="Wingdings" panose="05000000000000000000" pitchFamily="2" charset="2"/>
              </a:rPr>
              <a:t>ms</a:t>
            </a:r>
            <a:endParaRPr lang="en-AU" sz="3200" b="1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3322853" y="3426558"/>
            <a:ext cx="1186887" cy="121905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96423" y="4267200"/>
            <a:ext cx="845389" cy="0"/>
          </a:xfrm>
          <a:prstGeom prst="straightConnector1">
            <a:avLst/>
          </a:prstGeom>
          <a:ln w="57150">
            <a:solidFill>
              <a:schemeClr val="tx2"/>
            </a:solidFill>
            <a:headEnd type="oval" w="lg" len="lg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22853" y="3505200"/>
            <a:ext cx="1161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>
                <a:sym typeface="Wingdings" panose="05000000000000000000" pitchFamily="2" charset="2"/>
              </a:rPr>
              <a:t>Ping</a:t>
            </a:r>
            <a:endParaRPr lang="en-AU" sz="32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991" y="3137439"/>
            <a:ext cx="1664352" cy="17497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4719" y="4964816"/>
            <a:ext cx="1743607" cy="12193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4340" y="4964816"/>
            <a:ext cx="1383912" cy="12193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2033" y="1208924"/>
            <a:ext cx="41243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8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templates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60" y="838200"/>
            <a:ext cx="1207113" cy="1316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43836" y="1145498"/>
            <a:ext cx="26917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3A3B6B"/>
                </a:solidFill>
                <a:latin typeface="Lucida Console" panose="020B0609040504020204" pitchFamily="49" charset="0"/>
              </a:defRPr>
            </a:lvl1pPr>
          </a:lstStyle>
          <a:p>
            <a:pPr algn="l"/>
            <a:r>
              <a:rPr lang="en-AU" dirty="0">
                <a:solidFill>
                  <a:srgbClr val="0085CA"/>
                </a:solidFill>
              </a:rPr>
              <a:t>Mobile Backhaul Connect</a:t>
            </a:r>
          </a:p>
          <a:p>
            <a:pPr algn="l"/>
            <a:r>
              <a:rPr lang="en-AU" sz="1100" b="0" dirty="0">
                <a:solidFill>
                  <a:schemeClr val="tx1"/>
                </a:solidFill>
                <a:latin typeface="+mj-lt"/>
              </a:rPr>
              <a:t>Connect my cell sites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/>
          <a:srcRect l="5337" t="40440" r="14936" b="35780"/>
          <a:stretch/>
        </p:blipFill>
        <p:spPr>
          <a:xfrm>
            <a:off x="1129944" y="838200"/>
            <a:ext cx="1536090" cy="6137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12" y="840698"/>
            <a:ext cx="1207113" cy="1219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812" y="2296885"/>
            <a:ext cx="1207113" cy="12193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732212" y="2630607"/>
            <a:ext cx="25218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3A3B6B"/>
                </a:solidFill>
                <a:latin typeface="Lucida Console" panose="020B0609040504020204" pitchFamily="49" charset="0"/>
              </a:defRPr>
            </a:lvl1pPr>
          </a:lstStyle>
          <a:p>
            <a:pPr algn="l"/>
            <a:r>
              <a:rPr lang="en-AU" dirty="0">
                <a:solidFill>
                  <a:srgbClr val="0085CA"/>
                </a:solidFill>
              </a:rPr>
              <a:t>Office Connect</a:t>
            </a:r>
          </a:p>
          <a:p>
            <a:pPr algn="l"/>
            <a:r>
              <a:rPr lang="en-AU" sz="1100" b="0" dirty="0">
                <a:solidFill>
                  <a:schemeClr val="tx1"/>
                </a:solidFill>
                <a:latin typeface="+mj-lt"/>
              </a:rPr>
              <a:t>Connect my Office to my Data Centre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l="5337" t="40440" r="14936" b="35780"/>
          <a:stretch/>
        </p:blipFill>
        <p:spPr>
          <a:xfrm>
            <a:off x="1129323" y="2312458"/>
            <a:ext cx="1536090" cy="6137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812" y="2296885"/>
            <a:ext cx="1207113" cy="121930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32212" y="3991748"/>
            <a:ext cx="21467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3A3B6B"/>
                </a:solidFill>
                <a:latin typeface="Lucida Console" panose="020B0609040504020204" pitchFamily="49" charset="0"/>
              </a:defRPr>
            </a:lvl1pPr>
          </a:lstStyle>
          <a:p>
            <a:pPr algn="l"/>
            <a:r>
              <a:rPr lang="en-AU" dirty="0">
                <a:solidFill>
                  <a:srgbClr val="0085CA"/>
                </a:solidFill>
              </a:rPr>
              <a:t>Enterprise Connect</a:t>
            </a:r>
          </a:p>
          <a:p>
            <a:pPr algn="l"/>
            <a:r>
              <a:rPr lang="en-AU" sz="1100" b="0" dirty="0">
                <a:solidFill>
                  <a:schemeClr val="tx1"/>
                </a:solidFill>
                <a:latin typeface="+mj-lt"/>
              </a:rPr>
              <a:t>Connect my Offices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8901" y="3664272"/>
            <a:ext cx="1207113" cy="121930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/>
          <a:srcRect l="5337" t="40440" r="14936" b="35780"/>
          <a:stretch/>
        </p:blipFill>
        <p:spPr>
          <a:xfrm>
            <a:off x="1152416" y="3676013"/>
            <a:ext cx="1536090" cy="6137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812" y="3658026"/>
            <a:ext cx="1207113" cy="12193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807" y="5026822"/>
            <a:ext cx="1207113" cy="121930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755207" y="5360544"/>
            <a:ext cx="23038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3A3B6B"/>
                </a:solidFill>
                <a:latin typeface="Lucida Console" panose="020B0609040504020204" pitchFamily="49" charset="0"/>
              </a:defRPr>
            </a:lvl1pPr>
          </a:lstStyle>
          <a:p>
            <a:pPr algn="l"/>
            <a:r>
              <a:rPr lang="en-AU" dirty="0">
                <a:solidFill>
                  <a:srgbClr val="0085CA"/>
                </a:solidFill>
              </a:rPr>
              <a:t>Data Centre Connect</a:t>
            </a:r>
          </a:p>
          <a:p>
            <a:pPr algn="l"/>
            <a:r>
              <a:rPr lang="en-AU" sz="1100" b="0" dirty="0">
                <a:solidFill>
                  <a:schemeClr val="tx1"/>
                </a:solidFill>
                <a:latin typeface="+mj-lt"/>
              </a:rPr>
              <a:t>Connect my Data Centres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12" y="5025414"/>
            <a:ext cx="1207113" cy="1219306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150812" y="5029200"/>
            <a:ext cx="7086600" cy="1219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50812" y="3657600"/>
            <a:ext cx="7086600" cy="1219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50812" y="2286000"/>
            <a:ext cx="7086600" cy="1219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50812" y="838200"/>
            <a:ext cx="7086600" cy="1219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cxnSp>
        <p:nvCxnSpPr>
          <p:cNvPr id="5" name="Straight Arrow Connector 4"/>
          <p:cNvCxnSpPr>
            <a:stCxn id="35" idx="3"/>
            <a:endCxn id="20" idx="1"/>
          </p:cNvCxnSpPr>
          <p:nvPr/>
        </p:nvCxnSpPr>
        <p:spPr>
          <a:xfrm>
            <a:off x="1357925" y="5635067"/>
            <a:ext cx="1101882" cy="1408"/>
          </a:xfrm>
          <a:prstGeom prst="straightConnector1">
            <a:avLst/>
          </a:prstGeom>
          <a:ln w="76200">
            <a:solidFill>
              <a:schemeClr val="accent1"/>
            </a:solidFill>
            <a:headEnd type="oval" w="med" len="med"/>
            <a:tailEnd type="oval" w="med" len="med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&lt;strong&gt;Cloud&lt;/strong&gt; by cinemacookie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1783196"/>
            <a:ext cx="1380902" cy="70080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5337" t="40440" r="14936" b="35780"/>
          <a:stretch/>
        </p:blipFill>
        <p:spPr>
          <a:xfrm>
            <a:off x="7987322" y="1672245"/>
            <a:ext cx="1764690" cy="61375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3519" y="1523947"/>
            <a:ext cx="1207113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 flipV="1">
            <a:off x="7754257" y="4343400"/>
            <a:ext cx="499654" cy="8736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templates - grey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060" y="838200"/>
            <a:ext cx="1207113" cy="13168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12" y="886972"/>
            <a:ext cx="1207113" cy="121930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612" y="2296885"/>
            <a:ext cx="1207113" cy="121930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/>
          <a:srcRect l="5337" t="40440" r="14936" b="35780"/>
          <a:stretch/>
        </p:blipFill>
        <p:spPr>
          <a:xfrm>
            <a:off x="2577123" y="2312458"/>
            <a:ext cx="1536090" cy="61375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8612" y="2296885"/>
            <a:ext cx="1207113" cy="121930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6701" y="3661149"/>
            <a:ext cx="1207113" cy="121930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5"/>
          <a:srcRect l="5337" t="40440" r="14936" b="35780"/>
          <a:stretch/>
        </p:blipFill>
        <p:spPr>
          <a:xfrm>
            <a:off x="2600216" y="3676013"/>
            <a:ext cx="1536090" cy="6137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8612" y="3661149"/>
            <a:ext cx="1207113" cy="121930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607" y="5026822"/>
            <a:ext cx="1207113" cy="121930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612" y="5025414"/>
            <a:ext cx="1207113" cy="1219306"/>
          </a:xfrm>
          <a:prstGeom prst="rect">
            <a:avLst/>
          </a:prstGeom>
        </p:spPr>
      </p:pic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>
            <a:off x="2805725" y="5635067"/>
            <a:ext cx="1101882" cy="1408"/>
          </a:xfrm>
          <a:prstGeom prst="straightConnector1">
            <a:avLst/>
          </a:prstGeom>
          <a:ln w="76200">
            <a:solidFill>
              <a:schemeClr val="accent1"/>
            </a:solidFill>
            <a:headEnd type="oval" w="med" len="med"/>
            <a:tailEnd type="oval" w="med" len="med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&lt;strong&gt;Cloud&lt;/strong&gt; by cinemacookie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468996"/>
            <a:ext cx="1380902" cy="7008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/>
          <a:srcRect l="5337" t="40440" r="14936" b="35780"/>
          <a:stretch/>
        </p:blipFill>
        <p:spPr>
          <a:xfrm>
            <a:off x="6998310" y="2358045"/>
            <a:ext cx="1764690" cy="61375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4507" y="2209747"/>
            <a:ext cx="1207113" cy="1219306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stCxn id="25" idx="3"/>
            <a:endCxn id="23" idx="1"/>
          </p:cNvCxnSpPr>
          <p:nvPr/>
        </p:nvCxnSpPr>
        <p:spPr>
          <a:xfrm>
            <a:off x="2805725" y="1496625"/>
            <a:ext cx="1113335" cy="0"/>
          </a:xfrm>
          <a:prstGeom prst="straightConnector1">
            <a:avLst/>
          </a:prstGeom>
          <a:ln w="76200">
            <a:solidFill>
              <a:schemeClr val="accent1"/>
            </a:solidFill>
            <a:headEnd type="oval" w="med" len="med"/>
            <a:tailEnd type="oval" w="med" len="med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882083" y="4385900"/>
            <a:ext cx="416017" cy="338956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6674074" y="4385899"/>
            <a:ext cx="499654" cy="8736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882083" y="4062523"/>
            <a:ext cx="285720" cy="227245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&lt;strong&gt;Cloud&lt;/strong&gt; by cinemacookie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120" y="4051771"/>
            <a:ext cx="937919" cy="47599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528" y="3886200"/>
            <a:ext cx="300850" cy="30388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310" y="4233955"/>
            <a:ext cx="300850" cy="30388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658" y="4572912"/>
            <a:ext cx="300850" cy="30388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699" y="3736210"/>
            <a:ext cx="1207113" cy="131685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1447800" y="762000"/>
            <a:ext cx="3884612" cy="139305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446212" y="2209800"/>
            <a:ext cx="3884612" cy="139305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444624" y="3581400"/>
            <a:ext cx="3884612" cy="139305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443036" y="4953000"/>
            <a:ext cx="3884612" cy="139305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943600" y="3657600"/>
            <a:ext cx="3884612" cy="139305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943600" y="2112150"/>
            <a:ext cx="3884612" cy="139305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714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templates - grey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32" y="919746"/>
            <a:ext cx="3895682" cy="14082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2" y="2393689"/>
            <a:ext cx="3901778" cy="1408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32" y="3867632"/>
            <a:ext cx="3895682" cy="1408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754" y="922794"/>
            <a:ext cx="3895682" cy="14022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4754" y="2395213"/>
            <a:ext cx="3895682" cy="14022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4754" y="3867632"/>
            <a:ext cx="3895682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6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templates - bitmaps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43132" y="919746"/>
            <a:ext cx="3895682" cy="14082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43132" y="2393689"/>
            <a:ext cx="3901778" cy="14082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143132" y="3867632"/>
            <a:ext cx="3895682" cy="14082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734754" y="922794"/>
            <a:ext cx="3895682" cy="14022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4734754" y="2395213"/>
            <a:ext cx="3895682" cy="14022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4734754" y="3867632"/>
            <a:ext cx="3895682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4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templates – bitmaps grey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25" y="2344933"/>
            <a:ext cx="7084166" cy="12314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25" y="3690115"/>
            <a:ext cx="7084166" cy="12254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25" y="5029200"/>
            <a:ext cx="7084166" cy="12254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725" y="914400"/>
            <a:ext cx="7084166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0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386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User Interface / App – Andrew, Agatsuma</a:t>
            </a:r>
          </a:p>
          <a:p>
            <a:r>
              <a:rPr lang="en-AU" dirty="0"/>
              <a:t>Resource Adapters</a:t>
            </a:r>
          </a:p>
          <a:p>
            <a:pPr lvl="1"/>
            <a:r>
              <a:rPr lang="en-AU" dirty="0"/>
              <a:t>3900 (or 5160?) (Tim, Vikas)</a:t>
            </a:r>
          </a:p>
          <a:p>
            <a:pPr lvl="1"/>
            <a:r>
              <a:rPr lang="en-AU" dirty="0" err="1"/>
              <a:t>WaveServer</a:t>
            </a:r>
            <a:r>
              <a:rPr lang="en-AU" dirty="0"/>
              <a:t> (Manoj RAs; REST)</a:t>
            </a:r>
          </a:p>
          <a:p>
            <a:pPr lvl="1"/>
            <a:r>
              <a:rPr lang="en-AU" dirty="0"/>
              <a:t>Brocade </a:t>
            </a:r>
            <a:r>
              <a:rPr lang="en-AU" dirty="0" err="1"/>
              <a:t>vRouter</a:t>
            </a:r>
            <a:r>
              <a:rPr lang="en-AU" dirty="0"/>
              <a:t> (or equivalent) (Agatsuma, Mitchell)</a:t>
            </a:r>
          </a:p>
          <a:p>
            <a:r>
              <a:rPr lang="en-AU" dirty="0"/>
              <a:t>Service Template(s)</a:t>
            </a:r>
          </a:p>
          <a:p>
            <a:r>
              <a:rPr lang="en-AU" dirty="0"/>
              <a:t>Hardware</a:t>
            </a:r>
          </a:p>
          <a:p>
            <a:pPr lvl="1"/>
            <a:r>
              <a:rPr lang="en-AU" dirty="0"/>
              <a:t>2 x 3900s</a:t>
            </a:r>
          </a:p>
          <a:p>
            <a:pPr lvl="1"/>
            <a:r>
              <a:rPr lang="en-AU" dirty="0"/>
              <a:t>2 x </a:t>
            </a:r>
            <a:r>
              <a:rPr lang="en-AU" dirty="0" err="1"/>
              <a:t>WaveServers</a:t>
            </a:r>
            <a:endParaRPr lang="en-AU" dirty="0"/>
          </a:p>
          <a:p>
            <a:pPr lvl="1"/>
            <a:r>
              <a:rPr lang="en-AU" dirty="0"/>
              <a:t>PCs (to show connectivity x 4) or equivalent (e.g. test sets)</a:t>
            </a:r>
          </a:p>
        </p:txBody>
      </p:sp>
    </p:spTree>
    <p:extLst>
      <p:ext uri="{BB962C8B-B14F-4D97-AF65-F5344CB8AC3E}">
        <p14:creationId xmlns:p14="http://schemas.microsoft.com/office/powerpoint/2010/main" val="226283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User Interface / App</a:t>
            </a:r>
          </a:p>
          <a:p>
            <a:r>
              <a:rPr lang="en-AU" dirty="0"/>
              <a:t>Services</a:t>
            </a:r>
          </a:p>
          <a:p>
            <a:pPr lvl="1"/>
            <a:r>
              <a:rPr lang="en-AU" dirty="0"/>
              <a:t>Waveserver</a:t>
            </a:r>
          </a:p>
          <a:p>
            <a:pPr lvl="2"/>
            <a:r>
              <a:rPr lang="en-AU" dirty="0"/>
              <a:t>10G P2P service</a:t>
            </a:r>
          </a:p>
          <a:p>
            <a:pPr lvl="1"/>
            <a:r>
              <a:rPr lang="en-AU" dirty="0"/>
              <a:t>3900</a:t>
            </a:r>
          </a:p>
          <a:p>
            <a:pPr lvl="2"/>
            <a:r>
              <a:rPr lang="en-AU" dirty="0"/>
              <a:t>P2P MPLS-TP service</a:t>
            </a:r>
          </a:p>
          <a:p>
            <a:pPr lvl="2"/>
            <a:r>
              <a:rPr lang="en-AU" dirty="0"/>
              <a:t>Bandwidth / </a:t>
            </a:r>
            <a:r>
              <a:rPr lang="en-AU" dirty="0" err="1"/>
              <a:t>QoS</a:t>
            </a:r>
            <a:r>
              <a:rPr lang="en-AU" dirty="0"/>
              <a:t> configuration</a:t>
            </a:r>
          </a:p>
          <a:p>
            <a:pPr lvl="1"/>
            <a:r>
              <a:rPr lang="en-AU" dirty="0"/>
              <a:t>Virtual Router (Juniper?)</a:t>
            </a:r>
          </a:p>
          <a:p>
            <a:pPr lvl="2"/>
            <a:r>
              <a:rPr lang="en-AU" dirty="0"/>
              <a:t>Cross-connect</a:t>
            </a:r>
          </a:p>
          <a:p>
            <a:pPr lvl="2"/>
            <a:r>
              <a:rPr lang="en-AU" dirty="0"/>
              <a:t>Bandwidth mediation</a:t>
            </a:r>
          </a:p>
          <a:p>
            <a:r>
              <a:rPr lang="en-AU" dirty="0"/>
              <a:t>Resource Adapters</a:t>
            </a:r>
          </a:p>
          <a:p>
            <a:pPr lvl="1"/>
            <a:r>
              <a:rPr lang="en-AU" dirty="0"/>
              <a:t>3900</a:t>
            </a:r>
          </a:p>
          <a:p>
            <a:pPr lvl="1"/>
            <a:r>
              <a:rPr lang="en-AU" dirty="0" err="1"/>
              <a:t>WaveServer</a:t>
            </a:r>
            <a:endParaRPr lang="en-AU" dirty="0"/>
          </a:p>
          <a:p>
            <a:pPr lvl="1"/>
            <a:r>
              <a:rPr lang="en-AU" dirty="0"/>
              <a:t>Brocade </a:t>
            </a:r>
            <a:r>
              <a:rPr lang="en-AU" dirty="0" err="1"/>
              <a:t>vRouter</a:t>
            </a:r>
            <a:r>
              <a:rPr lang="en-AU" dirty="0"/>
              <a:t> (or equivalent)</a:t>
            </a:r>
          </a:p>
          <a:p>
            <a:r>
              <a:rPr lang="en-AU" dirty="0"/>
              <a:t>Service Template(s) ??</a:t>
            </a:r>
          </a:p>
        </p:txBody>
      </p:sp>
    </p:spTree>
    <p:extLst>
      <p:ext uri="{BB962C8B-B14F-4D97-AF65-F5344CB8AC3E}">
        <p14:creationId xmlns:p14="http://schemas.microsoft.com/office/powerpoint/2010/main" val="426232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High-level topology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04012" y="3528786"/>
            <a:ext cx="685800" cy="551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65412" y="2690586"/>
            <a:ext cx="685800" cy="569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89895" y="2690586"/>
            <a:ext cx="685800" cy="5691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04012" y="5134611"/>
            <a:ext cx="685800" cy="551036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3" idx="2"/>
            <a:endCxn id="8" idx="0"/>
          </p:cNvCxnSpPr>
          <p:nvPr/>
        </p:nvCxnSpPr>
        <p:spPr>
          <a:xfrm>
            <a:off x="7046912" y="4079822"/>
            <a:ext cx="0" cy="1054789"/>
          </a:xfrm>
          <a:prstGeom prst="line">
            <a:avLst/>
          </a:prstGeom>
          <a:ln w="38100">
            <a:gradFill>
              <a:gsLst>
                <a:gs pos="18000">
                  <a:srgbClr val="FFC000"/>
                </a:gs>
                <a:gs pos="0">
                  <a:srgbClr val="FF0000"/>
                </a:gs>
                <a:gs pos="38000">
                  <a:srgbClr val="FFFF00"/>
                </a:gs>
                <a:gs pos="57000">
                  <a:schemeClr val="accent6"/>
                </a:gs>
                <a:gs pos="100000">
                  <a:srgbClr val="7030A0"/>
                </a:gs>
                <a:gs pos="78000">
                  <a:schemeClr val="accent1"/>
                </a:gs>
              </a:gsLst>
              <a:lin ang="60000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3351212" y="2975170"/>
            <a:ext cx="1938683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/>
          <p:cNvSpPr/>
          <p:nvPr/>
        </p:nvSpPr>
        <p:spPr>
          <a:xfrm>
            <a:off x="6627812" y="2585175"/>
            <a:ext cx="838200" cy="56916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ea typeface="ＭＳ Ｐゴシック" pitchFamily="34" charset="-128"/>
              </a:rPr>
              <a:t>Brocade </a:t>
            </a:r>
            <a:r>
              <a:rPr lang="en-AU" sz="1200" b="1" dirty="0" err="1">
                <a:solidFill>
                  <a:schemeClr val="bg1"/>
                </a:solidFill>
                <a:latin typeface="Calibri" panose="020F0502020204030204" pitchFamily="34" charset="0"/>
                <a:ea typeface="ＭＳ Ｐゴシック" pitchFamily="34" charset="-128"/>
              </a:rPr>
              <a:t>vRouter</a:t>
            </a:r>
            <a:endParaRPr lang="en-AU" sz="1200" b="1" dirty="0">
              <a:solidFill>
                <a:schemeClr val="bg1"/>
              </a:solidFill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pic>
        <p:nvPicPr>
          <p:cNvPr id="15" name="Picture 14" descr="&lt;strong&gt;Cloud&lt;/strong&gt; by cinemacookie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65" y="2432775"/>
            <a:ext cx="641247" cy="325433"/>
          </a:xfrm>
          <a:prstGeom prst="rect">
            <a:avLst/>
          </a:prstGeom>
        </p:spPr>
      </p:pic>
      <p:pic>
        <p:nvPicPr>
          <p:cNvPr id="16" name="Picture 15" descr="&lt;strong&gt;Cloud&lt;/strong&gt; by cinemacookie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65" y="2955650"/>
            <a:ext cx="641247" cy="32543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41601" y="2508975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AU" sz="1050" dirty="0"/>
              <a:t>AWS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11144" y="3028812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AU" sz="1050" dirty="0"/>
              <a:t>Azure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2055812" y="2130997"/>
            <a:ext cx="1828800" cy="1377225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6094412" y="4947375"/>
            <a:ext cx="1828800" cy="1377225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5048302" y="2347928"/>
            <a:ext cx="2874909" cy="2001422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cxnSp>
        <p:nvCxnSpPr>
          <p:cNvPr id="24" name="Straight Connector 23"/>
          <p:cNvCxnSpPr>
            <a:stCxn id="7" idx="3"/>
            <a:endCxn id="14" idx="1"/>
          </p:cNvCxnSpPr>
          <p:nvPr/>
        </p:nvCxnSpPr>
        <p:spPr>
          <a:xfrm flipV="1">
            <a:off x="5975695" y="2869759"/>
            <a:ext cx="652117" cy="105411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  <a:endCxn id="3" idx="0"/>
          </p:cNvCxnSpPr>
          <p:nvPr/>
        </p:nvCxnSpPr>
        <p:spPr>
          <a:xfrm>
            <a:off x="7046912" y="3154342"/>
            <a:ext cx="0" cy="374444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3"/>
            <a:endCxn id="15" idx="1"/>
          </p:cNvCxnSpPr>
          <p:nvPr/>
        </p:nvCxnSpPr>
        <p:spPr>
          <a:xfrm flipV="1">
            <a:off x="7466012" y="2595492"/>
            <a:ext cx="882753" cy="274267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" idx="3"/>
            <a:endCxn id="16" idx="1"/>
          </p:cNvCxnSpPr>
          <p:nvPr/>
        </p:nvCxnSpPr>
        <p:spPr>
          <a:xfrm>
            <a:off x="7466012" y="2869759"/>
            <a:ext cx="882753" cy="248608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412684" y="2127975"/>
            <a:ext cx="1237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Enterprise site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36340" y="3877598"/>
            <a:ext cx="1186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Data Centre 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61112" y="5943600"/>
            <a:ext cx="1186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Data Centre 2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686" b="18443"/>
          <a:stretch/>
        </p:blipFill>
        <p:spPr>
          <a:xfrm>
            <a:off x="1175095" y="2819609"/>
            <a:ext cx="587704" cy="37537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686" b="18443"/>
          <a:stretch/>
        </p:blipFill>
        <p:spPr>
          <a:xfrm>
            <a:off x="8302114" y="5260612"/>
            <a:ext cx="587704" cy="375375"/>
          </a:xfrm>
          <a:prstGeom prst="rect">
            <a:avLst/>
          </a:prstGeom>
        </p:spPr>
      </p:pic>
      <p:cxnSp>
        <p:nvCxnSpPr>
          <p:cNvPr id="42" name="Straight Connector 41"/>
          <p:cNvCxnSpPr>
            <a:endCxn id="6" idx="1"/>
          </p:cNvCxnSpPr>
          <p:nvPr/>
        </p:nvCxnSpPr>
        <p:spPr>
          <a:xfrm>
            <a:off x="1712913" y="2975169"/>
            <a:ext cx="952499" cy="1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8" idx="3"/>
          </p:cNvCxnSpPr>
          <p:nvPr/>
        </p:nvCxnSpPr>
        <p:spPr>
          <a:xfrm>
            <a:off x="7389812" y="5410129"/>
            <a:ext cx="9525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BP_diagram_icon_14.png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1995" y="1155022"/>
            <a:ext cx="1263300" cy="419097"/>
          </a:xfrm>
          <a:prstGeom prst="rect">
            <a:avLst/>
          </a:prstGeom>
        </p:spPr>
      </p:pic>
      <p:pic>
        <p:nvPicPr>
          <p:cNvPr id="52" name="Picture 51" descr="BP_diagram_icon_12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8240" y="1197535"/>
            <a:ext cx="315974" cy="33177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793297" y="122000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MDSO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21995" y="1622376"/>
            <a:ext cx="364202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1200" b="1" dirty="0">
                <a:latin typeface="Calibri" panose="020F0502020204030204" pitchFamily="34" charset="0"/>
              </a:rPr>
              <a:t>RA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71544" y="1622376"/>
            <a:ext cx="364202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1200" b="1" dirty="0">
                <a:latin typeface="Calibri" panose="020F0502020204030204" pitchFamily="34" charset="0"/>
              </a:rPr>
              <a:t>RA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21093" y="1622376"/>
            <a:ext cx="364202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1200" b="1" dirty="0">
                <a:latin typeface="Calibri" panose="020F0502020204030204" pitchFamily="34" charset="0"/>
              </a:rPr>
              <a:t>RA</a:t>
            </a:r>
          </a:p>
        </p:txBody>
      </p:sp>
      <p:cxnSp>
        <p:nvCxnSpPr>
          <p:cNvPr id="76" name="Straight Arrow Connector 75"/>
          <p:cNvCxnSpPr>
            <a:stCxn id="54" idx="2"/>
          </p:cNvCxnSpPr>
          <p:nvPr/>
        </p:nvCxnSpPr>
        <p:spPr>
          <a:xfrm flipH="1">
            <a:off x="3364974" y="1899375"/>
            <a:ext cx="2139122" cy="94589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4" idx="2"/>
            <a:endCxn id="7" idx="0"/>
          </p:cNvCxnSpPr>
          <p:nvPr/>
        </p:nvCxnSpPr>
        <p:spPr>
          <a:xfrm>
            <a:off x="5504096" y="1899375"/>
            <a:ext cx="128699" cy="79121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6" idx="2"/>
            <a:endCxn id="14" idx="0"/>
          </p:cNvCxnSpPr>
          <p:nvPr/>
        </p:nvCxnSpPr>
        <p:spPr>
          <a:xfrm>
            <a:off x="6403194" y="1899375"/>
            <a:ext cx="643718" cy="68580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5" idx="2"/>
            <a:endCxn id="3" idx="1"/>
          </p:cNvCxnSpPr>
          <p:nvPr/>
        </p:nvCxnSpPr>
        <p:spPr>
          <a:xfrm>
            <a:off x="5953645" y="1899375"/>
            <a:ext cx="750367" cy="190492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5" idx="2"/>
            <a:endCxn id="8" idx="1"/>
          </p:cNvCxnSpPr>
          <p:nvPr/>
        </p:nvCxnSpPr>
        <p:spPr>
          <a:xfrm>
            <a:off x="5953645" y="1899375"/>
            <a:ext cx="750367" cy="351075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/>
          <p:cNvSpPr/>
          <p:nvPr/>
        </p:nvSpPr>
        <p:spPr>
          <a:xfrm>
            <a:off x="7008812" y="622515"/>
            <a:ext cx="1600200" cy="5692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  <a:ea typeface="ＭＳ Ｐゴシック" pitchFamily="34" charset="-128"/>
              </a:rPr>
              <a:t>Portal</a:t>
            </a:r>
          </a:p>
        </p:txBody>
      </p:sp>
      <p:cxnSp>
        <p:nvCxnSpPr>
          <p:cNvPr id="98" name="Connector: Elbow 97"/>
          <p:cNvCxnSpPr>
            <a:stCxn id="96" idx="1"/>
            <a:endCxn id="51" idx="0"/>
          </p:cNvCxnSpPr>
          <p:nvPr/>
        </p:nvCxnSpPr>
        <p:spPr>
          <a:xfrm rot="10800000" flipV="1">
            <a:off x="5953646" y="907164"/>
            <a:ext cx="1055167" cy="247857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686" b="18443"/>
          <a:stretch/>
        </p:blipFill>
        <p:spPr>
          <a:xfrm>
            <a:off x="5274891" y="3372318"/>
            <a:ext cx="587704" cy="375375"/>
          </a:xfrm>
          <a:prstGeom prst="rect">
            <a:avLst/>
          </a:prstGeom>
        </p:spPr>
      </p:pic>
      <p:cxnSp>
        <p:nvCxnSpPr>
          <p:cNvPr id="47" name="Straight Connector 46"/>
          <p:cNvCxnSpPr>
            <a:stCxn id="46" idx="0"/>
          </p:cNvCxnSpPr>
          <p:nvPr/>
        </p:nvCxnSpPr>
        <p:spPr>
          <a:xfrm flipV="1">
            <a:off x="5568743" y="3247104"/>
            <a:ext cx="0" cy="125214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32602" y="2811905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PC1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38160" y="3352800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PC2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364925" y="5254823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PC4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686" b="18443"/>
          <a:stretch/>
        </p:blipFill>
        <p:spPr>
          <a:xfrm>
            <a:off x="9183328" y="2405464"/>
            <a:ext cx="587704" cy="37537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246139" y="2399675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PC3</a:t>
            </a:r>
          </a:p>
        </p:txBody>
      </p:sp>
      <p:cxnSp>
        <p:nvCxnSpPr>
          <p:cNvPr id="63" name="Straight Connector 62"/>
          <p:cNvCxnSpPr>
            <a:stCxn id="15" idx="3"/>
            <a:endCxn id="61" idx="1"/>
          </p:cNvCxnSpPr>
          <p:nvPr/>
        </p:nvCxnSpPr>
        <p:spPr>
          <a:xfrm flipV="1">
            <a:off x="8990012" y="2593152"/>
            <a:ext cx="193316" cy="234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4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 Case 1: Enterprise to DC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04012" y="3528786"/>
            <a:ext cx="685800" cy="551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65412" y="2690586"/>
            <a:ext cx="685800" cy="569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89895" y="2690586"/>
            <a:ext cx="685800" cy="5691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04012" y="5134611"/>
            <a:ext cx="685800" cy="551036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3" idx="2"/>
            <a:endCxn id="8" idx="0"/>
          </p:cNvCxnSpPr>
          <p:nvPr/>
        </p:nvCxnSpPr>
        <p:spPr>
          <a:xfrm>
            <a:off x="7046912" y="4079822"/>
            <a:ext cx="0" cy="1054789"/>
          </a:xfrm>
          <a:prstGeom prst="line">
            <a:avLst/>
          </a:prstGeom>
          <a:ln w="38100">
            <a:gradFill>
              <a:gsLst>
                <a:gs pos="18000">
                  <a:srgbClr val="FFC000"/>
                </a:gs>
                <a:gs pos="0">
                  <a:srgbClr val="FF0000"/>
                </a:gs>
                <a:gs pos="38000">
                  <a:srgbClr val="FFFF00"/>
                </a:gs>
                <a:gs pos="57000">
                  <a:schemeClr val="accent6"/>
                </a:gs>
                <a:gs pos="100000">
                  <a:srgbClr val="7030A0"/>
                </a:gs>
                <a:gs pos="78000">
                  <a:schemeClr val="accent1"/>
                </a:gs>
              </a:gsLst>
              <a:lin ang="60000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3351212" y="2975170"/>
            <a:ext cx="1938683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/>
          <p:cNvSpPr/>
          <p:nvPr/>
        </p:nvSpPr>
        <p:spPr>
          <a:xfrm>
            <a:off x="6627812" y="2585175"/>
            <a:ext cx="838200" cy="56916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ea typeface="ＭＳ Ｐゴシック" pitchFamily="34" charset="-128"/>
              </a:rPr>
              <a:t>Brocade </a:t>
            </a:r>
            <a:r>
              <a:rPr lang="en-AU" sz="1200" b="1" dirty="0" err="1">
                <a:solidFill>
                  <a:schemeClr val="bg1"/>
                </a:solidFill>
                <a:latin typeface="Calibri" panose="020F0502020204030204" pitchFamily="34" charset="0"/>
                <a:ea typeface="ＭＳ Ｐゴシック" pitchFamily="34" charset="-128"/>
              </a:rPr>
              <a:t>vRouter</a:t>
            </a:r>
            <a:endParaRPr lang="en-AU" sz="1200" b="1" dirty="0">
              <a:solidFill>
                <a:schemeClr val="bg1"/>
              </a:solidFill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pic>
        <p:nvPicPr>
          <p:cNvPr id="15" name="Picture 14" descr="&lt;strong&gt;Cloud&lt;/strong&gt; by cinemacookie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65" y="2432775"/>
            <a:ext cx="641247" cy="325433"/>
          </a:xfrm>
          <a:prstGeom prst="rect">
            <a:avLst/>
          </a:prstGeom>
        </p:spPr>
      </p:pic>
      <p:pic>
        <p:nvPicPr>
          <p:cNvPr id="16" name="Picture 15" descr="&lt;strong&gt;Cloud&lt;/strong&gt; by cinemacookie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65" y="2955650"/>
            <a:ext cx="641247" cy="32543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41601" y="2508975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AU" sz="1050" dirty="0"/>
              <a:t>AWS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11144" y="3028812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AU" sz="1050" dirty="0"/>
              <a:t>Azure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2055812" y="2130997"/>
            <a:ext cx="1828800" cy="1377225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6094412" y="4947375"/>
            <a:ext cx="1828800" cy="1377225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5048302" y="2347928"/>
            <a:ext cx="2874909" cy="2001422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cxnSp>
        <p:nvCxnSpPr>
          <p:cNvPr id="24" name="Straight Connector 23"/>
          <p:cNvCxnSpPr>
            <a:stCxn id="7" idx="3"/>
            <a:endCxn id="14" idx="1"/>
          </p:cNvCxnSpPr>
          <p:nvPr/>
        </p:nvCxnSpPr>
        <p:spPr>
          <a:xfrm flipV="1">
            <a:off x="5975695" y="2869759"/>
            <a:ext cx="652117" cy="105411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  <a:endCxn id="3" idx="0"/>
          </p:cNvCxnSpPr>
          <p:nvPr/>
        </p:nvCxnSpPr>
        <p:spPr>
          <a:xfrm>
            <a:off x="7046912" y="3154342"/>
            <a:ext cx="0" cy="374444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3"/>
            <a:endCxn id="15" idx="1"/>
          </p:cNvCxnSpPr>
          <p:nvPr/>
        </p:nvCxnSpPr>
        <p:spPr>
          <a:xfrm flipV="1">
            <a:off x="7466012" y="2595492"/>
            <a:ext cx="882753" cy="274267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" idx="3"/>
            <a:endCxn id="16" idx="1"/>
          </p:cNvCxnSpPr>
          <p:nvPr/>
        </p:nvCxnSpPr>
        <p:spPr>
          <a:xfrm>
            <a:off x="7466012" y="2869759"/>
            <a:ext cx="882753" cy="248608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412684" y="2127975"/>
            <a:ext cx="1237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Enterprise site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36340" y="3877598"/>
            <a:ext cx="1186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Data Centre 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61112" y="5943600"/>
            <a:ext cx="1186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Data Centre 2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686" b="18443"/>
          <a:stretch/>
        </p:blipFill>
        <p:spPr>
          <a:xfrm>
            <a:off x="1175095" y="2819609"/>
            <a:ext cx="587704" cy="37537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686" b="18443"/>
          <a:stretch/>
        </p:blipFill>
        <p:spPr>
          <a:xfrm>
            <a:off x="8302114" y="5260612"/>
            <a:ext cx="587704" cy="375375"/>
          </a:xfrm>
          <a:prstGeom prst="rect">
            <a:avLst/>
          </a:prstGeom>
        </p:spPr>
      </p:pic>
      <p:cxnSp>
        <p:nvCxnSpPr>
          <p:cNvPr id="42" name="Straight Connector 41"/>
          <p:cNvCxnSpPr>
            <a:endCxn id="6" idx="1"/>
          </p:cNvCxnSpPr>
          <p:nvPr/>
        </p:nvCxnSpPr>
        <p:spPr>
          <a:xfrm>
            <a:off x="1712913" y="2975169"/>
            <a:ext cx="952499" cy="1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8" idx="3"/>
          </p:cNvCxnSpPr>
          <p:nvPr/>
        </p:nvCxnSpPr>
        <p:spPr>
          <a:xfrm>
            <a:off x="7389812" y="5410129"/>
            <a:ext cx="9525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BP_diagram_icon_14.png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1995" y="1155022"/>
            <a:ext cx="1263300" cy="419097"/>
          </a:xfrm>
          <a:prstGeom prst="rect">
            <a:avLst/>
          </a:prstGeom>
        </p:spPr>
      </p:pic>
      <p:pic>
        <p:nvPicPr>
          <p:cNvPr id="52" name="Picture 51" descr="BP_diagram_icon_12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8240" y="1197535"/>
            <a:ext cx="315974" cy="33177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793297" y="122000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MDSO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21995" y="1622376"/>
            <a:ext cx="364202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1200" b="1" dirty="0">
                <a:latin typeface="Calibri" panose="020F0502020204030204" pitchFamily="34" charset="0"/>
              </a:rPr>
              <a:t>RA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71544" y="1622376"/>
            <a:ext cx="364202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1200" b="1" dirty="0">
                <a:latin typeface="Calibri" panose="020F0502020204030204" pitchFamily="34" charset="0"/>
              </a:rPr>
              <a:t>RA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21093" y="1622376"/>
            <a:ext cx="364202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1200" b="1" dirty="0">
                <a:latin typeface="Calibri" panose="020F0502020204030204" pitchFamily="34" charset="0"/>
              </a:rPr>
              <a:t>RA</a:t>
            </a:r>
          </a:p>
        </p:txBody>
      </p:sp>
      <p:cxnSp>
        <p:nvCxnSpPr>
          <p:cNvPr id="76" name="Straight Arrow Connector 75"/>
          <p:cNvCxnSpPr>
            <a:stCxn id="54" idx="2"/>
          </p:cNvCxnSpPr>
          <p:nvPr/>
        </p:nvCxnSpPr>
        <p:spPr>
          <a:xfrm flipH="1">
            <a:off x="3364974" y="1899375"/>
            <a:ext cx="2139122" cy="94589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4" idx="2"/>
            <a:endCxn id="7" idx="0"/>
          </p:cNvCxnSpPr>
          <p:nvPr/>
        </p:nvCxnSpPr>
        <p:spPr>
          <a:xfrm>
            <a:off x="5504096" y="1899375"/>
            <a:ext cx="128699" cy="79121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6" idx="2"/>
            <a:endCxn id="14" idx="0"/>
          </p:cNvCxnSpPr>
          <p:nvPr/>
        </p:nvCxnSpPr>
        <p:spPr>
          <a:xfrm>
            <a:off x="6403194" y="1899375"/>
            <a:ext cx="643718" cy="68580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5" idx="2"/>
            <a:endCxn id="3" idx="1"/>
          </p:cNvCxnSpPr>
          <p:nvPr/>
        </p:nvCxnSpPr>
        <p:spPr>
          <a:xfrm>
            <a:off x="5953645" y="1899375"/>
            <a:ext cx="750367" cy="190492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5" idx="2"/>
            <a:endCxn id="8" idx="1"/>
          </p:cNvCxnSpPr>
          <p:nvPr/>
        </p:nvCxnSpPr>
        <p:spPr>
          <a:xfrm>
            <a:off x="5953645" y="1899375"/>
            <a:ext cx="750367" cy="351075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/>
          <p:cNvSpPr/>
          <p:nvPr/>
        </p:nvSpPr>
        <p:spPr>
          <a:xfrm>
            <a:off x="7008812" y="622515"/>
            <a:ext cx="1600200" cy="5692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  <a:ea typeface="ＭＳ Ｐゴシック" pitchFamily="34" charset="-128"/>
              </a:rPr>
              <a:t>Portal</a:t>
            </a:r>
          </a:p>
        </p:txBody>
      </p:sp>
      <p:cxnSp>
        <p:nvCxnSpPr>
          <p:cNvPr id="98" name="Connector: Elbow 97"/>
          <p:cNvCxnSpPr>
            <a:stCxn id="96" idx="1"/>
            <a:endCxn id="51" idx="0"/>
          </p:cNvCxnSpPr>
          <p:nvPr/>
        </p:nvCxnSpPr>
        <p:spPr>
          <a:xfrm rot="10800000" flipV="1">
            <a:off x="5953646" y="907164"/>
            <a:ext cx="1055167" cy="247857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Speech Bubble: Rectangle with Corners Rounded 43"/>
          <p:cNvSpPr/>
          <p:nvPr/>
        </p:nvSpPr>
        <p:spPr>
          <a:xfrm>
            <a:off x="8889818" y="787527"/>
            <a:ext cx="1585194" cy="666350"/>
          </a:xfrm>
          <a:prstGeom prst="wedgeRoundRectCallout">
            <a:avLst>
              <a:gd name="adj1" fmla="val -66273"/>
              <a:gd name="adj2" fmla="val -42455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0084D3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AU" sz="1200" i="1" kern="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34" charset="-128"/>
                <a:cs typeface="Arial"/>
              </a:rPr>
              <a:t>Customer accesses Portal &amp; requests access to DC1</a:t>
            </a:r>
            <a:endParaRPr lang="en-US" sz="1200" i="1" kern="0" dirty="0">
              <a:solidFill>
                <a:srgbClr val="0070C0"/>
              </a:solidFill>
              <a:latin typeface="Calibri" panose="020F0502020204030204" pitchFamily="34" charset="0"/>
              <a:ea typeface="ＭＳ Ｐゴシック" pitchFamily="34" charset="-128"/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361612" y="1371600"/>
            <a:ext cx="206597" cy="201641"/>
          </a:xfrm>
          <a:prstGeom prst="ellipse">
            <a:avLst/>
          </a:prstGeom>
          <a:solidFill>
            <a:srgbClr val="5C9CC6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ea typeface="ＭＳ Ｐゴシック" pitchFamily="34" charset="-128"/>
              </a:rPr>
              <a:t>1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686" b="18443"/>
          <a:stretch/>
        </p:blipFill>
        <p:spPr>
          <a:xfrm>
            <a:off x="5274891" y="3372318"/>
            <a:ext cx="587704" cy="375375"/>
          </a:xfrm>
          <a:prstGeom prst="rect">
            <a:avLst/>
          </a:prstGeom>
        </p:spPr>
      </p:pic>
      <p:cxnSp>
        <p:nvCxnSpPr>
          <p:cNvPr id="47" name="Straight Connector 46"/>
          <p:cNvCxnSpPr>
            <a:stCxn id="46" idx="0"/>
          </p:cNvCxnSpPr>
          <p:nvPr/>
        </p:nvCxnSpPr>
        <p:spPr>
          <a:xfrm flipV="1">
            <a:off x="5568743" y="3247104"/>
            <a:ext cx="0" cy="125214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32602" y="2811905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PC1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38160" y="3352800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PC2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364925" y="5254823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PC4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686" b="18443"/>
          <a:stretch/>
        </p:blipFill>
        <p:spPr>
          <a:xfrm>
            <a:off x="9183328" y="2405464"/>
            <a:ext cx="587704" cy="37537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246139" y="2399675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PC3</a:t>
            </a:r>
          </a:p>
        </p:txBody>
      </p:sp>
      <p:cxnSp>
        <p:nvCxnSpPr>
          <p:cNvPr id="63" name="Straight Connector 62"/>
          <p:cNvCxnSpPr>
            <a:stCxn id="15" idx="3"/>
            <a:endCxn id="61" idx="1"/>
          </p:cNvCxnSpPr>
          <p:nvPr/>
        </p:nvCxnSpPr>
        <p:spPr>
          <a:xfrm flipV="1">
            <a:off x="8990012" y="2593152"/>
            <a:ext cx="193316" cy="234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/>
          <p:cNvSpPr/>
          <p:nvPr/>
        </p:nvSpPr>
        <p:spPr>
          <a:xfrm>
            <a:off x="2660754" y="2913089"/>
            <a:ext cx="2900597" cy="292308"/>
          </a:xfrm>
          <a:custGeom>
            <a:avLst/>
            <a:gdLst>
              <a:gd name="connsiteX0" fmla="*/ 0 w 2900597"/>
              <a:gd name="connsiteY0" fmla="*/ 0 h 292308"/>
              <a:gd name="connsiteX1" fmla="*/ 2668249 w 2900597"/>
              <a:gd name="connsiteY1" fmla="*/ 22485 h 292308"/>
              <a:gd name="connsiteX2" fmla="*/ 2893102 w 2900597"/>
              <a:gd name="connsiteY2" fmla="*/ 164891 h 292308"/>
              <a:gd name="connsiteX3" fmla="*/ 2900597 w 2900597"/>
              <a:gd name="connsiteY3" fmla="*/ 292308 h 29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0597" h="292308">
                <a:moveTo>
                  <a:pt x="0" y="0"/>
                </a:moveTo>
                <a:lnTo>
                  <a:pt x="2668249" y="22485"/>
                </a:lnTo>
                <a:lnTo>
                  <a:pt x="2893102" y="164891"/>
                </a:lnTo>
                <a:lnTo>
                  <a:pt x="2900597" y="292308"/>
                </a:lnTo>
              </a:path>
            </a:pathLst>
          </a:custGeom>
          <a:ln>
            <a:solidFill>
              <a:srgbClr val="FB6400"/>
            </a:solidFill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Speech Bubble: Rectangle with Corners Rounded 59"/>
          <p:cNvSpPr/>
          <p:nvPr/>
        </p:nvSpPr>
        <p:spPr>
          <a:xfrm>
            <a:off x="3296251" y="1283510"/>
            <a:ext cx="1782537" cy="418635"/>
          </a:xfrm>
          <a:prstGeom prst="wedgeRoundRectCallout">
            <a:avLst>
              <a:gd name="adj1" fmla="val 16139"/>
              <a:gd name="adj2" fmla="val 342473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0084D3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AU" sz="1200" i="1" kern="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34" charset="-128"/>
                <a:cs typeface="Arial"/>
              </a:rPr>
              <a:t>BP Orchestrated connection across 3900s</a:t>
            </a:r>
            <a:endParaRPr lang="en-US" sz="1200" i="1" kern="0" dirty="0">
              <a:solidFill>
                <a:srgbClr val="0070C0"/>
              </a:solidFill>
              <a:latin typeface="Calibri" panose="020F0502020204030204" pitchFamily="34" charset="0"/>
              <a:ea typeface="ＭＳ Ｐゴシック" pitchFamily="34" charset="-128"/>
              <a:cs typeface="Arial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3198812" y="1219200"/>
            <a:ext cx="206597" cy="201641"/>
          </a:xfrm>
          <a:prstGeom prst="ellipse">
            <a:avLst/>
          </a:prstGeom>
          <a:solidFill>
            <a:srgbClr val="5C9CC6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ea typeface="ＭＳ Ｐゴシック" pitchFamily="34" charset="-128"/>
              </a:rPr>
              <a:t>2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1514007" y="3310328"/>
            <a:ext cx="3732550" cy="1108932"/>
          </a:xfrm>
          <a:custGeom>
            <a:avLst/>
            <a:gdLst>
              <a:gd name="connsiteX0" fmla="*/ 0 w 3732550"/>
              <a:gd name="connsiteY0" fmla="*/ 0 h 1108932"/>
              <a:gd name="connsiteX1" fmla="*/ 1761344 w 3732550"/>
              <a:gd name="connsiteY1" fmla="*/ 1101777 h 1108932"/>
              <a:gd name="connsiteX2" fmla="*/ 3732550 w 3732550"/>
              <a:gd name="connsiteY2" fmla="*/ 389744 h 1108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2550" h="1108932">
                <a:moveTo>
                  <a:pt x="0" y="0"/>
                </a:moveTo>
                <a:cubicBezTo>
                  <a:pt x="569626" y="518410"/>
                  <a:pt x="1139252" y="1036820"/>
                  <a:pt x="1761344" y="1101777"/>
                </a:cubicBezTo>
                <a:cubicBezTo>
                  <a:pt x="2383436" y="1166734"/>
                  <a:pt x="3057993" y="778239"/>
                  <a:pt x="3732550" y="38974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3089097" y="4265371"/>
            <a:ext cx="55175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Calibri" panose="020F0502020204030204" pitchFamily="34" charset="0"/>
              </a:rPr>
              <a:t>PING</a:t>
            </a:r>
          </a:p>
        </p:txBody>
      </p:sp>
      <p:sp>
        <p:nvSpPr>
          <p:cNvPr id="68" name="Speech Bubble: Rectangle with Corners Rounded 67"/>
          <p:cNvSpPr/>
          <p:nvPr/>
        </p:nvSpPr>
        <p:spPr>
          <a:xfrm>
            <a:off x="2412685" y="4820866"/>
            <a:ext cx="1395728" cy="418635"/>
          </a:xfrm>
          <a:prstGeom prst="wedgeRoundRectCallout">
            <a:avLst>
              <a:gd name="adj1" fmla="val 15602"/>
              <a:gd name="adj2" fmla="val -119440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0084D3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AU" sz="1200" i="1" kern="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34" charset="-128"/>
                <a:cs typeface="Arial"/>
              </a:rPr>
              <a:t>Ping PC1-PC2 to test connectivity</a:t>
            </a:r>
            <a:endParaRPr lang="en-US" sz="1200" i="1" kern="0" dirty="0">
              <a:solidFill>
                <a:srgbClr val="0070C0"/>
              </a:solidFill>
              <a:latin typeface="Calibri" panose="020F0502020204030204" pitchFamily="34" charset="0"/>
              <a:ea typeface="ＭＳ Ｐゴシック" pitchFamily="34" charset="-128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2315245" y="4756556"/>
            <a:ext cx="206597" cy="201641"/>
          </a:xfrm>
          <a:prstGeom prst="ellipse">
            <a:avLst/>
          </a:prstGeom>
          <a:solidFill>
            <a:srgbClr val="5C9CC6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ea typeface="ＭＳ Ｐゴシック" pitchFamily="34" charset="-128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143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 Case 2: Cloud Connectivity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04012" y="3528786"/>
            <a:ext cx="685800" cy="551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65412" y="2690586"/>
            <a:ext cx="685800" cy="569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89895" y="2690586"/>
            <a:ext cx="685800" cy="5691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04012" y="5134611"/>
            <a:ext cx="685800" cy="551036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3" idx="2"/>
            <a:endCxn id="8" idx="0"/>
          </p:cNvCxnSpPr>
          <p:nvPr/>
        </p:nvCxnSpPr>
        <p:spPr>
          <a:xfrm>
            <a:off x="7046912" y="4079822"/>
            <a:ext cx="0" cy="1054789"/>
          </a:xfrm>
          <a:prstGeom prst="line">
            <a:avLst/>
          </a:prstGeom>
          <a:ln w="38100">
            <a:gradFill>
              <a:gsLst>
                <a:gs pos="18000">
                  <a:srgbClr val="FFC000"/>
                </a:gs>
                <a:gs pos="0">
                  <a:srgbClr val="FF0000"/>
                </a:gs>
                <a:gs pos="38000">
                  <a:srgbClr val="FFFF00"/>
                </a:gs>
                <a:gs pos="57000">
                  <a:schemeClr val="accent6"/>
                </a:gs>
                <a:gs pos="100000">
                  <a:srgbClr val="7030A0"/>
                </a:gs>
                <a:gs pos="78000">
                  <a:schemeClr val="accent1"/>
                </a:gs>
              </a:gsLst>
              <a:lin ang="60000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3351212" y="2975170"/>
            <a:ext cx="1938683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/>
          <p:cNvSpPr/>
          <p:nvPr/>
        </p:nvSpPr>
        <p:spPr>
          <a:xfrm>
            <a:off x="6627812" y="2585175"/>
            <a:ext cx="838200" cy="56916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ea typeface="ＭＳ Ｐゴシック" pitchFamily="34" charset="-128"/>
              </a:rPr>
              <a:t>Brocade </a:t>
            </a:r>
            <a:r>
              <a:rPr lang="en-AU" sz="1200" b="1" dirty="0" err="1">
                <a:solidFill>
                  <a:schemeClr val="bg1"/>
                </a:solidFill>
                <a:latin typeface="Calibri" panose="020F0502020204030204" pitchFamily="34" charset="0"/>
                <a:ea typeface="ＭＳ Ｐゴシック" pitchFamily="34" charset="-128"/>
              </a:rPr>
              <a:t>vRouter</a:t>
            </a:r>
            <a:endParaRPr lang="en-AU" sz="1200" b="1" dirty="0">
              <a:solidFill>
                <a:schemeClr val="bg1"/>
              </a:solidFill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pic>
        <p:nvPicPr>
          <p:cNvPr id="15" name="Picture 14" descr="&lt;strong&gt;Cloud&lt;/strong&gt; by cinemacookie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65" y="2432775"/>
            <a:ext cx="641247" cy="325433"/>
          </a:xfrm>
          <a:prstGeom prst="rect">
            <a:avLst/>
          </a:prstGeom>
        </p:spPr>
      </p:pic>
      <p:pic>
        <p:nvPicPr>
          <p:cNvPr id="16" name="Picture 15" descr="&lt;strong&gt;Cloud&lt;/strong&gt; by cinemacookie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65" y="2955650"/>
            <a:ext cx="641247" cy="32543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41601" y="2508975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AU" sz="1050" dirty="0"/>
              <a:t>AWS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11144" y="3028812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AU" sz="1050" dirty="0"/>
              <a:t>Azure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2055812" y="2130997"/>
            <a:ext cx="1828800" cy="1377225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6094412" y="4947375"/>
            <a:ext cx="1828800" cy="1377225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5048302" y="2347928"/>
            <a:ext cx="2874909" cy="2001422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cxnSp>
        <p:nvCxnSpPr>
          <p:cNvPr id="24" name="Straight Connector 23"/>
          <p:cNvCxnSpPr>
            <a:stCxn id="7" idx="3"/>
            <a:endCxn id="14" idx="1"/>
          </p:cNvCxnSpPr>
          <p:nvPr/>
        </p:nvCxnSpPr>
        <p:spPr>
          <a:xfrm flipV="1">
            <a:off x="5975695" y="2869759"/>
            <a:ext cx="652117" cy="105411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  <a:endCxn id="3" idx="0"/>
          </p:cNvCxnSpPr>
          <p:nvPr/>
        </p:nvCxnSpPr>
        <p:spPr>
          <a:xfrm>
            <a:off x="7046912" y="3154342"/>
            <a:ext cx="0" cy="374444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3"/>
            <a:endCxn id="15" idx="1"/>
          </p:cNvCxnSpPr>
          <p:nvPr/>
        </p:nvCxnSpPr>
        <p:spPr>
          <a:xfrm flipV="1">
            <a:off x="7466012" y="2595492"/>
            <a:ext cx="882753" cy="274267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" idx="3"/>
            <a:endCxn id="16" idx="1"/>
          </p:cNvCxnSpPr>
          <p:nvPr/>
        </p:nvCxnSpPr>
        <p:spPr>
          <a:xfrm>
            <a:off x="7466012" y="2869759"/>
            <a:ext cx="882753" cy="248608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412684" y="2127975"/>
            <a:ext cx="1237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Enterprise site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36340" y="3877598"/>
            <a:ext cx="1186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Data Centre 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61112" y="5943600"/>
            <a:ext cx="1186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Data Centre 2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686" b="18443"/>
          <a:stretch/>
        </p:blipFill>
        <p:spPr>
          <a:xfrm>
            <a:off x="1175095" y="2819609"/>
            <a:ext cx="587704" cy="37537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686" b="18443"/>
          <a:stretch/>
        </p:blipFill>
        <p:spPr>
          <a:xfrm>
            <a:off x="8302114" y="5260612"/>
            <a:ext cx="587704" cy="375375"/>
          </a:xfrm>
          <a:prstGeom prst="rect">
            <a:avLst/>
          </a:prstGeom>
        </p:spPr>
      </p:pic>
      <p:cxnSp>
        <p:nvCxnSpPr>
          <p:cNvPr id="42" name="Straight Connector 41"/>
          <p:cNvCxnSpPr>
            <a:endCxn id="6" idx="1"/>
          </p:cNvCxnSpPr>
          <p:nvPr/>
        </p:nvCxnSpPr>
        <p:spPr>
          <a:xfrm>
            <a:off x="1712913" y="2975169"/>
            <a:ext cx="952499" cy="1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8" idx="3"/>
          </p:cNvCxnSpPr>
          <p:nvPr/>
        </p:nvCxnSpPr>
        <p:spPr>
          <a:xfrm>
            <a:off x="7389812" y="5410129"/>
            <a:ext cx="9525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BP_diagram_icon_14.png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1995" y="1155022"/>
            <a:ext cx="1263300" cy="419097"/>
          </a:xfrm>
          <a:prstGeom prst="rect">
            <a:avLst/>
          </a:prstGeom>
        </p:spPr>
      </p:pic>
      <p:pic>
        <p:nvPicPr>
          <p:cNvPr id="52" name="Picture 51" descr="BP_diagram_icon_12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8240" y="1197535"/>
            <a:ext cx="315974" cy="33177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793297" y="122000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MDSO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21995" y="1622376"/>
            <a:ext cx="364202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1200" b="1" dirty="0">
                <a:latin typeface="Calibri" panose="020F0502020204030204" pitchFamily="34" charset="0"/>
              </a:rPr>
              <a:t>RA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71544" y="1622376"/>
            <a:ext cx="364202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1200" b="1" dirty="0">
                <a:latin typeface="Calibri" panose="020F0502020204030204" pitchFamily="34" charset="0"/>
              </a:rPr>
              <a:t>RA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21093" y="1622376"/>
            <a:ext cx="364202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1200" b="1" dirty="0">
                <a:latin typeface="Calibri" panose="020F0502020204030204" pitchFamily="34" charset="0"/>
              </a:rPr>
              <a:t>RA</a:t>
            </a:r>
          </a:p>
        </p:txBody>
      </p:sp>
      <p:cxnSp>
        <p:nvCxnSpPr>
          <p:cNvPr id="76" name="Straight Arrow Connector 75"/>
          <p:cNvCxnSpPr>
            <a:stCxn id="54" idx="2"/>
          </p:cNvCxnSpPr>
          <p:nvPr/>
        </p:nvCxnSpPr>
        <p:spPr>
          <a:xfrm flipH="1">
            <a:off x="3364974" y="1899375"/>
            <a:ext cx="2139122" cy="94589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4" idx="2"/>
            <a:endCxn id="7" idx="0"/>
          </p:cNvCxnSpPr>
          <p:nvPr/>
        </p:nvCxnSpPr>
        <p:spPr>
          <a:xfrm>
            <a:off x="5504096" y="1899375"/>
            <a:ext cx="128699" cy="79121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6" idx="2"/>
            <a:endCxn id="14" idx="0"/>
          </p:cNvCxnSpPr>
          <p:nvPr/>
        </p:nvCxnSpPr>
        <p:spPr>
          <a:xfrm>
            <a:off x="6403194" y="1899375"/>
            <a:ext cx="643718" cy="68580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5" idx="2"/>
            <a:endCxn id="3" idx="1"/>
          </p:cNvCxnSpPr>
          <p:nvPr/>
        </p:nvCxnSpPr>
        <p:spPr>
          <a:xfrm>
            <a:off x="5953645" y="1899375"/>
            <a:ext cx="750367" cy="190492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5" idx="2"/>
            <a:endCxn id="8" idx="1"/>
          </p:cNvCxnSpPr>
          <p:nvPr/>
        </p:nvCxnSpPr>
        <p:spPr>
          <a:xfrm>
            <a:off x="5953645" y="1899375"/>
            <a:ext cx="750367" cy="351075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/>
          <p:cNvSpPr/>
          <p:nvPr/>
        </p:nvSpPr>
        <p:spPr>
          <a:xfrm>
            <a:off x="7008812" y="622515"/>
            <a:ext cx="1600200" cy="5692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  <a:ea typeface="ＭＳ Ｐゴシック" pitchFamily="34" charset="-128"/>
              </a:rPr>
              <a:t>Portal</a:t>
            </a:r>
          </a:p>
        </p:txBody>
      </p:sp>
      <p:cxnSp>
        <p:nvCxnSpPr>
          <p:cNvPr id="98" name="Connector: Elbow 97"/>
          <p:cNvCxnSpPr>
            <a:stCxn id="96" idx="1"/>
            <a:endCxn id="51" idx="0"/>
          </p:cNvCxnSpPr>
          <p:nvPr/>
        </p:nvCxnSpPr>
        <p:spPr>
          <a:xfrm rot="10800000" flipV="1">
            <a:off x="5953646" y="907164"/>
            <a:ext cx="1055167" cy="247857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Speech Bubble: Rectangle with Corners Rounded 43"/>
          <p:cNvSpPr/>
          <p:nvPr/>
        </p:nvSpPr>
        <p:spPr>
          <a:xfrm>
            <a:off x="8889818" y="787527"/>
            <a:ext cx="1585194" cy="666350"/>
          </a:xfrm>
          <a:prstGeom prst="wedgeRoundRectCallout">
            <a:avLst>
              <a:gd name="adj1" fmla="val -66273"/>
              <a:gd name="adj2" fmla="val -42455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0084D3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AU" sz="1200" i="1" kern="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34" charset="-128"/>
                <a:cs typeface="Arial"/>
              </a:rPr>
              <a:t>Customer accesses Portal &amp; requests 100Mbps to AWS</a:t>
            </a:r>
            <a:endParaRPr lang="en-US" sz="1200" i="1" kern="0" dirty="0">
              <a:solidFill>
                <a:srgbClr val="0070C0"/>
              </a:solidFill>
              <a:latin typeface="Calibri" panose="020F0502020204030204" pitchFamily="34" charset="0"/>
              <a:ea typeface="ＭＳ Ｐゴシック" pitchFamily="34" charset="-128"/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361612" y="1371600"/>
            <a:ext cx="206597" cy="201641"/>
          </a:xfrm>
          <a:prstGeom prst="ellipse">
            <a:avLst/>
          </a:prstGeom>
          <a:solidFill>
            <a:srgbClr val="5C9CC6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ea typeface="ＭＳ Ｐゴシック" pitchFamily="34" charset="-128"/>
              </a:rPr>
              <a:t>1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686" b="18443"/>
          <a:stretch/>
        </p:blipFill>
        <p:spPr>
          <a:xfrm>
            <a:off x="5274891" y="3372318"/>
            <a:ext cx="587704" cy="375375"/>
          </a:xfrm>
          <a:prstGeom prst="rect">
            <a:avLst/>
          </a:prstGeom>
        </p:spPr>
      </p:pic>
      <p:cxnSp>
        <p:nvCxnSpPr>
          <p:cNvPr id="47" name="Straight Connector 46"/>
          <p:cNvCxnSpPr>
            <a:stCxn id="46" idx="0"/>
          </p:cNvCxnSpPr>
          <p:nvPr/>
        </p:nvCxnSpPr>
        <p:spPr>
          <a:xfrm flipV="1">
            <a:off x="5568743" y="3247104"/>
            <a:ext cx="0" cy="125214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32602" y="2811905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PC1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38160" y="3352800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PC2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364925" y="5254823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PC4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686" b="18443"/>
          <a:stretch/>
        </p:blipFill>
        <p:spPr>
          <a:xfrm>
            <a:off x="9183328" y="2405464"/>
            <a:ext cx="587704" cy="37537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246139" y="2399675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PC3</a:t>
            </a:r>
          </a:p>
        </p:txBody>
      </p:sp>
      <p:cxnSp>
        <p:nvCxnSpPr>
          <p:cNvPr id="63" name="Straight Connector 62"/>
          <p:cNvCxnSpPr>
            <a:stCxn id="15" idx="3"/>
            <a:endCxn id="61" idx="1"/>
          </p:cNvCxnSpPr>
          <p:nvPr/>
        </p:nvCxnSpPr>
        <p:spPr>
          <a:xfrm flipV="1">
            <a:off x="8990012" y="2593152"/>
            <a:ext cx="193316" cy="234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Speech Bubble: Rectangle with Corners Rounded 59"/>
          <p:cNvSpPr/>
          <p:nvPr/>
        </p:nvSpPr>
        <p:spPr>
          <a:xfrm>
            <a:off x="3296251" y="1283510"/>
            <a:ext cx="1782537" cy="620700"/>
          </a:xfrm>
          <a:prstGeom prst="wedgeRoundRectCallout">
            <a:avLst>
              <a:gd name="adj1" fmla="val 27912"/>
              <a:gd name="adj2" fmla="val 214476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0084D3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AU" sz="1200" i="1" kern="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34" charset="-128"/>
                <a:cs typeface="Arial"/>
              </a:rPr>
              <a:t>BP Orchestrated connection across 3900s + Brocade </a:t>
            </a:r>
            <a:r>
              <a:rPr lang="en-AU" sz="1200" i="1" kern="0" dirty="0" err="1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34" charset="-128"/>
                <a:cs typeface="Arial"/>
              </a:rPr>
              <a:t>vRouter</a:t>
            </a:r>
            <a:endParaRPr lang="en-US" sz="1200" i="1" kern="0" dirty="0">
              <a:solidFill>
                <a:srgbClr val="0070C0"/>
              </a:solidFill>
              <a:latin typeface="Calibri" panose="020F0502020204030204" pitchFamily="34" charset="0"/>
              <a:ea typeface="ＭＳ Ｐゴシック" pitchFamily="34" charset="-128"/>
              <a:cs typeface="Arial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3198812" y="1219200"/>
            <a:ext cx="206597" cy="201641"/>
          </a:xfrm>
          <a:prstGeom prst="ellipse">
            <a:avLst/>
          </a:prstGeom>
          <a:solidFill>
            <a:srgbClr val="5C9CC6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ea typeface="ＭＳ Ｐゴシック" pitchFamily="34" charset="-128"/>
              </a:rPr>
              <a:t>2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2675744" y="2773180"/>
            <a:ext cx="4781863" cy="157397"/>
          </a:xfrm>
          <a:custGeom>
            <a:avLst/>
            <a:gdLst>
              <a:gd name="connsiteX0" fmla="*/ 0 w 4781863"/>
              <a:gd name="connsiteY0" fmla="*/ 157397 h 157397"/>
              <a:gd name="connsiteX1" fmla="*/ 2653259 w 4781863"/>
              <a:gd name="connsiteY1" fmla="*/ 157397 h 157397"/>
              <a:gd name="connsiteX2" fmla="*/ 2968053 w 4781863"/>
              <a:gd name="connsiteY2" fmla="*/ 89941 h 157397"/>
              <a:gd name="connsiteX3" fmla="*/ 3267856 w 4781863"/>
              <a:gd name="connsiteY3" fmla="*/ 157397 h 157397"/>
              <a:gd name="connsiteX4" fmla="*/ 4077325 w 4781863"/>
              <a:gd name="connsiteY4" fmla="*/ 0 h 157397"/>
              <a:gd name="connsiteX5" fmla="*/ 4781863 w 4781863"/>
              <a:gd name="connsiteY5" fmla="*/ 14990 h 157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1863" h="157397">
                <a:moveTo>
                  <a:pt x="0" y="157397"/>
                </a:moveTo>
                <a:lnTo>
                  <a:pt x="2653259" y="157397"/>
                </a:lnTo>
                <a:lnTo>
                  <a:pt x="2968053" y="89941"/>
                </a:lnTo>
                <a:lnTo>
                  <a:pt x="3267856" y="157397"/>
                </a:lnTo>
                <a:lnTo>
                  <a:pt x="4077325" y="0"/>
                </a:lnTo>
                <a:lnTo>
                  <a:pt x="4781863" y="14990"/>
                </a:lnTo>
              </a:path>
            </a:pathLst>
          </a:custGeom>
          <a:ln>
            <a:solidFill>
              <a:srgbClr val="FB6400"/>
            </a:solidFill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1753849" y="2510852"/>
            <a:ext cx="8775895" cy="2169864"/>
          </a:xfrm>
          <a:custGeom>
            <a:avLst/>
            <a:gdLst>
              <a:gd name="connsiteX0" fmla="*/ 0 w 8775895"/>
              <a:gd name="connsiteY0" fmla="*/ 749509 h 2169864"/>
              <a:gd name="connsiteX1" fmla="*/ 3087974 w 8775895"/>
              <a:gd name="connsiteY1" fmla="*/ 2046158 h 2169864"/>
              <a:gd name="connsiteX2" fmla="*/ 8319541 w 8775895"/>
              <a:gd name="connsiteY2" fmla="*/ 1926237 h 2169864"/>
              <a:gd name="connsiteX3" fmla="*/ 8476938 w 8775895"/>
              <a:gd name="connsiteY3" fmla="*/ 359764 h 2169864"/>
              <a:gd name="connsiteX4" fmla="*/ 8057213 w 8775895"/>
              <a:gd name="connsiteY4" fmla="*/ 0 h 216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5895" h="2169864">
                <a:moveTo>
                  <a:pt x="0" y="749509"/>
                </a:moveTo>
                <a:cubicBezTo>
                  <a:pt x="850692" y="1299773"/>
                  <a:pt x="1701384" y="1850037"/>
                  <a:pt x="3087974" y="2046158"/>
                </a:cubicBezTo>
                <a:cubicBezTo>
                  <a:pt x="4474564" y="2242279"/>
                  <a:pt x="7421380" y="2207303"/>
                  <a:pt x="8319541" y="1926237"/>
                </a:cubicBezTo>
                <a:cubicBezTo>
                  <a:pt x="9217702" y="1645171"/>
                  <a:pt x="8520659" y="680803"/>
                  <a:pt x="8476938" y="359764"/>
                </a:cubicBezTo>
                <a:cubicBezTo>
                  <a:pt x="8433217" y="38725"/>
                  <a:pt x="8245215" y="19362"/>
                  <a:pt x="8057213" y="0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4896" y="4207470"/>
            <a:ext cx="55175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Calibri" panose="020F0502020204030204" pitchFamily="34" charset="0"/>
              </a:rPr>
              <a:t>PING</a:t>
            </a:r>
          </a:p>
        </p:txBody>
      </p:sp>
      <p:sp>
        <p:nvSpPr>
          <p:cNvPr id="68" name="Speech Bubble: Rectangle with Corners Rounded 67"/>
          <p:cNvSpPr/>
          <p:nvPr/>
        </p:nvSpPr>
        <p:spPr>
          <a:xfrm>
            <a:off x="3098484" y="4762965"/>
            <a:ext cx="1395728" cy="418635"/>
          </a:xfrm>
          <a:prstGeom prst="wedgeRoundRectCallout">
            <a:avLst>
              <a:gd name="adj1" fmla="val 15602"/>
              <a:gd name="adj2" fmla="val -119440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0084D3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AU" sz="1200" i="1" kern="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34" charset="-128"/>
                <a:cs typeface="Arial"/>
              </a:rPr>
              <a:t>Ping PC1-PC3 to test connectivity</a:t>
            </a:r>
            <a:endParaRPr lang="en-US" sz="1200" i="1" kern="0" dirty="0">
              <a:solidFill>
                <a:srgbClr val="0070C0"/>
              </a:solidFill>
              <a:latin typeface="Calibri" panose="020F0502020204030204" pitchFamily="34" charset="0"/>
              <a:ea typeface="ＭＳ Ｐゴシック" pitchFamily="34" charset="-128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3001044" y="4698655"/>
            <a:ext cx="206597" cy="201641"/>
          </a:xfrm>
          <a:prstGeom prst="ellipse">
            <a:avLst/>
          </a:prstGeom>
          <a:solidFill>
            <a:srgbClr val="5C9CC6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ea typeface="ＭＳ Ｐゴシック" pitchFamily="34" charset="-128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9413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 Case 3: DC-I (possibly based on bandwidth trigger)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04012" y="3528786"/>
            <a:ext cx="685800" cy="551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65412" y="2690586"/>
            <a:ext cx="685800" cy="569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89895" y="2690586"/>
            <a:ext cx="685800" cy="5691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04012" y="5134611"/>
            <a:ext cx="685800" cy="551036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3" idx="2"/>
            <a:endCxn id="8" idx="0"/>
          </p:cNvCxnSpPr>
          <p:nvPr/>
        </p:nvCxnSpPr>
        <p:spPr>
          <a:xfrm>
            <a:off x="7046912" y="4079822"/>
            <a:ext cx="0" cy="1054789"/>
          </a:xfrm>
          <a:prstGeom prst="line">
            <a:avLst/>
          </a:prstGeom>
          <a:ln w="38100">
            <a:gradFill>
              <a:gsLst>
                <a:gs pos="18000">
                  <a:srgbClr val="FFC000"/>
                </a:gs>
                <a:gs pos="0">
                  <a:srgbClr val="FF0000"/>
                </a:gs>
                <a:gs pos="38000">
                  <a:srgbClr val="FFFF00"/>
                </a:gs>
                <a:gs pos="57000">
                  <a:schemeClr val="accent6"/>
                </a:gs>
                <a:gs pos="100000">
                  <a:srgbClr val="7030A0"/>
                </a:gs>
                <a:gs pos="78000">
                  <a:schemeClr val="accent1"/>
                </a:gs>
              </a:gsLst>
              <a:lin ang="60000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3351212" y="2975170"/>
            <a:ext cx="1938683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/>
          <p:cNvSpPr/>
          <p:nvPr/>
        </p:nvSpPr>
        <p:spPr>
          <a:xfrm>
            <a:off x="6627812" y="2585175"/>
            <a:ext cx="838200" cy="56916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ea typeface="ＭＳ Ｐゴシック" pitchFamily="34" charset="-128"/>
              </a:rPr>
              <a:t>Juniper </a:t>
            </a:r>
            <a:r>
              <a:rPr lang="en-AU" sz="1200" b="1" dirty="0" err="1">
                <a:solidFill>
                  <a:schemeClr val="bg1"/>
                </a:solidFill>
                <a:latin typeface="Calibri" panose="020F0502020204030204" pitchFamily="34" charset="0"/>
                <a:ea typeface="ＭＳ Ｐゴシック" pitchFamily="34" charset="-128"/>
              </a:rPr>
              <a:t>vRouter</a:t>
            </a:r>
            <a:endParaRPr lang="en-AU" sz="1200" b="1" dirty="0">
              <a:solidFill>
                <a:schemeClr val="bg1"/>
              </a:solidFill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pic>
        <p:nvPicPr>
          <p:cNvPr id="15" name="Picture 14" descr="&lt;strong&gt;Cloud&lt;/strong&gt; by cinemacookie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65" y="2432775"/>
            <a:ext cx="641247" cy="325433"/>
          </a:xfrm>
          <a:prstGeom prst="rect">
            <a:avLst/>
          </a:prstGeom>
        </p:spPr>
      </p:pic>
      <p:pic>
        <p:nvPicPr>
          <p:cNvPr id="16" name="Picture 15" descr="&lt;strong&gt;Cloud&lt;/strong&gt; by cinemacookie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65" y="2955650"/>
            <a:ext cx="641247" cy="32543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41601" y="2508975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AU" sz="1050" dirty="0"/>
              <a:t>AWS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11144" y="3028812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AU" sz="1050" dirty="0"/>
              <a:t>Azure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2055812" y="2130997"/>
            <a:ext cx="1828800" cy="1377225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6094412" y="4947375"/>
            <a:ext cx="1828800" cy="1377225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5048302" y="2347928"/>
            <a:ext cx="2874909" cy="2001422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cxnSp>
        <p:nvCxnSpPr>
          <p:cNvPr id="24" name="Straight Connector 23"/>
          <p:cNvCxnSpPr>
            <a:stCxn id="7" idx="3"/>
            <a:endCxn id="14" idx="1"/>
          </p:cNvCxnSpPr>
          <p:nvPr/>
        </p:nvCxnSpPr>
        <p:spPr>
          <a:xfrm flipV="1">
            <a:off x="5975695" y="2869759"/>
            <a:ext cx="652117" cy="105411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  <a:endCxn id="3" idx="0"/>
          </p:cNvCxnSpPr>
          <p:nvPr/>
        </p:nvCxnSpPr>
        <p:spPr>
          <a:xfrm>
            <a:off x="7046912" y="3154342"/>
            <a:ext cx="0" cy="374444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3"/>
            <a:endCxn id="15" idx="1"/>
          </p:cNvCxnSpPr>
          <p:nvPr/>
        </p:nvCxnSpPr>
        <p:spPr>
          <a:xfrm flipV="1">
            <a:off x="7466012" y="2595492"/>
            <a:ext cx="882753" cy="274267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" idx="3"/>
            <a:endCxn id="16" idx="1"/>
          </p:cNvCxnSpPr>
          <p:nvPr/>
        </p:nvCxnSpPr>
        <p:spPr>
          <a:xfrm>
            <a:off x="7466012" y="2869759"/>
            <a:ext cx="882753" cy="248608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412684" y="2127975"/>
            <a:ext cx="1237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Enterprise site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36340" y="3877598"/>
            <a:ext cx="1186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Data Centre 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61112" y="5943600"/>
            <a:ext cx="1186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Data Centre 2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686" b="18443"/>
          <a:stretch/>
        </p:blipFill>
        <p:spPr>
          <a:xfrm>
            <a:off x="1175095" y="2819609"/>
            <a:ext cx="587704" cy="37537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686" b="18443"/>
          <a:stretch/>
        </p:blipFill>
        <p:spPr>
          <a:xfrm>
            <a:off x="8302114" y="5260612"/>
            <a:ext cx="587704" cy="375375"/>
          </a:xfrm>
          <a:prstGeom prst="rect">
            <a:avLst/>
          </a:prstGeom>
        </p:spPr>
      </p:pic>
      <p:cxnSp>
        <p:nvCxnSpPr>
          <p:cNvPr id="42" name="Straight Connector 41"/>
          <p:cNvCxnSpPr>
            <a:endCxn id="6" idx="1"/>
          </p:cNvCxnSpPr>
          <p:nvPr/>
        </p:nvCxnSpPr>
        <p:spPr>
          <a:xfrm>
            <a:off x="1712913" y="2975169"/>
            <a:ext cx="952499" cy="1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8" idx="3"/>
          </p:cNvCxnSpPr>
          <p:nvPr/>
        </p:nvCxnSpPr>
        <p:spPr>
          <a:xfrm>
            <a:off x="7389812" y="5410129"/>
            <a:ext cx="9525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BP_diagram_icon_14.png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1995" y="1155022"/>
            <a:ext cx="1263300" cy="419097"/>
          </a:xfrm>
          <a:prstGeom prst="rect">
            <a:avLst/>
          </a:prstGeom>
        </p:spPr>
      </p:pic>
      <p:pic>
        <p:nvPicPr>
          <p:cNvPr id="52" name="Picture 51" descr="BP_diagram_icon_12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8240" y="1197535"/>
            <a:ext cx="315974" cy="33177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793297" y="122000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MDSO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21995" y="1622376"/>
            <a:ext cx="364202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1200" b="1" dirty="0">
                <a:latin typeface="Calibri" panose="020F0502020204030204" pitchFamily="34" charset="0"/>
              </a:rPr>
              <a:t>RA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71544" y="1622376"/>
            <a:ext cx="364202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1200" b="1" dirty="0">
                <a:latin typeface="Calibri" panose="020F0502020204030204" pitchFamily="34" charset="0"/>
              </a:rPr>
              <a:t>RA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21093" y="1622376"/>
            <a:ext cx="364202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1200" b="1" dirty="0">
                <a:latin typeface="Calibri" panose="020F0502020204030204" pitchFamily="34" charset="0"/>
              </a:rPr>
              <a:t>RA</a:t>
            </a:r>
          </a:p>
        </p:txBody>
      </p:sp>
      <p:cxnSp>
        <p:nvCxnSpPr>
          <p:cNvPr id="76" name="Straight Arrow Connector 75"/>
          <p:cNvCxnSpPr>
            <a:stCxn id="54" idx="2"/>
          </p:cNvCxnSpPr>
          <p:nvPr/>
        </p:nvCxnSpPr>
        <p:spPr>
          <a:xfrm flipH="1">
            <a:off x="3364974" y="1899375"/>
            <a:ext cx="2139122" cy="94589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4" idx="2"/>
            <a:endCxn id="7" idx="0"/>
          </p:cNvCxnSpPr>
          <p:nvPr/>
        </p:nvCxnSpPr>
        <p:spPr>
          <a:xfrm>
            <a:off x="5504096" y="1899375"/>
            <a:ext cx="128699" cy="79121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6" idx="2"/>
            <a:endCxn id="14" idx="0"/>
          </p:cNvCxnSpPr>
          <p:nvPr/>
        </p:nvCxnSpPr>
        <p:spPr>
          <a:xfrm>
            <a:off x="6403194" y="1899375"/>
            <a:ext cx="643718" cy="68580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5" idx="2"/>
            <a:endCxn id="3" idx="1"/>
          </p:cNvCxnSpPr>
          <p:nvPr/>
        </p:nvCxnSpPr>
        <p:spPr>
          <a:xfrm>
            <a:off x="5953645" y="1899375"/>
            <a:ext cx="750367" cy="190492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5" idx="2"/>
            <a:endCxn id="8" idx="1"/>
          </p:cNvCxnSpPr>
          <p:nvPr/>
        </p:nvCxnSpPr>
        <p:spPr>
          <a:xfrm>
            <a:off x="5953645" y="1899375"/>
            <a:ext cx="750367" cy="351075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lg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Speech Bubble: Rectangle with Corners Rounded 43"/>
          <p:cNvSpPr/>
          <p:nvPr/>
        </p:nvSpPr>
        <p:spPr>
          <a:xfrm>
            <a:off x="6828502" y="1242155"/>
            <a:ext cx="1585194" cy="468417"/>
          </a:xfrm>
          <a:prstGeom prst="wedgeRoundRectCallout">
            <a:avLst>
              <a:gd name="adj1" fmla="val -66273"/>
              <a:gd name="adj2" fmla="val -42455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0084D3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AU" sz="1200" i="1" kern="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34" charset="-128"/>
                <a:cs typeface="Arial"/>
              </a:rPr>
              <a:t>Bandwidth trigger to BP (TBD???)</a:t>
            </a:r>
            <a:endParaRPr lang="en-US" sz="1200" i="1" kern="0" dirty="0">
              <a:solidFill>
                <a:srgbClr val="0070C0"/>
              </a:solidFill>
              <a:latin typeface="Calibri" panose="020F0502020204030204" pitchFamily="34" charset="0"/>
              <a:ea typeface="ＭＳ Ｐゴシック" pitchFamily="34" charset="-128"/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300296" y="1628296"/>
            <a:ext cx="206597" cy="201641"/>
          </a:xfrm>
          <a:prstGeom prst="ellipse">
            <a:avLst/>
          </a:prstGeom>
          <a:solidFill>
            <a:srgbClr val="5C9CC6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ea typeface="ＭＳ Ｐゴシック" pitchFamily="34" charset="-128"/>
              </a:rPr>
              <a:t>1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686" b="18443"/>
          <a:stretch/>
        </p:blipFill>
        <p:spPr>
          <a:xfrm>
            <a:off x="5274891" y="3372318"/>
            <a:ext cx="587704" cy="375375"/>
          </a:xfrm>
          <a:prstGeom prst="rect">
            <a:avLst/>
          </a:prstGeom>
        </p:spPr>
      </p:pic>
      <p:cxnSp>
        <p:nvCxnSpPr>
          <p:cNvPr id="47" name="Straight Connector 46"/>
          <p:cNvCxnSpPr>
            <a:stCxn id="46" idx="0"/>
          </p:cNvCxnSpPr>
          <p:nvPr/>
        </p:nvCxnSpPr>
        <p:spPr>
          <a:xfrm flipV="1">
            <a:off x="5568743" y="3247104"/>
            <a:ext cx="0" cy="125214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32602" y="2811905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PC1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38160" y="3352800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PC2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364925" y="5254823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PC4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686" b="18443"/>
          <a:stretch/>
        </p:blipFill>
        <p:spPr>
          <a:xfrm>
            <a:off x="9183328" y="2405464"/>
            <a:ext cx="587704" cy="37537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246139" y="2399675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PC3</a:t>
            </a:r>
          </a:p>
        </p:txBody>
      </p:sp>
      <p:cxnSp>
        <p:nvCxnSpPr>
          <p:cNvPr id="63" name="Straight Connector 62"/>
          <p:cNvCxnSpPr>
            <a:stCxn id="15" idx="3"/>
            <a:endCxn id="61" idx="1"/>
          </p:cNvCxnSpPr>
          <p:nvPr/>
        </p:nvCxnSpPr>
        <p:spPr>
          <a:xfrm flipV="1">
            <a:off x="8990012" y="2593152"/>
            <a:ext cx="193316" cy="234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Speech Bubble: Rectangle with Corners Rounded 59"/>
          <p:cNvSpPr/>
          <p:nvPr/>
        </p:nvSpPr>
        <p:spPr>
          <a:xfrm>
            <a:off x="3296251" y="1283510"/>
            <a:ext cx="1886995" cy="620700"/>
          </a:xfrm>
          <a:prstGeom prst="wedgeRoundRectCallout">
            <a:avLst>
              <a:gd name="adj1" fmla="val 27912"/>
              <a:gd name="adj2" fmla="val 214476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0084D3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AU" sz="1200" i="1" kern="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34" charset="-128"/>
                <a:cs typeface="Arial"/>
              </a:rPr>
              <a:t>BP Orchestrated connection across 3900s, + Brocade + </a:t>
            </a:r>
            <a:r>
              <a:rPr lang="en-AU" sz="1200" i="1" kern="0" dirty="0" err="1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34" charset="-128"/>
                <a:cs typeface="Arial"/>
              </a:rPr>
              <a:t>WaveServer</a:t>
            </a:r>
            <a:endParaRPr lang="en-US" sz="1200" i="1" kern="0" dirty="0">
              <a:solidFill>
                <a:srgbClr val="0070C0"/>
              </a:solidFill>
              <a:latin typeface="Calibri" panose="020F0502020204030204" pitchFamily="34" charset="0"/>
              <a:ea typeface="ＭＳ Ｐゴシック" pitchFamily="34" charset="-128"/>
              <a:cs typeface="Arial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3198812" y="1219200"/>
            <a:ext cx="206597" cy="201641"/>
          </a:xfrm>
          <a:prstGeom prst="ellipse">
            <a:avLst/>
          </a:prstGeom>
          <a:solidFill>
            <a:srgbClr val="5C9CC6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ea typeface="ＭＳ Ｐゴシック" pitchFamily="34" charset="-128"/>
              </a:rPr>
              <a:t>2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2682744" y="2773428"/>
            <a:ext cx="4307504" cy="2826327"/>
          </a:xfrm>
          <a:custGeom>
            <a:avLst/>
            <a:gdLst>
              <a:gd name="connsiteX0" fmla="*/ 0 w 4307504"/>
              <a:gd name="connsiteY0" fmla="*/ 128470 h 2826327"/>
              <a:gd name="connsiteX1" fmla="*/ 3272192 w 4307504"/>
              <a:gd name="connsiteY1" fmla="*/ 151141 h 2826327"/>
              <a:gd name="connsiteX2" fmla="*/ 4012780 w 4307504"/>
              <a:gd name="connsiteY2" fmla="*/ 0 h 2826327"/>
              <a:gd name="connsiteX3" fmla="*/ 4307504 w 4307504"/>
              <a:gd name="connsiteY3" fmla="*/ 332509 h 2826327"/>
              <a:gd name="connsiteX4" fmla="*/ 4299947 w 4307504"/>
              <a:gd name="connsiteY4" fmla="*/ 1239352 h 2826327"/>
              <a:gd name="connsiteX5" fmla="*/ 4299947 w 4307504"/>
              <a:gd name="connsiteY5" fmla="*/ 2826327 h 282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04" h="2826327">
                <a:moveTo>
                  <a:pt x="0" y="128470"/>
                </a:moveTo>
                <a:lnTo>
                  <a:pt x="3272192" y="151141"/>
                </a:lnTo>
                <a:lnTo>
                  <a:pt x="4012780" y="0"/>
                </a:lnTo>
                <a:lnTo>
                  <a:pt x="4307504" y="332509"/>
                </a:lnTo>
                <a:lnTo>
                  <a:pt x="4299947" y="1239352"/>
                </a:lnTo>
                <a:lnTo>
                  <a:pt x="4299947" y="2826327"/>
                </a:lnTo>
              </a:path>
            </a:pathLst>
          </a:custGeom>
          <a:ln>
            <a:solidFill>
              <a:srgbClr val="FB6400"/>
            </a:solidFill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1775901" y="3317534"/>
            <a:ext cx="6808879" cy="1881699"/>
          </a:xfrm>
          <a:custGeom>
            <a:avLst/>
            <a:gdLst>
              <a:gd name="connsiteX0" fmla="*/ 0 w 6808879"/>
              <a:gd name="connsiteY0" fmla="*/ 0 h 1881699"/>
              <a:gd name="connsiteX1" fmla="*/ 2463590 w 6808879"/>
              <a:gd name="connsiteY1" fmla="*/ 665018 h 1881699"/>
              <a:gd name="connsiteX2" fmla="*/ 5652654 w 6808879"/>
              <a:gd name="connsiteY2" fmla="*/ 1481177 h 1881699"/>
              <a:gd name="connsiteX3" fmla="*/ 6808879 w 6808879"/>
              <a:gd name="connsiteY3" fmla="*/ 1881699 h 1881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8879" h="1881699">
                <a:moveTo>
                  <a:pt x="0" y="0"/>
                </a:moveTo>
                <a:lnTo>
                  <a:pt x="2463590" y="665018"/>
                </a:lnTo>
                <a:lnTo>
                  <a:pt x="5652654" y="1481177"/>
                </a:lnTo>
                <a:cubicBezTo>
                  <a:pt x="6376869" y="1683957"/>
                  <a:pt x="6592874" y="1782828"/>
                  <a:pt x="6808879" y="1881699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4896" y="3810000"/>
            <a:ext cx="55175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Calibri" panose="020F0502020204030204" pitchFamily="34" charset="0"/>
              </a:rPr>
              <a:t>PING</a:t>
            </a:r>
          </a:p>
        </p:txBody>
      </p:sp>
      <p:sp>
        <p:nvSpPr>
          <p:cNvPr id="68" name="Speech Bubble: Rectangle with Corners Rounded 67"/>
          <p:cNvSpPr/>
          <p:nvPr/>
        </p:nvSpPr>
        <p:spPr>
          <a:xfrm>
            <a:off x="3098484" y="4365495"/>
            <a:ext cx="1395728" cy="418635"/>
          </a:xfrm>
          <a:prstGeom prst="wedgeRoundRectCallout">
            <a:avLst>
              <a:gd name="adj1" fmla="val 15602"/>
              <a:gd name="adj2" fmla="val -119440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0084D3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AU" sz="1200" i="1" kern="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34" charset="-128"/>
                <a:cs typeface="Arial"/>
              </a:rPr>
              <a:t>Ping PC1-PC4 to test connectivity</a:t>
            </a:r>
            <a:endParaRPr lang="en-US" sz="1200" i="1" kern="0" dirty="0">
              <a:solidFill>
                <a:srgbClr val="0070C0"/>
              </a:solidFill>
              <a:latin typeface="Calibri" panose="020F0502020204030204" pitchFamily="34" charset="0"/>
              <a:ea typeface="ＭＳ Ｐゴシック" pitchFamily="34" charset="-128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3001044" y="4301185"/>
            <a:ext cx="206597" cy="201641"/>
          </a:xfrm>
          <a:prstGeom prst="ellipse">
            <a:avLst/>
          </a:prstGeom>
          <a:solidFill>
            <a:srgbClr val="5C9CC6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ea typeface="ＭＳ Ｐゴシック" pitchFamily="34" charset="-128"/>
              </a:rPr>
              <a:t>3</a:t>
            </a:r>
          </a:p>
        </p:txBody>
      </p:sp>
      <p:sp>
        <p:nvSpPr>
          <p:cNvPr id="12" name="Speech Bubble: Rectangle with Corners Rounded 11"/>
          <p:cNvSpPr/>
          <p:nvPr/>
        </p:nvSpPr>
        <p:spPr>
          <a:xfrm>
            <a:off x="9246139" y="3429000"/>
            <a:ext cx="2410873" cy="1295400"/>
          </a:xfrm>
          <a:prstGeom prst="wedgeRoundRectCallout">
            <a:avLst>
              <a:gd name="adj1" fmla="val -138659"/>
              <a:gd name="adj2" fmla="val 32992"/>
              <a:gd name="adj3" fmla="val 16667"/>
            </a:avLst>
          </a:prstGeom>
          <a:solidFill>
            <a:srgbClr val="D7D7D7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AU" sz="1400" dirty="0">
                <a:solidFill>
                  <a:schemeClr val="tx2"/>
                </a:solidFill>
                <a:ea typeface="ＭＳ Ｐゴシック" pitchFamily="34" charset="-128"/>
              </a:rPr>
              <a:t>Plug in QSFP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400" dirty="0">
                <a:solidFill>
                  <a:schemeClr val="tx2"/>
                </a:solidFill>
                <a:ea typeface="ＭＳ Ｐゴシック" pitchFamily="34" charset="-128"/>
              </a:rPr>
              <a:t>Service create between two </a:t>
            </a:r>
            <a:r>
              <a:rPr lang="en-AU" sz="1400" dirty="0" err="1">
                <a:solidFill>
                  <a:schemeClr val="tx2"/>
                </a:solidFill>
                <a:ea typeface="ＭＳ Ｐゴシック" pitchFamily="34" charset="-128"/>
              </a:rPr>
              <a:t>waveservers</a:t>
            </a:r>
            <a:endParaRPr lang="en-AU" sz="1400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199312" y="3146685"/>
            <a:ext cx="0" cy="374444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856412" y="3146996"/>
            <a:ext cx="0" cy="374444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12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/>
          <a:srcRect t="30332" b="6437"/>
          <a:stretch/>
        </p:blipFill>
        <p:spPr>
          <a:xfrm>
            <a:off x="2308997" y="1311234"/>
            <a:ext cx="8114120" cy="30442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UI – Home Screen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666181"/>
              </p:ext>
            </p:extLst>
          </p:nvPr>
        </p:nvGraphicFramePr>
        <p:xfrm>
          <a:off x="2297233" y="4469786"/>
          <a:ext cx="8112421" cy="1341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73226">
                  <a:extLst>
                    <a:ext uri="{9D8B030D-6E8A-4147-A177-3AD203B41FA5}">
                      <a16:colId xmlns:a16="http://schemas.microsoft.com/office/drawing/2014/main" val="2621370118"/>
                    </a:ext>
                  </a:extLst>
                </a:gridCol>
                <a:gridCol w="1419035">
                  <a:extLst>
                    <a:ext uri="{9D8B030D-6E8A-4147-A177-3AD203B41FA5}">
                      <a16:colId xmlns:a16="http://schemas.microsoft.com/office/drawing/2014/main" val="1450736785"/>
                    </a:ext>
                  </a:extLst>
                </a:gridCol>
                <a:gridCol w="1309878">
                  <a:extLst>
                    <a:ext uri="{9D8B030D-6E8A-4147-A177-3AD203B41FA5}">
                      <a16:colId xmlns:a16="http://schemas.microsoft.com/office/drawing/2014/main" val="3309088050"/>
                    </a:ext>
                  </a:extLst>
                </a:gridCol>
                <a:gridCol w="3219240">
                  <a:extLst>
                    <a:ext uri="{9D8B030D-6E8A-4147-A177-3AD203B41FA5}">
                      <a16:colId xmlns:a16="http://schemas.microsoft.com/office/drawing/2014/main" val="1953678806"/>
                    </a:ext>
                  </a:extLst>
                </a:gridCol>
                <a:gridCol w="1191042">
                  <a:extLst>
                    <a:ext uri="{9D8B030D-6E8A-4147-A177-3AD203B41FA5}">
                      <a16:colId xmlns:a16="http://schemas.microsoft.com/office/drawing/2014/main" val="709456696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Service ID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From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To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22596019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x123456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Enterprise</a:t>
                      </a:r>
                      <a:r>
                        <a:rPr lang="en-AU" sz="1600" baseline="0" dirty="0">
                          <a:latin typeface="Calibri" panose="020F0502020204030204" pitchFamily="34" charset="0"/>
                        </a:rPr>
                        <a:t> 1</a:t>
                      </a:r>
                      <a:endParaRPr lang="en-AU" sz="1600" dirty="0"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DC1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Connection from</a:t>
                      </a:r>
                      <a:r>
                        <a:rPr lang="en-AU" sz="1600" baseline="0" dirty="0">
                          <a:latin typeface="Calibri" panose="020F0502020204030204" pitchFamily="34" charset="0"/>
                        </a:rPr>
                        <a:t> Ent to DC</a:t>
                      </a:r>
                      <a:endParaRPr lang="en-AU" sz="1600" dirty="0"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endParaRPr lang="en-AU" sz="1600" dirty="0"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710968394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X234567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Enterprise</a:t>
                      </a:r>
                      <a:r>
                        <a:rPr lang="en-AU" sz="1600" baseline="0" dirty="0">
                          <a:latin typeface="Calibri" panose="020F0502020204030204" pitchFamily="34" charset="0"/>
                        </a:rPr>
                        <a:t> 1</a:t>
                      </a:r>
                      <a:endParaRPr lang="en-AU" sz="1600" dirty="0"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AWS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10Mbps Cloud</a:t>
                      </a:r>
                      <a:r>
                        <a:rPr lang="en-AU" sz="1600" baseline="0" dirty="0">
                          <a:latin typeface="Calibri" panose="020F0502020204030204" pitchFamily="34" charset="0"/>
                        </a:rPr>
                        <a:t> Connect</a:t>
                      </a:r>
                      <a:endParaRPr lang="en-AU" sz="1600" dirty="0"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endParaRPr lang="en-AU" sz="1600" dirty="0"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798925302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x345678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Enterprise 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DC2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Calibri" panose="020F0502020204030204" pitchFamily="34" charset="0"/>
                        </a:rPr>
                        <a:t>Triggered</a:t>
                      </a:r>
                      <a:r>
                        <a:rPr lang="en-AU" sz="1600" baseline="0" dirty="0">
                          <a:latin typeface="Calibri" panose="020F0502020204030204" pitchFamily="34" charset="0"/>
                        </a:rPr>
                        <a:t> DC-I</a:t>
                      </a:r>
                      <a:endParaRPr lang="en-AU" sz="1600" dirty="0"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endParaRPr lang="en-AU" sz="1600" dirty="0"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078623592"/>
                  </a:ext>
                </a:extLst>
              </a:tr>
            </a:tbl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721" y="1441379"/>
            <a:ext cx="648000" cy="64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721" y="2209884"/>
            <a:ext cx="648000" cy="648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721" y="2978389"/>
            <a:ext cx="648000" cy="648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6721" y="4533600"/>
            <a:ext cx="648000" cy="648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293812" y="838201"/>
            <a:ext cx="1854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002060"/>
                </a:solidFill>
                <a:latin typeface="Calibri" panose="020F0502020204030204" pitchFamily="34" charset="0"/>
              </a:rPr>
              <a:t>Service Console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306633" y="1299866"/>
            <a:ext cx="914400" cy="45415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06633" y="5902941"/>
            <a:ext cx="9116484" cy="34545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45194" y="5943600"/>
            <a:ext cx="786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002060"/>
                </a:solidFill>
                <a:latin typeface="Calibri" panose="020F0502020204030204" pitchFamily="34" charset="0"/>
              </a:rPr>
              <a:t>Copyright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344719" y="5943600"/>
            <a:ext cx="78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002060"/>
                </a:solidFill>
                <a:latin typeface="Calibri" panose="020F0502020204030204" pitchFamily="34" charset="0"/>
              </a:rPr>
              <a:t>UI Option</a:t>
            </a:r>
          </a:p>
        </p:txBody>
      </p:sp>
      <p:sp>
        <p:nvSpPr>
          <p:cNvPr id="36" name="Isosceles Triangle 35"/>
          <p:cNvSpPr/>
          <p:nvPr/>
        </p:nvSpPr>
        <p:spPr>
          <a:xfrm flipV="1">
            <a:off x="10133012" y="6019800"/>
            <a:ext cx="173047" cy="147545"/>
          </a:xfrm>
          <a:prstGeom prst="triangle">
            <a:avLst/>
          </a:prstGeom>
          <a:solidFill>
            <a:srgbClr val="D7D7D7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37" name="Rectangle: Beveled 36"/>
          <p:cNvSpPr/>
          <p:nvPr/>
        </p:nvSpPr>
        <p:spPr>
          <a:xfrm>
            <a:off x="6856412" y="937054"/>
            <a:ext cx="838200" cy="282145"/>
          </a:xfrm>
          <a:prstGeom prst="bevel">
            <a:avLst/>
          </a:prstGeom>
          <a:solidFill>
            <a:srgbClr val="D7D7D7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b="1" dirty="0">
                <a:solidFill>
                  <a:schemeClr val="tx2"/>
                </a:solidFill>
                <a:latin typeface="Calibri" panose="020F0502020204030204" pitchFamily="34" charset="0"/>
                <a:ea typeface="ＭＳ Ｐゴシック" pitchFamily="34" charset="-128"/>
              </a:rPr>
              <a:t>Create</a:t>
            </a:r>
          </a:p>
        </p:txBody>
      </p:sp>
      <p:sp>
        <p:nvSpPr>
          <p:cNvPr id="38" name="Rectangle: Beveled 37"/>
          <p:cNvSpPr/>
          <p:nvPr/>
        </p:nvSpPr>
        <p:spPr>
          <a:xfrm>
            <a:off x="9571454" y="937054"/>
            <a:ext cx="838200" cy="282145"/>
          </a:xfrm>
          <a:prstGeom prst="bevel">
            <a:avLst/>
          </a:prstGeom>
          <a:solidFill>
            <a:srgbClr val="D7D7D7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b="1" dirty="0">
                <a:solidFill>
                  <a:schemeClr val="tx2"/>
                </a:solidFill>
                <a:latin typeface="Calibri" panose="020F0502020204030204" pitchFamily="34" charset="0"/>
                <a:ea typeface="ＭＳ Ｐゴシック" pitchFamily="34" charset="-128"/>
              </a:rPr>
              <a:t>Services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17612" y="838201"/>
            <a:ext cx="9296400" cy="54863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9523412" y="4860925"/>
            <a:ext cx="228600" cy="2286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solidFill>
                  <a:schemeClr val="tx1"/>
                </a:solidFill>
                <a:ea typeface="ＭＳ Ｐゴシック" pitchFamily="34" charset="-128"/>
              </a:rPr>
              <a:t>i</a:t>
            </a:r>
          </a:p>
        </p:txBody>
      </p:sp>
      <p:sp>
        <p:nvSpPr>
          <p:cNvPr id="47" name="Oval 46"/>
          <p:cNvSpPr/>
          <p:nvPr/>
        </p:nvSpPr>
        <p:spPr>
          <a:xfrm>
            <a:off x="9980612" y="4860925"/>
            <a:ext cx="228600" cy="2286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solidFill>
                  <a:srgbClr val="C00000"/>
                </a:solidFill>
                <a:ea typeface="ＭＳ Ｐゴシック" pitchFamily="34" charset="-128"/>
              </a:rPr>
              <a:t>x</a:t>
            </a:r>
          </a:p>
        </p:txBody>
      </p:sp>
      <p:sp>
        <p:nvSpPr>
          <p:cNvPr id="48" name="Oval 47"/>
          <p:cNvSpPr/>
          <p:nvPr/>
        </p:nvSpPr>
        <p:spPr>
          <a:xfrm>
            <a:off x="9523412" y="5181600"/>
            <a:ext cx="228600" cy="2286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solidFill>
                  <a:schemeClr val="tx1"/>
                </a:solidFill>
                <a:ea typeface="ＭＳ Ｐゴシック" pitchFamily="34" charset="-128"/>
              </a:rPr>
              <a:t>i</a:t>
            </a:r>
          </a:p>
        </p:txBody>
      </p:sp>
      <p:sp>
        <p:nvSpPr>
          <p:cNvPr id="49" name="Oval 48"/>
          <p:cNvSpPr/>
          <p:nvPr/>
        </p:nvSpPr>
        <p:spPr>
          <a:xfrm>
            <a:off x="9980612" y="5181600"/>
            <a:ext cx="228600" cy="2286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solidFill>
                  <a:srgbClr val="C00000"/>
                </a:solidFill>
                <a:ea typeface="ＭＳ Ｐゴシック" pitchFamily="34" charset="-128"/>
              </a:rPr>
              <a:t>x</a:t>
            </a:r>
          </a:p>
        </p:txBody>
      </p:sp>
      <p:sp>
        <p:nvSpPr>
          <p:cNvPr id="50" name="Oval 49"/>
          <p:cNvSpPr/>
          <p:nvPr/>
        </p:nvSpPr>
        <p:spPr>
          <a:xfrm>
            <a:off x="9523412" y="5524500"/>
            <a:ext cx="228600" cy="2286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solidFill>
                  <a:schemeClr val="tx1"/>
                </a:solidFill>
                <a:ea typeface="ＭＳ Ｐゴシック" pitchFamily="34" charset="-128"/>
              </a:rPr>
              <a:t>i</a:t>
            </a:r>
          </a:p>
        </p:txBody>
      </p:sp>
      <p:sp>
        <p:nvSpPr>
          <p:cNvPr id="51" name="Oval 50"/>
          <p:cNvSpPr/>
          <p:nvPr/>
        </p:nvSpPr>
        <p:spPr>
          <a:xfrm>
            <a:off x="9980612" y="5524500"/>
            <a:ext cx="228600" cy="2286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solidFill>
                  <a:srgbClr val="C00000"/>
                </a:solidFill>
                <a:ea typeface="ＭＳ Ｐゴシック" pitchFamily="34" charset="-128"/>
              </a:rPr>
              <a:t>x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620" y="3746894"/>
            <a:ext cx="666202" cy="666202"/>
          </a:xfrm>
          <a:prstGeom prst="rect">
            <a:avLst/>
          </a:prstGeom>
        </p:spPr>
      </p:pic>
      <p:sp>
        <p:nvSpPr>
          <p:cNvPr id="54" name="Rectangle: Beveled 53"/>
          <p:cNvSpPr/>
          <p:nvPr/>
        </p:nvSpPr>
        <p:spPr>
          <a:xfrm>
            <a:off x="8733254" y="937054"/>
            <a:ext cx="838200" cy="282145"/>
          </a:xfrm>
          <a:prstGeom prst="bevel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ea typeface="ＭＳ Ｐゴシック" pitchFamily="34" charset="-128"/>
              </a:rPr>
              <a:t>Sites</a:t>
            </a:r>
          </a:p>
        </p:txBody>
      </p:sp>
    </p:spTree>
    <p:extLst>
      <p:ext uri="{BB962C8B-B14F-4D97-AF65-F5344CB8AC3E}">
        <p14:creationId xmlns:p14="http://schemas.microsoft.com/office/powerpoint/2010/main" val="57874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ena Presentation Template">
  <a:themeElements>
    <a:clrScheme name="BluePlanet Light">
      <a:dk1>
        <a:srgbClr val="000000"/>
      </a:dk1>
      <a:lt1>
        <a:srgbClr val="FFFFFF"/>
      </a:lt1>
      <a:dk2>
        <a:srgbClr val="364450"/>
      </a:dk2>
      <a:lt2>
        <a:srgbClr val="FFFFFF"/>
      </a:lt2>
      <a:accent1>
        <a:srgbClr val="00A9CE"/>
      </a:accent1>
      <a:accent2>
        <a:srgbClr val="0085CA"/>
      </a:accent2>
      <a:accent3>
        <a:srgbClr val="003DA5"/>
      </a:accent3>
      <a:accent4>
        <a:srgbClr val="003464"/>
      </a:accent4>
      <a:accent5>
        <a:srgbClr val="F9EC00"/>
      </a:accent5>
      <a:accent6>
        <a:srgbClr val="88C400"/>
      </a:accent6>
      <a:hlink>
        <a:srgbClr val="003DA5"/>
      </a:hlink>
      <a:folHlink>
        <a:srgbClr val="7F7F7F"/>
      </a:folHlink>
    </a:clrScheme>
    <a:fontScheme name="Ciena_Presentation_template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7D7D7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tx2"/>
            </a:solidFill>
            <a:ea typeface="ＭＳ Ｐゴシック" pitchFamily="34" charset="-128"/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iena_Presentation_template2 1">
        <a:dk1>
          <a:srgbClr val="000000"/>
        </a:dk1>
        <a:lt1>
          <a:srgbClr val="FFFFFF"/>
        </a:lt1>
        <a:dk2>
          <a:srgbClr val="000000"/>
        </a:dk2>
        <a:lt2>
          <a:srgbClr val="8C8C8C"/>
        </a:lt2>
        <a:accent1>
          <a:srgbClr val="D7D7D7"/>
        </a:accent1>
        <a:accent2>
          <a:srgbClr val="C71C2C"/>
        </a:accent2>
        <a:accent3>
          <a:srgbClr val="FFFFFF"/>
        </a:accent3>
        <a:accent4>
          <a:srgbClr val="000000"/>
        </a:accent4>
        <a:accent5>
          <a:srgbClr val="E8E8E8"/>
        </a:accent5>
        <a:accent6>
          <a:srgbClr val="B41827"/>
        </a:accent6>
        <a:hlink>
          <a:srgbClr val="F57D25"/>
        </a:hlink>
        <a:folHlink>
          <a:srgbClr val="FFC2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ena_Presentation_template2 2">
        <a:dk1>
          <a:srgbClr val="000000"/>
        </a:dk1>
        <a:lt1>
          <a:srgbClr val="FFFFFF"/>
        </a:lt1>
        <a:dk2>
          <a:srgbClr val="000000"/>
        </a:dk2>
        <a:lt2>
          <a:srgbClr val="8C8C8C"/>
        </a:lt2>
        <a:accent1>
          <a:srgbClr val="D7D7D7"/>
        </a:accent1>
        <a:accent2>
          <a:srgbClr val="C71C2C"/>
        </a:accent2>
        <a:accent3>
          <a:srgbClr val="FFFFFF"/>
        </a:accent3>
        <a:accent4>
          <a:srgbClr val="000000"/>
        </a:accent4>
        <a:accent5>
          <a:srgbClr val="E8E8E8"/>
        </a:accent5>
        <a:accent6>
          <a:srgbClr val="B41827"/>
        </a:accent6>
        <a:hlink>
          <a:srgbClr val="F57D25"/>
        </a:hlink>
        <a:folHlink>
          <a:srgbClr val="B2BB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ena_Presentation_template2 3">
        <a:dk1>
          <a:srgbClr val="000000"/>
        </a:dk1>
        <a:lt1>
          <a:srgbClr val="FFFFFF"/>
        </a:lt1>
        <a:dk2>
          <a:srgbClr val="000000"/>
        </a:dk2>
        <a:lt2>
          <a:srgbClr val="8C8C8C"/>
        </a:lt2>
        <a:accent1>
          <a:srgbClr val="D7D7D7"/>
        </a:accent1>
        <a:accent2>
          <a:srgbClr val="C71C2C"/>
        </a:accent2>
        <a:accent3>
          <a:srgbClr val="FFFFFF"/>
        </a:accent3>
        <a:accent4>
          <a:srgbClr val="000000"/>
        </a:accent4>
        <a:accent5>
          <a:srgbClr val="E8E8E8"/>
        </a:accent5>
        <a:accent6>
          <a:srgbClr val="B41827"/>
        </a:accent6>
        <a:hlink>
          <a:srgbClr val="F57D25"/>
        </a:hlink>
        <a:folHlink>
          <a:srgbClr val="00A9D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Ciena Presentation Template</Template>
  <TotalTime>12225</TotalTime>
  <Words>536</Words>
  <Application>Microsoft Office PowerPoint</Application>
  <PresentationFormat>Custom</PresentationFormat>
  <Paragraphs>240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ＭＳ Ｐゴシック</vt:lpstr>
      <vt:lpstr>Arial</vt:lpstr>
      <vt:lpstr>Calibri</vt:lpstr>
      <vt:lpstr>Courier New</vt:lpstr>
      <vt:lpstr>Lucida Console</vt:lpstr>
      <vt:lpstr>Lucida Grande</vt:lpstr>
      <vt:lpstr>Wingdings</vt:lpstr>
      <vt:lpstr>Ciena Presentation Template</vt:lpstr>
      <vt:lpstr>Blue Planet Hackathon</vt:lpstr>
      <vt:lpstr>Objectives</vt:lpstr>
      <vt:lpstr>Tasks</vt:lpstr>
      <vt:lpstr>Tasks</vt:lpstr>
      <vt:lpstr>High-level topology</vt:lpstr>
      <vt:lpstr>Use Case 1: Enterprise to DC</vt:lpstr>
      <vt:lpstr>Use Case 2: Cloud Connectivity</vt:lpstr>
      <vt:lpstr>Use Case 3: DC-I (possibly based on bandwidth trigger)</vt:lpstr>
      <vt:lpstr>UI – Home Screen</vt:lpstr>
      <vt:lpstr>Graphics</vt:lpstr>
      <vt:lpstr>Main menu - square</vt:lpstr>
      <vt:lpstr>Main menu - circular</vt:lpstr>
      <vt:lpstr>Users</vt:lpstr>
      <vt:lpstr>Service constructs</vt:lpstr>
      <vt:lpstr>VNFs / Services</vt:lpstr>
      <vt:lpstr>Sites</vt:lpstr>
      <vt:lpstr>End-point types</vt:lpstr>
      <vt:lpstr>PowerPoint Presentation</vt:lpstr>
      <vt:lpstr>Application types</vt:lpstr>
      <vt:lpstr>Tools</vt:lpstr>
      <vt:lpstr>Application templates</vt:lpstr>
      <vt:lpstr>Application templates - grey</vt:lpstr>
      <vt:lpstr>Application templates - grey</vt:lpstr>
      <vt:lpstr>Application templates - bitmaps</vt:lpstr>
      <vt:lpstr>Application templates – bitmaps grey</vt:lpstr>
      <vt:lpstr>PowerPoint Presentation</vt:lpstr>
    </vt:vector>
  </TitlesOfParts>
  <Company>Ciena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Planet Template</dc:title>
  <dc:creator>Marketing</dc:creator>
  <cp:keywords>Corporate, presentation, PowerPoint, template</cp:keywords>
  <cp:lastModifiedBy>Roberts, Andrew</cp:lastModifiedBy>
  <cp:revision>373</cp:revision>
  <dcterms:created xsi:type="dcterms:W3CDTF">2012-08-13T13:24:30Z</dcterms:created>
  <dcterms:modified xsi:type="dcterms:W3CDTF">2017-08-06T12:39:01Z</dcterms:modified>
</cp:coreProperties>
</file>