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9" r:id="rId4"/>
    <p:sldId id="261" r:id="rId5"/>
    <p:sldId id="290" r:id="rId6"/>
    <p:sldId id="291" r:id="rId7"/>
    <p:sldId id="293" r:id="rId8"/>
    <p:sldId id="268" r:id="rId9"/>
    <p:sldId id="269" r:id="rId10"/>
    <p:sldId id="271" r:id="rId11"/>
    <p:sldId id="272" r:id="rId12"/>
    <p:sldId id="273" r:id="rId13"/>
    <p:sldId id="274" r:id="rId14"/>
    <p:sldId id="277" r:id="rId15"/>
    <p:sldId id="278" r:id="rId16"/>
    <p:sldId id="279" r:id="rId17"/>
    <p:sldId id="280" r:id="rId18"/>
    <p:sldId id="275" r:id="rId19"/>
    <p:sldId id="282" r:id="rId20"/>
    <p:sldId id="292" r:id="rId21"/>
    <p:sldId id="283" r:id="rId22"/>
    <p:sldId id="288" r:id="rId23"/>
    <p:sldId id="284" r:id="rId24"/>
    <p:sldId id="285" r:id="rId25"/>
    <p:sldId id="286" r:id="rId26"/>
    <p:sldId id="287" r:id="rId27"/>
    <p:sldId id="266" r:id="rId28"/>
    <p:sldId id="289" r:id="rId29"/>
    <p:sldId id="294" r:id="rId30"/>
    <p:sldId id="29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2527"/>
    <a:srgbClr val="827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240" y="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04DF7-8B5D-C04B-9D8F-0A8DCB698B7B}" type="datetimeFigureOut">
              <a:rPr lang="en-US" smtClean="0"/>
              <a:t>2/24/12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0DD9C-8C32-644D-A777-BE1DCE289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0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Neil gives his 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0DD9C-8C32-644D-A777-BE1DCE289C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8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obileorchard.com/ios-development-tutorial-series-beginning-ios-development/" TargetMode="External"/><Relationship Id="rId4" Type="http://schemas.openxmlformats.org/officeDocument/2006/relationships/hyperlink" Target="http://maniacdev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codeblog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pple.co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pple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Startup Crash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Introduction to </a:t>
            </a:r>
            <a:r>
              <a:rPr lang="en-US" sz="2000" dirty="0" smtClean="0"/>
              <a:t>iPhone App Development</a:t>
            </a:r>
          </a:p>
        </p:txBody>
      </p:sp>
      <p:pic>
        <p:nvPicPr>
          <p:cNvPr id="4" name="Picture 3" descr="MPower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284" y="5676169"/>
            <a:ext cx="4449508" cy="75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1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07028"/>
            <a:ext cx="9144000" cy="517437"/>
          </a:xfrm>
        </p:spPr>
        <p:txBody>
          <a:bodyPr>
            <a:normAutofit/>
          </a:bodyPr>
          <a:lstStyle/>
          <a:p>
            <a:r>
              <a:rPr lang="en-US" dirty="0" smtClean="0"/>
              <a:t>The main </a:t>
            </a:r>
            <a:r>
              <a:rPr lang="en-US" dirty="0" err="1" smtClean="0"/>
              <a:t>Xcode</a:t>
            </a:r>
            <a:r>
              <a:rPr lang="en-US" dirty="0" smtClean="0"/>
              <a:t> interface, file tree on left, editor in middle.</a:t>
            </a:r>
            <a:endParaRPr lang="en-US" dirty="0"/>
          </a:p>
        </p:txBody>
      </p:sp>
      <p:pic>
        <p:nvPicPr>
          <p:cNvPr id="5" name="Picture 4" descr="Screen Shot 2012-01-25 at 12.11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61" y="2493105"/>
            <a:ext cx="6996161" cy="43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44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07028"/>
            <a:ext cx="9144000" cy="517437"/>
          </a:xfrm>
        </p:spPr>
        <p:txBody>
          <a:bodyPr>
            <a:normAutofit/>
          </a:bodyPr>
          <a:lstStyle/>
          <a:p>
            <a:r>
              <a:rPr lang="en-US" dirty="0" smtClean="0"/>
              <a:t>Ignore </a:t>
            </a:r>
            <a:r>
              <a:rPr lang="en-US" dirty="0" err="1" smtClean="0"/>
              <a:t>AppDelegate</a:t>
            </a:r>
            <a:r>
              <a:rPr lang="en-US" dirty="0" smtClean="0"/>
              <a:t> for now, click “</a:t>
            </a:r>
            <a:r>
              <a:rPr lang="en-US" dirty="0" err="1" smtClean="0"/>
              <a:t>ViewController.h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 descr="Screen Shot 2012-01-25 at 12.15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857" y="2502011"/>
            <a:ext cx="6886415" cy="42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20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07028"/>
            <a:ext cx="9144000" cy="517437"/>
          </a:xfrm>
        </p:spPr>
        <p:txBody>
          <a:bodyPr>
            <a:normAutofit/>
          </a:bodyPr>
          <a:lstStyle/>
          <a:p>
            <a:r>
              <a:rPr lang="en-US" dirty="0" smtClean="0"/>
              <a:t>Ignore </a:t>
            </a:r>
            <a:r>
              <a:rPr lang="en-US" dirty="0" err="1" smtClean="0"/>
              <a:t>AppDelegate</a:t>
            </a:r>
            <a:r>
              <a:rPr lang="en-US" dirty="0" smtClean="0"/>
              <a:t> for now, click “</a:t>
            </a:r>
            <a:r>
              <a:rPr lang="en-US" dirty="0" err="1" smtClean="0"/>
              <a:t>ViewController.h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 descr="Screen Shot 2012-01-25 at 12.15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857" y="2502011"/>
            <a:ext cx="6886415" cy="42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87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ViewController.h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07028"/>
            <a:ext cx="9144000" cy="4850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3366FF"/>
                </a:solidFill>
                <a:latin typeface="Menlo Regular"/>
                <a:cs typeface="Menlo Regular"/>
              </a:rPr>
              <a:t>#import &lt;</a:t>
            </a:r>
            <a:r>
              <a:rPr lang="en-US" sz="2000" dirty="0" err="1" smtClean="0">
                <a:solidFill>
                  <a:srgbClr val="3366FF"/>
                </a:solidFill>
                <a:latin typeface="Menlo Regular"/>
                <a:cs typeface="Menlo Regular"/>
              </a:rPr>
              <a:t>UIKit</a:t>
            </a:r>
            <a:r>
              <a:rPr lang="en-US" sz="2000" dirty="0" smtClean="0">
                <a:solidFill>
                  <a:srgbClr val="3366FF"/>
                </a:solidFill>
                <a:latin typeface="Menlo Regular"/>
                <a:cs typeface="Menlo Regular"/>
              </a:rPr>
              <a:t>/</a:t>
            </a:r>
            <a:r>
              <a:rPr lang="en-US" sz="2000" dirty="0" err="1" smtClean="0">
                <a:solidFill>
                  <a:srgbClr val="3366FF"/>
                </a:solidFill>
                <a:latin typeface="Menlo Regular"/>
                <a:cs typeface="Menlo Regular"/>
              </a:rPr>
              <a:t>UIKit.h</a:t>
            </a:r>
            <a:r>
              <a:rPr lang="en-US" sz="2000" dirty="0" smtClean="0">
                <a:solidFill>
                  <a:srgbClr val="3366FF"/>
                </a:solidFill>
                <a:latin typeface="Menlo Regular"/>
                <a:cs typeface="Menlo Regular"/>
              </a:rPr>
              <a:t>&gt;</a:t>
            </a:r>
            <a:br>
              <a:rPr lang="en-US" sz="2000" dirty="0" smtClean="0">
                <a:solidFill>
                  <a:srgbClr val="3366FF"/>
                </a:solidFill>
                <a:latin typeface="Menlo Regular"/>
                <a:cs typeface="Menlo Regular"/>
              </a:rPr>
            </a:br>
            <a:endParaRPr lang="en-US" sz="2000" dirty="0" smtClean="0">
              <a:solidFill>
                <a:srgbClr val="3366F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3366FF"/>
                </a:solidFill>
                <a:latin typeface="Menlo Regular"/>
                <a:cs typeface="Menlo Regular"/>
              </a:rPr>
              <a:t>@interface </a:t>
            </a:r>
            <a:r>
              <a:rPr lang="en-US" sz="2000" dirty="0" err="1" smtClean="0">
                <a:solidFill>
                  <a:srgbClr val="3366FF"/>
                </a:solidFill>
                <a:latin typeface="Menlo Regular"/>
                <a:cs typeface="Menlo Regular"/>
              </a:rPr>
              <a:t>ViewController</a:t>
            </a:r>
            <a:r>
              <a:rPr lang="en-US" sz="2000" dirty="0" smtClean="0">
                <a:solidFill>
                  <a:srgbClr val="3366FF"/>
                </a:solidFill>
                <a:latin typeface="Menlo Regular"/>
                <a:cs typeface="Menlo Regular"/>
              </a:rPr>
              <a:t>: </a:t>
            </a:r>
            <a:r>
              <a:rPr lang="en-US" sz="2000" dirty="0" err="1" smtClean="0">
                <a:solidFill>
                  <a:srgbClr val="3366FF"/>
                </a:solidFill>
                <a:latin typeface="Menlo Regular"/>
                <a:cs typeface="Menlo Regular"/>
              </a:rPr>
              <a:t>UIViewController</a:t>
            </a:r>
            <a:r>
              <a:rPr lang="en-US" sz="2000" dirty="0" smtClean="0">
                <a:solidFill>
                  <a:srgbClr val="3366FF"/>
                </a:solidFill>
                <a:latin typeface="Menlo Regular"/>
                <a:cs typeface="Menlo Regular"/>
              </a:rPr>
              <a:t/>
            </a:r>
            <a:br>
              <a:rPr lang="en-US" sz="2000" dirty="0" smtClean="0">
                <a:solidFill>
                  <a:srgbClr val="3366FF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3366FF"/>
                </a:solidFill>
                <a:latin typeface="Menlo Regular"/>
                <a:cs typeface="Menlo Regular"/>
              </a:rPr>
              <a:t>{</a:t>
            </a:r>
            <a:endParaRPr lang="en-US" sz="2000" dirty="0">
              <a:solidFill>
                <a:srgbClr val="3366F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BC2527"/>
                </a:solidFill>
                <a:latin typeface="Menlo Regular"/>
                <a:cs typeface="Menlo Regular"/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IBOutlet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UILabel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cs typeface="Menlo Regular"/>
              </a:rPr>
              <a:t> *</a:t>
            </a:r>
            <a:r>
              <a:rPr lang="en-US" sz="20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hello_label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cs typeface="Menlo Regular"/>
              </a:rPr>
              <a:t>;</a:t>
            </a:r>
            <a:r>
              <a:rPr lang="en-US" sz="2000" dirty="0" smtClean="0">
                <a:solidFill>
                  <a:srgbClr val="BC2527"/>
                </a:solidFill>
                <a:latin typeface="Menlo Regular"/>
                <a:cs typeface="Menlo Regular"/>
              </a:rPr>
              <a:t>	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3366FF"/>
                </a:solidFill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Menlo Regular"/>
                <a:cs typeface="Menlo Regular"/>
              </a:rPr>
              <a:t>@property(</a:t>
            </a:r>
            <a:r>
              <a:rPr lang="en-US" sz="20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nonatomic,retain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cs typeface="Menlo Regular"/>
              </a:rPr>
              <a:t>) </a:t>
            </a:r>
            <a:r>
              <a:rPr lang="en-US" sz="20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IBOutlet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UILabel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cs typeface="Menlo Regular"/>
              </a:rPr>
              <a:t> *</a:t>
            </a:r>
            <a:r>
              <a:rPr lang="en-US" sz="20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hello_label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3366FF"/>
                </a:solidFill>
                <a:latin typeface="Menlo Regular"/>
                <a:cs typeface="Menlo Regular"/>
              </a:rPr>
              <a:t>@end</a:t>
            </a:r>
            <a:endParaRPr lang="en-US" sz="2000" dirty="0">
              <a:solidFill>
                <a:srgbClr val="3366FF"/>
              </a:solidFill>
              <a:latin typeface="Menlo Regular"/>
              <a:cs typeface="Menlo Regular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980719" y="3649027"/>
            <a:ext cx="4791054" cy="562625"/>
          </a:xfrm>
          <a:prstGeom prst="borderCallout1">
            <a:avLst>
              <a:gd name="adj1" fmla="val 98750"/>
              <a:gd name="adj2" fmla="val 97037"/>
              <a:gd name="adj3" fmla="val 138214"/>
              <a:gd name="adj4" fmla="val 110995"/>
            </a:avLst>
          </a:prstGeom>
          <a:blipFill dpi="0" rotWithShape="1">
            <a:blip r:embed="rId2">
              <a:alphaModFix amt="12000"/>
              <a:duotone>
                <a:schemeClr val="accent1">
                  <a:shade val="40000"/>
                  <a:satMod val="120000"/>
                </a:schemeClr>
                <a:schemeClr val="accent1">
                  <a:tint val="70000"/>
                  <a:satMod val="300000"/>
                  <a:lumMod val="110000"/>
                </a:schemeClr>
              </a:duotone>
            </a:blip>
            <a:srcRect/>
            <a:tile tx="0" ty="0" sx="50000" sy="5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02326" y="3970527"/>
            <a:ext cx="2556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Declares a </a:t>
            </a:r>
            <a:r>
              <a:rPr lang="en-US" dirty="0" err="1" smtClean="0"/>
              <a:t>UILabel</a:t>
            </a:r>
            <a:r>
              <a:rPr lang="en-US" dirty="0"/>
              <a:t> </a:t>
            </a:r>
            <a:r>
              <a:rPr lang="en-US" dirty="0" smtClean="0"/>
              <a:t>that corresponds to one you put in your XIB file</a:t>
            </a:r>
            <a:endParaRPr lang="en-US" dirty="0"/>
          </a:p>
        </p:txBody>
      </p:sp>
      <p:sp>
        <p:nvSpPr>
          <p:cNvPr id="11" name="Line Callout 2 10"/>
          <p:cNvSpPr/>
          <p:nvPr/>
        </p:nvSpPr>
        <p:spPr>
          <a:xfrm>
            <a:off x="0" y="4893857"/>
            <a:ext cx="9019400" cy="369332"/>
          </a:xfrm>
          <a:prstGeom prst="borderCallout2">
            <a:avLst>
              <a:gd name="adj1" fmla="val 88389"/>
              <a:gd name="adj2" fmla="val 45856"/>
              <a:gd name="adj3" fmla="val 218963"/>
              <a:gd name="adj4" fmla="val 46435"/>
              <a:gd name="adj5" fmla="val 264837"/>
              <a:gd name="adj6" fmla="val 55472"/>
            </a:avLst>
          </a:prstGeom>
          <a:blipFill dpi="0" rotWithShape="1">
            <a:blip r:embed="rId2">
              <a:alphaModFix amt="12000"/>
              <a:duotone>
                <a:schemeClr val="accent1">
                  <a:shade val="40000"/>
                  <a:satMod val="120000"/>
                </a:schemeClr>
                <a:schemeClr val="accent1">
                  <a:tint val="70000"/>
                  <a:satMod val="300000"/>
                  <a:lumMod val="110000"/>
                </a:schemeClr>
              </a:duotone>
            </a:blip>
            <a:srcRect/>
            <a:tile tx="0" ty="0" sx="50000" sy="5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96524" y="5698394"/>
            <a:ext cx="368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Declares the property “</a:t>
            </a:r>
            <a:r>
              <a:rPr lang="en-US" dirty="0" err="1" smtClean="0"/>
              <a:t>hello_label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495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ViewController.xib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07028"/>
            <a:ext cx="9144000" cy="51743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Interface builder file for the main view, in bottom right: search for “</a:t>
            </a:r>
            <a:r>
              <a:rPr lang="en-US" dirty="0" err="1" smtClean="0"/>
              <a:t>UILabel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5" name="Picture 4" descr="Screen Shot 2012-01-25 at 10.51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057" y="2524465"/>
            <a:ext cx="4719125" cy="431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23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ViewController.xib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07028"/>
            <a:ext cx="9144000" cy="517437"/>
          </a:xfrm>
        </p:spPr>
        <p:txBody>
          <a:bodyPr>
            <a:normAutofit/>
          </a:bodyPr>
          <a:lstStyle/>
          <a:p>
            <a:r>
              <a:rPr lang="en-US" dirty="0" smtClean="0"/>
              <a:t>Drag </a:t>
            </a:r>
            <a:r>
              <a:rPr lang="en-US" dirty="0" err="1" smtClean="0"/>
              <a:t>UILabel</a:t>
            </a:r>
            <a:r>
              <a:rPr lang="en-US" dirty="0" smtClean="0"/>
              <a:t> to center of grey view </a:t>
            </a:r>
            <a:endParaRPr lang="en-US" dirty="0"/>
          </a:p>
        </p:txBody>
      </p:sp>
      <p:pic>
        <p:nvPicPr>
          <p:cNvPr id="6" name="Picture 5" descr="Screen Shot 2012-01-25 at 10.56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43" y="2524464"/>
            <a:ext cx="4801268" cy="422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ViewController.xib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60693"/>
            <a:ext cx="9144000" cy="8221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Right click on yellow cube icon “File’s Owner”. Drag “</a:t>
            </a:r>
            <a:r>
              <a:rPr lang="en-US" dirty="0" err="1" smtClean="0"/>
              <a:t>hello_label</a:t>
            </a:r>
            <a:r>
              <a:rPr lang="en-US" dirty="0" smtClean="0"/>
              <a:t>” outlet to </a:t>
            </a:r>
            <a:r>
              <a:rPr lang="en-US" dirty="0" err="1" smtClean="0"/>
              <a:t>UILabel</a:t>
            </a:r>
            <a:r>
              <a:rPr lang="en-US" dirty="0" smtClean="0"/>
              <a:t> on the view.</a:t>
            </a:r>
            <a:endParaRPr lang="en-US" dirty="0"/>
          </a:p>
        </p:txBody>
      </p:sp>
      <p:pic>
        <p:nvPicPr>
          <p:cNvPr id="4" name="Picture 3" descr="Screen Shot 2012-01-28 at 7.03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8" y="2680707"/>
            <a:ext cx="6683668" cy="417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04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File’s Owner?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87" y="1912949"/>
            <a:ext cx="8701105" cy="183252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Each .</a:t>
            </a:r>
            <a:r>
              <a:rPr lang="en-US" sz="1600" dirty="0" err="1" smtClean="0"/>
              <a:t>xib</a:t>
            </a:r>
            <a:r>
              <a:rPr lang="en-US" sz="1600" dirty="0" smtClean="0"/>
              <a:t> file has a file’s owner</a:t>
            </a:r>
          </a:p>
          <a:p>
            <a:r>
              <a:rPr lang="en-US" sz="1600" dirty="0" smtClean="0"/>
              <a:t>Corresponds to source file that “</a:t>
            </a:r>
            <a:r>
              <a:rPr lang="en-US" sz="1600" dirty="0" err="1" smtClean="0"/>
              <a:t>IBOutlets</a:t>
            </a:r>
            <a:r>
              <a:rPr lang="en-US" sz="1600" dirty="0" smtClean="0"/>
              <a:t>” and “</a:t>
            </a:r>
            <a:r>
              <a:rPr lang="en-US" sz="1600" dirty="0" err="1" smtClean="0"/>
              <a:t>IBActions</a:t>
            </a:r>
            <a:r>
              <a:rPr lang="en-US" sz="1600" dirty="0" smtClean="0"/>
              <a:t>” are in</a:t>
            </a:r>
          </a:p>
          <a:p>
            <a:r>
              <a:rPr lang="en-US" sz="1600" dirty="0" smtClean="0"/>
              <a:t>For example, in “</a:t>
            </a:r>
            <a:r>
              <a:rPr lang="en-US" sz="1600" dirty="0" err="1" smtClean="0"/>
              <a:t>ViewController.xib</a:t>
            </a:r>
            <a:r>
              <a:rPr lang="en-US" sz="1600" dirty="0" smtClean="0"/>
              <a:t>” click the file owner and then “Show the identity inspector” on the right of the screen. Under “Custom Class” should be the name of the file that contains the “</a:t>
            </a:r>
            <a:r>
              <a:rPr lang="en-US" sz="1600" dirty="0" err="1" smtClean="0"/>
              <a:t>ViewController</a:t>
            </a:r>
            <a:r>
              <a:rPr lang="en-US" sz="1600" dirty="0" smtClean="0"/>
              <a:t>” class</a:t>
            </a:r>
          </a:p>
        </p:txBody>
      </p:sp>
      <p:pic>
        <p:nvPicPr>
          <p:cNvPr id="4" name="Picture 3" descr="Screen Shot 2012-01-25 at 11.55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46" y="3809777"/>
            <a:ext cx="3378200" cy="2743200"/>
          </a:xfrm>
          <a:prstGeom prst="rect">
            <a:avLst/>
          </a:prstGeom>
        </p:spPr>
      </p:pic>
      <p:pic>
        <p:nvPicPr>
          <p:cNvPr id="5" name="Picture 4" descr="Screen Shot 2012-01-25 at 11.55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165" y="4078851"/>
            <a:ext cx="7112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08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ViewController.m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07028"/>
            <a:ext cx="9144000" cy="4850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3366FF"/>
                </a:solidFill>
                <a:latin typeface="Menlo Regular"/>
                <a:cs typeface="Menlo Regular"/>
              </a:rPr>
              <a:t>#import “</a:t>
            </a:r>
            <a:r>
              <a:rPr lang="en-US" sz="2000" dirty="0" err="1" smtClean="0">
                <a:solidFill>
                  <a:srgbClr val="3366FF"/>
                </a:solidFill>
                <a:latin typeface="Menlo Regular"/>
                <a:cs typeface="Menlo Regular"/>
              </a:rPr>
              <a:t>ViewController.h</a:t>
            </a:r>
            <a:r>
              <a:rPr lang="en-US" sz="2000" dirty="0" smtClean="0">
                <a:solidFill>
                  <a:srgbClr val="3366FF"/>
                </a:solidFill>
                <a:latin typeface="Menlo Regular"/>
                <a:cs typeface="Menlo Regular"/>
              </a:rPr>
              <a:t>”</a:t>
            </a:r>
            <a:br>
              <a:rPr lang="en-US" sz="2000" dirty="0" smtClean="0">
                <a:solidFill>
                  <a:srgbClr val="3366FF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3366FF"/>
                </a:solidFill>
                <a:latin typeface="Menlo Regular"/>
                <a:cs typeface="Menlo Regular"/>
              </a:rPr>
              <a:t>@implementation </a:t>
            </a:r>
            <a:r>
              <a:rPr lang="en-US" sz="2000" dirty="0" err="1" smtClean="0">
                <a:solidFill>
                  <a:srgbClr val="3366FF"/>
                </a:solidFill>
                <a:latin typeface="Menlo Regular"/>
                <a:cs typeface="Menlo Regular"/>
              </a:rPr>
              <a:t>ViewController</a:t>
            </a:r>
            <a:r>
              <a:rPr lang="en-US" sz="2000" dirty="0" smtClean="0">
                <a:solidFill>
                  <a:srgbClr val="3366FF"/>
                </a:solidFill>
                <a:latin typeface="Menlo Regular"/>
                <a:cs typeface="Menlo Regular"/>
              </a:rPr>
              <a:t/>
            </a:r>
            <a:br>
              <a:rPr lang="en-US" sz="2000" dirty="0" smtClean="0">
                <a:solidFill>
                  <a:srgbClr val="3366FF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FF0000"/>
                </a:solidFill>
                <a:latin typeface="Menlo Regular"/>
                <a:cs typeface="Menlo Regular"/>
              </a:rPr>
              <a:t>@synthesize </a:t>
            </a:r>
            <a:r>
              <a:rPr lang="en-US" sz="20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hello_label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3366FF"/>
                </a:solidFill>
                <a:latin typeface="Menlo Regular"/>
                <a:cs typeface="Menlo Regular"/>
              </a:rPr>
              <a:t>-(void)</a:t>
            </a:r>
            <a:r>
              <a:rPr lang="en-US" sz="2000" dirty="0" err="1" smtClean="0">
                <a:solidFill>
                  <a:srgbClr val="3366FF"/>
                </a:solidFill>
                <a:latin typeface="Menlo Regular"/>
                <a:cs typeface="Menlo Regular"/>
              </a:rPr>
              <a:t>viewDidLoad</a:t>
            </a:r>
            <a:r>
              <a:rPr lang="en-US" sz="2000" dirty="0" smtClean="0">
                <a:solidFill>
                  <a:srgbClr val="3366FF"/>
                </a:solidFill>
                <a:latin typeface="Menlo Regular"/>
                <a:cs typeface="Menlo Regular"/>
                <a:sym typeface="Wingdings"/>
              </a:rPr>
              <a:t/>
            </a:r>
            <a:br>
              <a:rPr lang="en-US" sz="2000" dirty="0" smtClean="0">
                <a:solidFill>
                  <a:srgbClr val="3366FF"/>
                </a:solidFill>
                <a:latin typeface="Menlo Regular"/>
                <a:cs typeface="Menlo Regular"/>
                <a:sym typeface="Wingdings"/>
              </a:rPr>
            </a:br>
            <a:r>
              <a:rPr lang="en-US" sz="2000" dirty="0" smtClean="0">
                <a:solidFill>
                  <a:srgbClr val="3366FF"/>
                </a:solidFill>
                <a:latin typeface="Menlo Regular"/>
                <a:cs typeface="Menlo Regular"/>
                <a:sym typeface="Wingdings"/>
              </a:rPr>
              <a:t>{</a:t>
            </a:r>
            <a:r>
              <a:rPr lang="en-US" sz="2000" dirty="0" smtClean="0">
                <a:solidFill>
                  <a:srgbClr val="BC2527"/>
                </a:solidFill>
                <a:latin typeface="Menlo Regular"/>
                <a:cs typeface="Menlo Regular"/>
                <a:sym typeface="Wingdings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BC2527"/>
                </a:solidFill>
                <a:latin typeface="Menlo Regular"/>
                <a:cs typeface="Menlo Regular"/>
                <a:sym typeface="Wingdings"/>
              </a:rPr>
              <a:t> </a:t>
            </a:r>
            <a:r>
              <a:rPr lang="en-US" sz="2000" dirty="0" smtClean="0">
                <a:solidFill>
                  <a:srgbClr val="BC2527"/>
                </a:solidFill>
                <a:latin typeface="Menlo Regular"/>
                <a:cs typeface="Menlo Regular"/>
                <a:sym typeface="Wingdings"/>
              </a:rPr>
              <a:t>    </a:t>
            </a:r>
            <a:r>
              <a:rPr lang="en-US" sz="2000" dirty="0" smtClean="0">
                <a:solidFill>
                  <a:srgbClr val="3366FF"/>
                </a:solidFill>
                <a:latin typeface="Menlo Regular"/>
                <a:cs typeface="Menlo Regular"/>
                <a:sym typeface="Wingdings"/>
              </a:rPr>
              <a:t>[super </a:t>
            </a:r>
            <a:r>
              <a:rPr lang="en-US" sz="2000" dirty="0" err="1" smtClean="0">
                <a:solidFill>
                  <a:srgbClr val="3366FF"/>
                </a:solidFill>
                <a:latin typeface="Menlo Regular"/>
                <a:cs typeface="Menlo Regular"/>
                <a:sym typeface="Wingdings"/>
              </a:rPr>
              <a:t>viewDidLoad</a:t>
            </a:r>
            <a:r>
              <a:rPr lang="en-US" sz="2000" dirty="0" smtClean="0">
                <a:solidFill>
                  <a:srgbClr val="3366FF"/>
                </a:solidFill>
                <a:latin typeface="Menlo Regular"/>
                <a:cs typeface="Menlo Regular"/>
                <a:sym typeface="Wingdings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66FF"/>
                </a:solidFill>
                <a:latin typeface="Menlo Regular"/>
                <a:cs typeface="Menlo Regular"/>
                <a:sym typeface="Wingdings"/>
              </a:rPr>
              <a:t> </a:t>
            </a:r>
            <a:r>
              <a:rPr lang="en-US" sz="2000" dirty="0" smtClean="0">
                <a:solidFill>
                  <a:srgbClr val="3366FF"/>
                </a:solidFill>
                <a:latin typeface="Menlo Regular"/>
                <a:cs typeface="Menlo Regular"/>
                <a:sym typeface="Wingdings"/>
              </a:rPr>
              <a:t>    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cs typeface="Menlo Regular"/>
                <a:sym typeface="Wingdings"/>
              </a:rPr>
              <a:t>[</a:t>
            </a:r>
            <a:r>
              <a:rPr lang="en-US" sz="2000" dirty="0" err="1" smtClean="0">
                <a:solidFill>
                  <a:srgbClr val="FF0000"/>
                </a:solidFill>
                <a:latin typeface="Menlo Regular"/>
                <a:cs typeface="Menlo Regular"/>
                <a:sym typeface="Wingdings"/>
              </a:rPr>
              <a:t>self.hello_label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cs typeface="Menlo Regular"/>
                <a:sym typeface="Wingdings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Menlo Regular"/>
                <a:cs typeface="Menlo Regular"/>
                <a:sym typeface="Wingdings"/>
              </a:rPr>
              <a:t>setText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cs typeface="Menlo Regular"/>
                <a:sym typeface="Wingdings"/>
              </a:rPr>
              <a:t>:@”Hello World!”];</a:t>
            </a:r>
            <a:r>
              <a:rPr lang="en-US" sz="2000" dirty="0" smtClean="0">
                <a:solidFill>
                  <a:srgbClr val="3366FF"/>
                </a:solidFill>
                <a:latin typeface="Menlo Regular"/>
                <a:cs typeface="Menlo Regular"/>
                <a:sym typeface="Wingdings"/>
              </a:rPr>
              <a:t> </a:t>
            </a:r>
            <a:r>
              <a:rPr lang="en-US" sz="2000" dirty="0" smtClean="0">
                <a:solidFill>
                  <a:srgbClr val="BC2527"/>
                </a:solidFill>
                <a:latin typeface="Menlo Regular"/>
                <a:cs typeface="Menlo Regular"/>
                <a:sym typeface="Wingdings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66FF"/>
                </a:solidFill>
                <a:latin typeface="Menlo Regular"/>
                <a:cs typeface="Menlo Regular"/>
                <a:sym typeface="Wingdings"/>
              </a:rPr>
              <a:t>}</a:t>
            </a:r>
            <a:endParaRPr lang="en-US" sz="2000" dirty="0" smtClean="0">
              <a:solidFill>
                <a:srgbClr val="3366F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3366FF"/>
                </a:solidFill>
                <a:latin typeface="Menlo Regular"/>
                <a:cs typeface="Menlo Regular"/>
              </a:rPr>
              <a:t>@end</a:t>
            </a:r>
            <a:endParaRPr lang="en-US" sz="2000" dirty="0">
              <a:solidFill>
                <a:srgbClr val="3366FF"/>
              </a:solidFill>
              <a:latin typeface="Menlo Regular"/>
              <a:cs typeface="Menlo Regular"/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0" y="2636301"/>
            <a:ext cx="3955031" cy="450100"/>
          </a:xfrm>
          <a:prstGeom prst="borderCallout2">
            <a:avLst>
              <a:gd name="adj1" fmla="val 111608"/>
              <a:gd name="adj2" fmla="val 98171"/>
              <a:gd name="adj3" fmla="val 118750"/>
              <a:gd name="adj4" fmla="val 102033"/>
              <a:gd name="adj5" fmla="val 148214"/>
              <a:gd name="adj6" fmla="val 128130"/>
            </a:avLst>
          </a:prstGeom>
          <a:blipFill dpi="0" rotWithShape="1">
            <a:blip r:embed="rId2">
              <a:alphaModFix amt="10000"/>
              <a:duotone>
                <a:schemeClr val="accent1">
                  <a:shade val="40000"/>
                  <a:satMod val="120000"/>
                </a:schemeClr>
                <a:schemeClr val="accent1">
                  <a:tint val="70000"/>
                  <a:satMod val="300000"/>
                  <a:lumMod val="110000"/>
                </a:schemeClr>
              </a:duotone>
            </a:blip>
            <a:srcRect/>
            <a:tile tx="0" ty="0" sx="50000" sy="5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32215" y="3086401"/>
            <a:ext cx="2540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Creates getter and setter methods for a property</a:t>
            </a:r>
            <a:endParaRPr lang="en-US" dirty="0"/>
          </a:p>
        </p:txBody>
      </p:sp>
      <p:sp>
        <p:nvSpPr>
          <p:cNvPr id="10" name="Line Callout 2 9"/>
          <p:cNvSpPr/>
          <p:nvPr/>
        </p:nvSpPr>
        <p:spPr>
          <a:xfrm>
            <a:off x="685800" y="4517077"/>
            <a:ext cx="6886638" cy="578700"/>
          </a:xfrm>
          <a:prstGeom prst="borderCallout2">
            <a:avLst>
              <a:gd name="adj1" fmla="val 82639"/>
              <a:gd name="adj2" fmla="val 86684"/>
              <a:gd name="adj3" fmla="val 143750"/>
              <a:gd name="adj4" fmla="val 86521"/>
              <a:gd name="adj5" fmla="val 195834"/>
              <a:gd name="adj6" fmla="val 76365"/>
            </a:avLst>
          </a:prstGeom>
          <a:blipFill dpi="0" rotWithShape="1">
            <a:blip r:embed="rId2">
              <a:alphaModFix amt="12000"/>
              <a:duotone>
                <a:schemeClr val="accent1">
                  <a:shade val="40000"/>
                  <a:satMod val="120000"/>
                </a:schemeClr>
                <a:schemeClr val="accent1">
                  <a:tint val="70000"/>
                  <a:satMod val="300000"/>
                  <a:lumMod val="110000"/>
                </a:schemeClr>
              </a:duotone>
            </a:blip>
            <a:srcRect/>
            <a:tile tx="0" ty="0" sx="50000" sy="5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38622" y="5369052"/>
            <a:ext cx="292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Calls </a:t>
            </a:r>
            <a:r>
              <a:rPr lang="en-US" dirty="0" err="1" smtClean="0"/>
              <a:t>UILabel’s</a:t>
            </a:r>
            <a:r>
              <a:rPr lang="en-US" dirty="0" smtClean="0"/>
              <a:t> “</a:t>
            </a:r>
            <a:r>
              <a:rPr lang="en-US" dirty="0" err="1" smtClean="0"/>
              <a:t>setText</a:t>
            </a:r>
            <a:r>
              <a:rPr lang="en-US" dirty="0" smtClean="0"/>
              <a:t>” method to set the text of the label to “Hello World!”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2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4910"/>
            <a:ext cx="9144000" cy="8221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everything worked correctly…..the label on the screen should read</a:t>
            </a:r>
            <a:r>
              <a:rPr lang="en-US" dirty="0"/>
              <a:t> </a:t>
            </a:r>
            <a:r>
              <a:rPr lang="en-US" dirty="0" smtClean="0"/>
              <a:t>“Hello World!”. Congratulations</a:t>
            </a:r>
            <a:r>
              <a:rPr lang="en-US" dirty="0"/>
              <a:t>,</a:t>
            </a:r>
            <a:r>
              <a:rPr lang="en-US" dirty="0" smtClean="0"/>
              <a:t> you made your first app!</a:t>
            </a:r>
            <a:endParaRPr lang="en-US" dirty="0"/>
          </a:p>
        </p:txBody>
      </p:sp>
      <p:pic>
        <p:nvPicPr>
          <p:cNvPr id="4" name="Picture 3" descr="Screen Shot 2012-01-28 at 7.00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72" y="2727083"/>
            <a:ext cx="2059384" cy="403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9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everything </a:t>
            </a:r>
            <a:r>
              <a:rPr lang="en-US" dirty="0" smtClean="0"/>
              <a:t>installed</a:t>
            </a:r>
          </a:p>
          <a:p>
            <a:r>
              <a:rPr lang="en-US" dirty="0" smtClean="0"/>
              <a:t>Introduction to </a:t>
            </a:r>
            <a:r>
              <a:rPr lang="en-US" dirty="0" err="1" smtClean="0"/>
              <a:t>iOS</a:t>
            </a:r>
            <a:r>
              <a:rPr lang="en-US" dirty="0" smtClean="0"/>
              <a:t> Development</a:t>
            </a:r>
          </a:p>
          <a:p>
            <a:r>
              <a:rPr lang="en-US" dirty="0" smtClean="0"/>
              <a:t>Overall Introduction to Objective-C</a:t>
            </a:r>
          </a:p>
          <a:p>
            <a:r>
              <a:rPr lang="en-US" dirty="0" smtClean="0"/>
              <a:t>Writing your first app!</a:t>
            </a:r>
          </a:p>
          <a:p>
            <a:r>
              <a:rPr lang="en-US" dirty="0" smtClean="0"/>
              <a:t>Show off to anyone who will listen</a:t>
            </a:r>
          </a:p>
        </p:txBody>
      </p:sp>
    </p:spTree>
    <p:extLst>
      <p:ext uri="{BB962C8B-B14F-4D97-AF65-F5344CB8AC3E}">
        <p14:creationId xmlns:p14="http://schemas.microsoft.com/office/powerpoint/2010/main" val="3658846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iPhone App Success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impigermobile</a:t>
            </a:r>
            <a:r>
              <a:rPr lang="en-US" dirty="0"/>
              <a:t>/7-iphone-app-millionaires</a:t>
            </a:r>
          </a:p>
        </p:txBody>
      </p:sp>
    </p:spTree>
    <p:extLst>
      <p:ext uri="{BB962C8B-B14F-4D97-AF65-F5344CB8AC3E}">
        <p14:creationId xmlns:p14="http://schemas.microsoft.com/office/powerpoint/2010/main" val="4077464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Problems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09800"/>
            <a:ext cx="9144000" cy="46482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“File’s Owner” does not point to the right file</a:t>
            </a:r>
            <a:br>
              <a:rPr lang="en-US" sz="2200" dirty="0" smtClean="0"/>
            </a:br>
            <a:r>
              <a:rPr lang="en-US" sz="2200" dirty="0" smtClean="0"/>
              <a:t>Check by clicking the “File’s Owner” yellow cube icon in your XIB file and looking at it’s “Custom Class”</a:t>
            </a:r>
          </a:p>
          <a:p>
            <a:r>
              <a:rPr lang="en-US" sz="2200" dirty="0" smtClean="0"/>
              <a:t>You forgot to link up your </a:t>
            </a:r>
            <a:r>
              <a:rPr lang="en-US" sz="2200" dirty="0" err="1" smtClean="0"/>
              <a:t>IBOutlet</a:t>
            </a:r>
            <a:r>
              <a:rPr lang="en-US" sz="2200" dirty="0" smtClean="0"/>
              <a:t> with the UI Element on the view</a:t>
            </a:r>
            <a:br>
              <a:rPr lang="en-US" sz="2200" dirty="0" smtClean="0"/>
            </a:br>
            <a:r>
              <a:rPr lang="en-US" sz="2200" dirty="0" smtClean="0"/>
              <a:t>Right click on the “File’s Owner” yellow cube icon in you XIB file.</a:t>
            </a:r>
          </a:p>
        </p:txBody>
      </p:sp>
      <p:pic>
        <p:nvPicPr>
          <p:cNvPr id="4" name="Picture 3" descr="Screen Shot 2012-01-28 at 7.12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13" y="4297254"/>
            <a:ext cx="2970292" cy="2533106"/>
          </a:xfrm>
          <a:prstGeom prst="rect">
            <a:avLst/>
          </a:prstGeom>
        </p:spPr>
      </p:pic>
      <p:sp>
        <p:nvSpPr>
          <p:cNvPr id="6" name="Line Callout 2 5"/>
          <p:cNvSpPr/>
          <p:nvPr/>
        </p:nvSpPr>
        <p:spPr>
          <a:xfrm>
            <a:off x="6430866" y="4976197"/>
            <a:ext cx="2363451" cy="19995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0326"/>
              <a:gd name="adj6" fmla="val -69683"/>
            </a:avLst>
          </a:prstGeom>
          <a:blipFill dpi="0" rotWithShape="1">
            <a:blip r:embed="rId3">
              <a:alphaModFix amt="12000"/>
              <a:duotone>
                <a:schemeClr val="accent1">
                  <a:shade val="40000"/>
                  <a:satMod val="120000"/>
                </a:schemeClr>
                <a:schemeClr val="accent1">
                  <a:tint val="70000"/>
                  <a:satMod val="300000"/>
                  <a:lumMod val="110000"/>
                </a:schemeClr>
              </a:duotone>
            </a:blip>
            <a:srcRect/>
            <a:tile tx="0" ty="0" sx="50000" sy="5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06469" y="4843088"/>
            <a:ext cx="2443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hello_label</a:t>
            </a:r>
            <a:r>
              <a:rPr lang="en-US" dirty="0" smtClean="0"/>
              <a:t>” connected to “Label” on View</a:t>
            </a:r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6430866" y="5304753"/>
            <a:ext cx="2218755" cy="3616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7500"/>
              <a:gd name="adj6" fmla="val -64921"/>
            </a:avLst>
          </a:prstGeom>
          <a:blipFill dpi="0" rotWithShape="1">
            <a:blip r:embed="rId3">
              <a:alphaModFix amt="12000"/>
              <a:duotone>
                <a:schemeClr val="accent1">
                  <a:shade val="40000"/>
                  <a:satMod val="120000"/>
                </a:schemeClr>
                <a:schemeClr val="accent1">
                  <a:tint val="70000"/>
                  <a:satMod val="300000"/>
                  <a:lumMod val="110000"/>
                </a:schemeClr>
              </a:duotone>
            </a:blip>
            <a:srcRect/>
            <a:tile tx="0" ty="0" sx="50000" sy="5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52765" y="5991467"/>
            <a:ext cx="3376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“view” connected with “View” (this should be set up automatically by </a:t>
            </a:r>
            <a:r>
              <a:rPr lang="en-US" dirty="0" err="1" smtClean="0"/>
              <a:t>Xcode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4993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Objective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87" y="1912949"/>
            <a:ext cx="8701105" cy="4719652"/>
          </a:xfrm>
        </p:spPr>
        <p:txBody>
          <a:bodyPr/>
          <a:lstStyle/>
          <a:p>
            <a:r>
              <a:rPr lang="en-US" dirty="0" smtClean="0"/>
              <a:t>Reflective, object-oriented programming language</a:t>
            </a:r>
          </a:p>
          <a:p>
            <a:r>
              <a:rPr lang="en-US" dirty="0" smtClean="0"/>
              <a:t>Similar to Smalltalk, so it brings messaging to the family of C programming languages.</a:t>
            </a:r>
          </a:p>
          <a:p>
            <a:r>
              <a:rPr lang="en-US" dirty="0" smtClean="0"/>
              <a:t>Messaging? A form of communication used in object-oriented programming. Objects send and receive messages to other objects.</a:t>
            </a:r>
          </a:p>
          <a:p>
            <a:r>
              <a:rPr lang="en-US" dirty="0" smtClean="0"/>
              <a:t>The most unique/different language out of all the C’s.</a:t>
            </a:r>
          </a:p>
          <a:p>
            <a:r>
              <a:rPr lang="en-US" dirty="0" smtClean="0"/>
              <a:t>Some similar aspects to C++, but very different syntax.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7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of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418294" y="2209800"/>
            <a:ext cx="4487354" cy="3657600"/>
          </a:xfrm>
        </p:spPr>
        <p:txBody>
          <a:bodyPr/>
          <a:lstStyle/>
          <a:p>
            <a:r>
              <a:rPr lang="en-US" sz="2800" dirty="0" smtClean="0"/>
              <a:t>Bottom layer of </a:t>
            </a:r>
            <a:r>
              <a:rPr lang="en-US" sz="2800" dirty="0" err="1" smtClean="0"/>
              <a:t>iOS</a:t>
            </a:r>
            <a:r>
              <a:rPr lang="en-US" sz="2800" dirty="0" smtClean="0"/>
              <a:t> Operating system</a:t>
            </a:r>
          </a:p>
          <a:p>
            <a:r>
              <a:rPr lang="en-US" sz="2000" dirty="0" smtClean="0"/>
              <a:t>Core OS:</a:t>
            </a:r>
            <a:br>
              <a:rPr lang="en-US" sz="2000" dirty="0" smtClean="0"/>
            </a:br>
            <a:r>
              <a:rPr lang="en-US" sz="2000" dirty="0" smtClean="0"/>
              <a:t>OSX Kernel  Power Management</a:t>
            </a:r>
            <a:br>
              <a:rPr lang="en-US" sz="2000" dirty="0" smtClean="0"/>
            </a:br>
            <a:r>
              <a:rPr lang="en-US" sz="2000" dirty="0" smtClean="0"/>
              <a:t>Mach 3.0       Keychain Access</a:t>
            </a:r>
            <a:br>
              <a:rPr lang="en-US" sz="2000" dirty="0" smtClean="0"/>
            </a:br>
            <a:r>
              <a:rPr lang="en-US" sz="2000" dirty="0" smtClean="0"/>
              <a:t>BSD	 Certificates</a:t>
            </a:r>
            <a:br>
              <a:rPr lang="en-US" sz="2000" dirty="0" smtClean="0"/>
            </a:br>
            <a:r>
              <a:rPr lang="en-US" sz="2000" dirty="0" smtClean="0"/>
              <a:t>Sockets	 File System</a:t>
            </a:r>
            <a:br>
              <a:rPr lang="en-US" sz="2000" dirty="0" smtClean="0"/>
            </a:br>
            <a:r>
              <a:rPr lang="en-US" sz="2000" dirty="0" smtClean="0"/>
              <a:t>Security	 Bonjour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6305"/>
            <a:ext cx="4280003" cy="366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4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of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418294" y="2209800"/>
            <a:ext cx="4487354" cy="3657600"/>
          </a:xfrm>
        </p:spPr>
        <p:txBody>
          <a:bodyPr/>
          <a:lstStyle/>
          <a:p>
            <a:r>
              <a:rPr lang="en-US" sz="2800" dirty="0" smtClean="0"/>
              <a:t>Second layer of </a:t>
            </a:r>
            <a:r>
              <a:rPr lang="en-US" sz="2800" dirty="0" err="1" smtClean="0"/>
              <a:t>iOS</a:t>
            </a:r>
            <a:r>
              <a:rPr lang="en-US" sz="2800" dirty="0" smtClean="0"/>
              <a:t> Operating system</a:t>
            </a:r>
          </a:p>
          <a:p>
            <a:r>
              <a:rPr lang="en-US" sz="2000" dirty="0" smtClean="0"/>
              <a:t>Core Services:</a:t>
            </a:r>
            <a:br>
              <a:rPr lang="en-US" sz="2000" dirty="0" smtClean="0"/>
            </a:br>
            <a:r>
              <a:rPr lang="en-US" sz="2000" dirty="0" smtClean="0"/>
              <a:t>Collections  	       Core Location</a:t>
            </a:r>
            <a:br>
              <a:rPr lang="en-US" sz="2000" dirty="0" smtClean="0"/>
            </a:br>
            <a:r>
              <a:rPr lang="en-US" sz="2000" dirty="0" smtClean="0"/>
              <a:t>Address Book     Net Services</a:t>
            </a:r>
            <a:br>
              <a:rPr lang="en-US" sz="2000" dirty="0" smtClean="0"/>
            </a:br>
            <a:r>
              <a:rPr lang="en-US" sz="2000" dirty="0" smtClean="0"/>
              <a:t>Networking        Threading</a:t>
            </a:r>
            <a:br>
              <a:rPr lang="en-US" sz="2000" dirty="0" smtClean="0"/>
            </a:br>
            <a:r>
              <a:rPr lang="en-US" sz="2000" dirty="0" smtClean="0"/>
              <a:t>File Access	       Preferences</a:t>
            </a:r>
            <a:br>
              <a:rPr lang="en-US" sz="2000" dirty="0" smtClean="0"/>
            </a:br>
            <a:r>
              <a:rPr lang="en-US" sz="2000" dirty="0" smtClean="0"/>
              <a:t>SQLite 	       URL Utilities	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6305"/>
            <a:ext cx="4280003" cy="366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35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of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418294" y="2209800"/>
            <a:ext cx="4487354" cy="3657600"/>
          </a:xfrm>
        </p:spPr>
        <p:txBody>
          <a:bodyPr/>
          <a:lstStyle/>
          <a:p>
            <a:r>
              <a:rPr lang="en-US" sz="2800" dirty="0" smtClean="0"/>
              <a:t>Third layer of </a:t>
            </a:r>
            <a:r>
              <a:rPr lang="en-US" sz="2800" dirty="0" err="1" smtClean="0"/>
              <a:t>iOS</a:t>
            </a:r>
            <a:r>
              <a:rPr lang="en-US" sz="2800" dirty="0" smtClean="0"/>
              <a:t> Operating system</a:t>
            </a:r>
          </a:p>
          <a:p>
            <a:r>
              <a:rPr lang="en-US" sz="2000" dirty="0" smtClean="0"/>
              <a:t>Media:</a:t>
            </a:r>
            <a:br>
              <a:rPr lang="en-US" sz="2000" dirty="0" smtClean="0"/>
            </a:br>
            <a:r>
              <a:rPr lang="en-US" sz="2000" dirty="0" smtClean="0"/>
              <a:t>Core Audio	        JPEG,PNG,TIFF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 smtClean="0"/>
              <a:t>OpenAL</a:t>
            </a:r>
            <a:r>
              <a:rPr lang="en-US" sz="2000" dirty="0" smtClean="0"/>
              <a:t>	        PDF</a:t>
            </a:r>
            <a:br>
              <a:rPr lang="en-US" sz="2000" dirty="0" smtClean="0"/>
            </a:br>
            <a:r>
              <a:rPr lang="en-US" sz="2000" dirty="0" smtClean="0"/>
              <a:t>Audio Mixing     Quartz(2D)</a:t>
            </a:r>
            <a:br>
              <a:rPr lang="en-US" sz="2000" dirty="0" smtClean="0"/>
            </a:br>
            <a:r>
              <a:rPr lang="en-US" sz="2000" dirty="0" smtClean="0"/>
              <a:t>Audio Recording  Core Animation</a:t>
            </a:r>
            <a:br>
              <a:rPr lang="en-US" sz="2000" dirty="0" smtClean="0"/>
            </a:br>
            <a:r>
              <a:rPr lang="en-US" sz="2000" dirty="0" smtClean="0"/>
              <a:t>Video Playback   OpenGL ES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6305"/>
            <a:ext cx="4280003" cy="366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7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of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418294" y="2209800"/>
            <a:ext cx="4487354" cy="3657600"/>
          </a:xfrm>
        </p:spPr>
        <p:txBody>
          <a:bodyPr/>
          <a:lstStyle/>
          <a:p>
            <a:r>
              <a:rPr lang="en-US" sz="2800" dirty="0" smtClean="0"/>
              <a:t>Top layer of </a:t>
            </a:r>
            <a:r>
              <a:rPr lang="en-US" sz="2800" dirty="0" err="1" smtClean="0"/>
              <a:t>iOS</a:t>
            </a:r>
            <a:r>
              <a:rPr lang="en-US" sz="2800" dirty="0" smtClean="0"/>
              <a:t> Operating system</a:t>
            </a:r>
          </a:p>
          <a:p>
            <a:r>
              <a:rPr lang="en-US" sz="2000" dirty="0" smtClean="0"/>
              <a:t>Cocoa Touch:</a:t>
            </a:r>
            <a:br>
              <a:rPr lang="en-US" sz="2000" dirty="0" smtClean="0"/>
            </a:br>
            <a:r>
              <a:rPr lang="en-US" sz="2000" dirty="0" smtClean="0"/>
              <a:t>Multi-Touch	          Alerts</a:t>
            </a:r>
            <a:br>
              <a:rPr lang="en-US" sz="2000" dirty="0" smtClean="0"/>
            </a:br>
            <a:r>
              <a:rPr lang="en-US" sz="2000" dirty="0" smtClean="0"/>
              <a:t>Core Motion         Web View</a:t>
            </a:r>
            <a:br>
              <a:rPr lang="en-US" sz="2000" dirty="0" smtClean="0"/>
            </a:br>
            <a:r>
              <a:rPr lang="en-US" sz="2000" dirty="0" smtClean="0"/>
              <a:t>View Hierarchy     Map Kit</a:t>
            </a:r>
            <a:br>
              <a:rPr lang="en-US" sz="2000" dirty="0" smtClean="0"/>
            </a:br>
            <a:r>
              <a:rPr lang="en-US" sz="2000" dirty="0" smtClean="0"/>
              <a:t>Localization          Image Picker</a:t>
            </a:r>
            <a:br>
              <a:rPr lang="en-US" sz="2000" dirty="0" smtClean="0"/>
            </a:br>
            <a:r>
              <a:rPr lang="en-US" sz="2000" dirty="0" smtClean="0"/>
              <a:t>Controls	          Camer</a:t>
            </a:r>
            <a:r>
              <a:rPr lang="en-US" sz="2000" dirty="0"/>
              <a:t>a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6305"/>
            <a:ext cx="4280003" cy="366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35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-Object 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32" y="1944309"/>
            <a:ext cx="8779494" cy="4751012"/>
          </a:xfrm>
        </p:spPr>
        <p:txBody>
          <a:bodyPr/>
          <a:lstStyle/>
          <a:p>
            <a:r>
              <a:rPr lang="en-US" dirty="0" smtClean="0"/>
              <a:t>Cocoa Touch is object oriented at it’s core. You need to know the core concepts of object orientation VERY WELL.</a:t>
            </a:r>
          </a:p>
          <a:p>
            <a:r>
              <a:rPr lang="en-US" dirty="0" smtClean="0"/>
              <a:t>Modal-View-Controller (later courses)</a:t>
            </a:r>
          </a:p>
          <a:p>
            <a:r>
              <a:rPr lang="en-US" dirty="0" smtClean="0"/>
              <a:t>Be Familiar With:</a:t>
            </a:r>
            <a:br>
              <a:rPr lang="en-US" dirty="0" smtClean="0"/>
            </a:br>
            <a:r>
              <a:rPr lang="en-US" dirty="0" smtClean="0"/>
              <a:t>Classes</a:t>
            </a:r>
            <a:br>
              <a:rPr lang="en-US" dirty="0" smtClean="0"/>
            </a:br>
            <a:r>
              <a:rPr lang="en-US" dirty="0" smtClean="0"/>
              <a:t>Instances</a:t>
            </a:r>
            <a:br>
              <a:rPr lang="en-US" dirty="0" smtClean="0"/>
            </a:br>
            <a:r>
              <a:rPr lang="en-US" dirty="0" smtClean="0"/>
              <a:t>Methods(Functions)</a:t>
            </a:r>
            <a:br>
              <a:rPr lang="en-US" dirty="0" smtClean="0"/>
            </a:br>
            <a:r>
              <a:rPr lang="en-US" dirty="0" smtClean="0"/>
              <a:t>Inheritance</a:t>
            </a:r>
            <a:br>
              <a:rPr lang="en-US" dirty="0" smtClean="0"/>
            </a:br>
            <a:r>
              <a:rPr lang="en-US" dirty="0" smtClean="0"/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1901892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Cocoa Touch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05" y="1943035"/>
            <a:ext cx="8843726" cy="4666347"/>
          </a:xfrm>
        </p:spPr>
        <p:txBody>
          <a:bodyPr/>
          <a:lstStyle/>
          <a:p>
            <a:r>
              <a:rPr lang="en-US" dirty="0" smtClean="0"/>
              <a:t>We will mostly be using the Cocoa Touch layer to communicate with lower layers of the OS.</a:t>
            </a:r>
          </a:p>
          <a:p>
            <a:r>
              <a:rPr lang="en-US" dirty="0" smtClean="0"/>
              <a:t>Example: Using Web View(Cocoa Touch) which in turn uses Core Location(Core Services)</a:t>
            </a:r>
          </a:p>
          <a:p>
            <a:r>
              <a:rPr lang="en-US" dirty="0" smtClean="0"/>
              <a:t>We always prefer using higher-level frameworks over lower-level frameworks whenever possible.</a:t>
            </a:r>
          </a:p>
          <a:p>
            <a:r>
              <a:rPr lang="en-US" dirty="0" smtClean="0"/>
              <a:t>The higher level frameworks(Cocoa Touch) are there to provide object-oriented abstractions for lower level constructs.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8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Stackoverflow.com</a:t>
            </a:r>
            <a:endParaRPr lang="en-US" dirty="0" smtClean="0"/>
          </a:p>
          <a:p>
            <a:r>
              <a:rPr lang="en-US" dirty="0">
                <a:hlinkClick r:id="rId2"/>
              </a:rPr>
              <a:t>http://www.icodeblog.com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http://mobileorchard.com/ios-development-tutorial-series-beginning-ios-development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http://maniacdev.com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maniacdev.com</a:t>
            </a:r>
            <a:r>
              <a:rPr lang="en-US" dirty="0"/>
              <a:t>/2011/02/tutorials-how-to-grea-looking-ios-apps-even-if-you-are-a-design-noob/</a:t>
            </a:r>
          </a:p>
        </p:txBody>
      </p:sp>
    </p:spTree>
    <p:extLst>
      <p:ext uri="{BB962C8B-B14F-4D97-AF65-F5344CB8AC3E}">
        <p14:creationId xmlns:p14="http://schemas.microsoft.com/office/powerpoint/2010/main" val="2818550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06" y="1912437"/>
            <a:ext cx="8990994" cy="4666347"/>
          </a:xfrm>
        </p:spPr>
        <p:txBody>
          <a:bodyPr/>
          <a:lstStyle/>
          <a:p>
            <a:r>
              <a:rPr lang="en-US" dirty="0" smtClean="0"/>
              <a:t>Downloading the SDK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http://developer.apple.com</a:t>
            </a:r>
            <a:r>
              <a:rPr lang="en-US" dirty="0" smtClean="0"/>
              <a:t> to download the SDK. </a:t>
            </a:r>
            <a:br>
              <a:rPr lang="en-US" dirty="0" smtClean="0"/>
            </a:br>
            <a:r>
              <a:rPr lang="en-US" dirty="0" smtClean="0"/>
              <a:t>Takes about an hour to download, large file.</a:t>
            </a:r>
            <a:br>
              <a:rPr lang="en-US" dirty="0" smtClean="0"/>
            </a:br>
            <a:r>
              <a:rPr lang="en-US" dirty="0" smtClean="0"/>
              <a:t>With free download, you can test on the Simulator but not the device.</a:t>
            </a:r>
          </a:p>
          <a:p>
            <a:r>
              <a:rPr lang="en-US" dirty="0" err="1" smtClean="0"/>
              <a:t>Xcode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IDE you use to develop </a:t>
            </a:r>
            <a:r>
              <a:rPr lang="en-US" dirty="0" err="1" smtClean="0"/>
              <a:t>iOS</a:t>
            </a:r>
            <a:r>
              <a:rPr lang="en-US" dirty="0" smtClean="0"/>
              <a:t> Applications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“Interface Builder” is now built into </a:t>
            </a:r>
            <a:r>
              <a:rPr lang="en-US" dirty="0" err="1" smtClean="0"/>
              <a:t>Xcode</a:t>
            </a:r>
            <a:endParaRPr lang="en-US" dirty="0" smtClean="0"/>
          </a:p>
          <a:p>
            <a:r>
              <a:rPr lang="en-US" dirty="0" smtClean="0"/>
              <a:t>Instruments</a:t>
            </a:r>
            <a:br>
              <a:rPr lang="en-US" dirty="0" smtClean="0"/>
            </a:br>
            <a:r>
              <a:rPr lang="en-US" dirty="0" smtClean="0"/>
              <a:t>A runtime performance analysis and debugging tool. Helps you find things like memory leaks.</a:t>
            </a:r>
          </a:p>
        </p:txBody>
      </p:sp>
    </p:spTree>
    <p:extLst>
      <p:ext uri="{BB962C8B-B14F-4D97-AF65-F5344CB8AC3E}">
        <p14:creationId xmlns:p14="http://schemas.microsoft.com/office/powerpoint/2010/main" val="2378033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andrew@andrewrauh.com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05" y="1988934"/>
            <a:ext cx="8889627" cy="4727545"/>
          </a:xfrm>
        </p:spPr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Simulator</a:t>
            </a:r>
            <a:br>
              <a:rPr lang="en-US" dirty="0" smtClean="0"/>
            </a:br>
            <a:r>
              <a:rPr lang="en-US" dirty="0" smtClean="0"/>
              <a:t>A Mac App that simulates your code running on an actual device.</a:t>
            </a:r>
            <a:br>
              <a:rPr lang="en-US" dirty="0" smtClean="0"/>
            </a:br>
            <a:r>
              <a:rPr lang="en-US" dirty="0" smtClean="0"/>
              <a:t>Behaves a little differently than device in key places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Developer Library</a:t>
            </a:r>
            <a:br>
              <a:rPr lang="en-US" dirty="0" smtClean="0"/>
            </a:br>
            <a:r>
              <a:rPr lang="en-US" dirty="0" smtClean="0"/>
              <a:t>Reference and conceptual documentation about </a:t>
            </a:r>
            <a:r>
              <a:rPr lang="en-US" dirty="0" err="1" smtClean="0"/>
              <a:t>iOS</a:t>
            </a:r>
            <a:r>
              <a:rPr lang="en-US" dirty="0" smtClean="0"/>
              <a:t> technologies.</a:t>
            </a:r>
            <a:br>
              <a:rPr lang="en-US" dirty="0" smtClean="0"/>
            </a:br>
            <a:r>
              <a:rPr lang="en-US" dirty="0" smtClean="0"/>
              <a:t>Also: </a:t>
            </a:r>
            <a:r>
              <a:rPr lang="en-US" dirty="0" smtClean="0">
                <a:hlinkClick r:id="rId2"/>
              </a:rPr>
              <a:t>http://developer.apple.com</a:t>
            </a:r>
            <a:r>
              <a:rPr lang="en-US" dirty="0" smtClean="0"/>
              <a:t> has helpful documentation</a:t>
            </a:r>
            <a:br>
              <a:rPr lang="en-US" dirty="0" smtClean="0"/>
            </a:br>
            <a:r>
              <a:rPr lang="en-US" dirty="0" smtClean="0"/>
              <a:t>A lot of </a:t>
            </a:r>
            <a:r>
              <a:rPr lang="en-US" dirty="0" err="1" smtClean="0"/>
              <a:t>googling</a:t>
            </a:r>
            <a:r>
              <a:rPr lang="en-US" dirty="0"/>
              <a:t>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838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Xcode</a:t>
            </a:r>
            <a:r>
              <a:rPr lang="en-US" dirty="0" smtClean="0"/>
              <a:t>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view controller has a header file (</a:t>
            </a:r>
            <a:r>
              <a:rPr lang="en-US" dirty="0" err="1" smtClean="0"/>
              <a:t>FirstViewController.h</a:t>
            </a:r>
            <a:r>
              <a:rPr lang="en-US" dirty="0" smtClean="0"/>
              <a:t>)</a:t>
            </a:r>
          </a:p>
          <a:p>
            <a:r>
              <a:rPr lang="en-US" dirty="0" smtClean="0"/>
              <a:t>Header File provides an outline of sorts for what will be going on in the view 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Methods(Functions)</a:t>
            </a:r>
          </a:p>
          <a:p>
            <a:pPr lvl="1"/>
            <a:r>
              <a:rPr lang="en-US" dirty="0" smtClean="0"/>
              <a:t>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16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Implementation File (.m) will be where you actually write most of the code controlling the app</a:t>
            </a:r>
          </a:p>
          <a:p>
            <a:r>
              <a:rPr lang="en-US" dirty="0" smtClean="0"/>
              <a:t>Where you add all of the functionality of the UI Elements and put content into the methods (functions)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09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 (.h)</a:t>
            </a:r>
          </a:p>
          <a:p>
            <a:r>
              <a:rPr lang="en-US" dirty="0" smtClean="0"/>
              <a:t>Implementation (.m)</a:t>
            </a:r>
          </a:p>
          <a:p>
            <a:r>
              <a:rPr lang="en-US" dirty="0" smtClean="0"/>
              <a:t>Interface Builder File (.</a:t>
            </a:r>
            <a:r>
              <a:rPr lang="en-US" dirty="0" err="1" smtClean="0"/>
              <a:t>xib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These are the core pieces to each view.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65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07028"/>
            <a:ext cx="9144000" cy="595837"/>
          </a:xfrm>
        </p:spPr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Xcode</a:t>
            </a:r>
            <a:r>
              <a:rPr lang="en-US" dirty="0" smtClean="0"/>
              <a:t>…Choose “Single View Application”</a:t>
            </a:r>
            <a:endParaRPr lang="en-US" dirty="0"/>
          </a:p>
        </p:txBody>
      </p:sp>
      <p:pic>
        <p:nvPicPr>
          <p:cNvPr id="6" name="Picture 5" descr="Screen Shot 2012-01-25 at 12.00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12" y="2602865"/>
            <a:ext cx="6102531" cy="414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29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07028"/>
            <a:ext cx="9144000" cy="7683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Name project “</a:t>
            </a:r>
            <a:r>
              <a:rPr lang="en-US" dirty="0" err="1" smtClean="0"/>
              <a:t>HelloWorld</a:t>
            </a:r>
            <a:r>
              <a:rPr lang="en-US" dirty="0" smtClean="0"/>
              <a:t>”, de-select “use storyboard” and “include unit tests”, then pick destination.</a:t>
            </a:r>
            <a:endParaRPr lang="en-US" dirty="0"/>
          </a:p>
        </p:txBody>
      </p:sp>
      <p:pic>
        <p:nvPicPr>
          <p:cNvPr id="4" name="Picture 3" descr="Screen Shot 2012-01-25 at 12.03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482" y="2766574"/>
            <a:ext cx="6038154" cy="40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38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9582</TotalTime>
  <Words>811</Words>
  <Application>Microsoft Macintosh PowerPoint</Application>
  <PresentationFormat>On-screen Show (4:3)</PresentationFormat>
  <Paragraphs>118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Folio</vt:lpstr>
      <vt:lpstr>Startup Crash Course</vt:lpstr>
      <vt:lpstr>Overview </vt:lpstr>
      <vt:lpstr>iOS SDK</vt:lpstr>
      <vt:lpstr>iOS SDK</vt:lpstr>
      <vt:lpstr>Xcode Navigation</vt:lpstr>
      <vt:lpstr>Implementation Files</vt:lpstr>
      <vt:lpstr>Key Points  </vt:lpstr>
      <vt:lpstr>Hello World</vt:lpstr>
      <vt:lpstr>Hello World</vt:lpstr>
      <vt:lpstr>Hello World</vt:lpstr>
      <vt:lpstr>Hello World</vt:lpstr>
      <vt:lpstr>Hello World</vt:lpstr>
      <vt:lpstr>ViewController.h</vt:lpstr>
      <vt:lpstr>ViewController.xib</vt:lpstr>
      <vt:lpstr>ViewController.xib</vt:lpstr>
      <vt:lpstr>ViewController.xib</vt:lpstr>
      <vt:lpstr>File’s Owner?</vt:lpstr>
      <vt:lpstr>ViewController.m</vt:lpstr>
      <vt:lpstr>Hello World</vt:lpstr>
      <vt:lpstr>iPhone App Success Stories</vt:lpstr>
      <vt:lpstr>Common Problems </vt:lpstr>
      <vt:lpstr>More on Objective C</vt:lpstr>
      <vt:lpstr>Layers of iOS</vt:lpstr>
      <vt:lpstr>Layers of iOS</vt:lpstr>
      <vt:lpstr>Layers of iOS</vt:lpstr>
      <vt:lpstr>Layers of iOS</vt:lpstr>
      <vt:lpstr>iOS-Object Oriented</vt:lpstr>
      <vt:lpstr>Cocoa Touch Layer</vt:lpstr>
      <vt:lpstr>Resources</vt:lpstr>
      <vt:lpstr>PowerPoint Presentation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Development- Lecture 1</dc:title>
  <dc:creator>Chris Wendel</dc:creator>
  <cp:lastModifiedBy>Andrew Rauh</cp:lastModifiedBy>
  <cp:revision>50</cp:revision>
  <dcterms:created xsi:type="dcterms:W3CDTF">2012-01-24T19:19:58Z</dcterms:created>
  <dcterms:modified xsi:type="dcterms:W3CDTF">2012-02-24T21:33:40Z</dcterms:modified>
</cp:coreProperties>
</file>