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6" d="100"/>
          <a:sy n="176" d="100"/>
        </p:scale>
        <p:origin x="137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C61B1-B101-448D-8ABE-E4E7D1FD1560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34E6E-E1E1-494C-9DD2-4323FE2F8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81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34E6E-E1E1-494C-9DD2-4323FE2F89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1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73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0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745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745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2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52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72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4196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7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7"/>
            <a:ext cx="4040188" cy="3844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7"/>
            <a:ext cx="4041775" cy="3844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5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49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7467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5847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204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24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355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1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5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the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C# program is conceptually a set of type </a:t>
            </a:r>
            <a:r>
              <a:rPr lang="en-US" dirty="0" smtClean="0"/>
              <a:t>declarations and workflows</a:t>
            </a:r>
            <a:endParaRPr lang="en-US" dirty="0"/>
          </a:p>
          <a:p>
            <a:pPr lvl="1"/>
            <a:r>
              <a:rPr lang="en-US" dirty="0"/>
              <a:t>Every project type (program or DLL) is a </a:t>
            </a:r>
            <a:r>
              <a:rPr lang="en-US"/>
              <a:t>set </a:t>
            </a:r>
            <a:r>
              <a:rPr lang="en-US" smtClean="0"/>
              <a:t>of type </a:t>
            </a:r>
            <a:r>
              <a:rPr lang="en-US" dirty="0"/>
              <a:t>declarations</a:t>
            </a:r>
          </a:p>
          <a:p>
            <a:pPr lvl="1"/>
            <a:r>
              <a:rPr lang="en-US" dirty="0"/>
              <a:t>Namespaces are used to organize your type declarations for uniqueness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7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Type is a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Think of a type as a template for creating data structures.  Types specify the characteristics of whatever it is you are attempting to model in code.</a:t>
            </a:r>
          </a:p>
          <a:p>
            <a:pPr lvl="1"/>
            <a:r>
              <a:rPr lang="en-US" dirty="0"/>
              <a:t>Ex: a class type </a:t>
            </a:r>
            <a:r>
              <a:rPr lang="en-US" dirty="0" err="1" smtClean="0"/>
              <a:t>LibraryCard</a:t>
            </a:r>
            <a:r>
              <a:rPr lang="en-US" dirty="0" smtClean="0"/>
              <a:t> might have a Name, </a:t>
            </a:r>
            <a:r>
              <a:rPr lang="en-US" dirty="0" err="1" smtClean="0"/>
              <a:t>CardNumber</a:t>
            </a:r>
            <a:r>
              <a:rPr lang="en-US" dirty="0" smtClean="0"/>
              <a:t>, and </a:t>
            </a:r>
            <a:r>
              <a:rPr lang="en-US" dirty="0" err="1" smtClean="0"/>
              <a:t>CreateDate</a:t>
            </a:r>
            <a:r>
              <a:rPr lang="en-US" dirty="0" smtClean="0"/>
              <a:t>.  Methods of </a:t>
            </a:r>
            <a:r>
              <a:rPr lang="en-US" dirty="0" err="1" smtClean="0"/>
              <a:t>LibraryCard</a:t>
            </a:r>
            <a:r>
              <a:rPr lang="en-US" dirty="0" smtClean="0"/>
              <a:t> could be things like Checkout() or Return()</a:t>
            </a:r>
          </a:p>
          <a:p>
            <a:pPr lvl="1"/>
            <a:r>
              <a:rPr lang="en-US" dirty="0" smtClean="0"/>
              <a:t>Our custom types, like classes, will contain data (fields) and behavior (methods)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4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Simple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Simple types are the building blocks of more complex code expressions.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There are 11 numeric types</a:t>
            </a:r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dirty="0" smtClean="0"/>
              <a:t>We also have char, which represents one </a:t>
            </a:r>
            <a:r>
              <a:rPr lang="en-US" dirty="0" smtClean="0"/>
              <a:t>character which is put in single quotes.  ex: ‘a’</a:t>
            </a:r>
            <a:endParaRPr lang="en-US" dirty="0" smtClean="0"/>
          </a:p>
          <a:p>
            <a:pPr marL="514350" indent="-457200"/>
            <a:endParaRPr lang="en-US" dirty="0"/>
          </a:p>
          <a:p>
            <a:pPr marL="57150" indent="0">
              <a:buNone/>
            </a:pPr>
            <a:r>
              <a:rPr lang="en-US" dirty="0" smtClean="0"/>
              <a:t>Lastly is the </a:t>
            </a:r>
            <a:r>
              <a:rPr lang="en-US" dirty="0" err="1" smtClean="0"/>
              <a:t>bool</a:t>
            </a:r>
            <a:r>
              <a:rPr lang="en-US" dirty="0" smtClean="0"/>
              <a:t>, which can be only two values: true or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09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Bounds (whole numbers)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6329058"/>
              </p:ext>
            </p:extLst>
          </p:nvPr>
        </p:nvGraphicFramePr>
        <p:xfrm>
          <a:off x="457200" y="1600200"/>
          <a:ext cx="8148918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72988"/>
                <a:gridCol w="68759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-128</a:t>
                      </a:r>
                      <a:r>
                        <a:rPr lang="en-US" baseline="0" dirty="0" smtClean="0"/>
                        <a:t> to 127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to 255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-32,768</a:t>
                      </a:r>
                      <a:r>
                        <a:rPr lang="en-US" baseline="0" dirty="0" smtClean="0"/>
                        <a:t> to 32,767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to 65,535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-2,147,483,648 to 2,147,483,647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to 4,294,967,295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-9,223,372,036,854,775,808</a:t>
                      </a:r>
                      <a:r>
                        <a:rPr lang="en-US" baseline="0" dirty="0" smtClean="0"/>
                        <a:t> to 9,223,372,036,854,775,807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to 18,446,744,073,709,551,615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59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Numeric Bounds (fractional numbers)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787958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4682"/>
                <a:gridCol w="66249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-3.4 x 10</a:t>
                      </a:r>
                      <a:r>
                        <a:rPr lang="en-US" baseline="30000" dirty="0" smtClean="0"/>
                        <a:t>38</a:t>
                      </a:r>
                      <a:r>
                        <a:rPr lang="en-US" baseline="0" dirty="0" smtClean="0"/>
                        <a:t> to 3.4 x 10</a:t>
                      </a:r>
                      <a:r>
                        <a:rPr lang="en-US" baseline="30000" dirty="0" smtClean="0"/>
                        <a:t>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±5.0 × 10</a:t>
                      </a:r>
                      <a:r>
                        <a:rPr lang="en-US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−324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 ±1.7 × 10</a:t>
                      </a:r>
                      <a:r>
                        <a:rPr lang="en-US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(-7.9 x 10</a:t>
                      </a:r>
                      <a:r>
                        <a:rPr lang="en-US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 7.9 x 10</a:t>
                      </a:r>
                      <a:r>
                        <a:rPr lang="en-US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/ (10</a:t>
                      </a:r>
                      <a:r>
                        <a:rPr lang="en-US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 to 28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 (28-29 significant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digits)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281081"/>
            <a:ext cx="8229600" cy="2738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Floats and doubles are floating point values, which means they are not perfectly precise.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 smtClean="0"/>
              <a:t>You should not use floats or doubles for money!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26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Non-simple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i="1" dirty="0" smtClean="0"/>
              <a:t>string</a:t>
            </a:r>
            <a:r>
              <a:rPr lang="en-US" dirty="0" smtClean="0"/>
              <a:t> is a sequence of Unicode characters.</a:t>
            </a:r>
          </a:p>
          <a:p>
            <a:pPr marL="857250" lvl="1" indent="-457200"/>
            <a:r>
              <a:rPr lang="en-US" dirty="0" smtClean="0"/>
              <a:t>String data is represented by double quotes.  For example: “hello world”.</a:t>
            </a:r>
          </a:p>
          <a:p>
            <a:pPr marL="857250" lvl="1" indent="-457200"/>
            <a:r>
              <a:rPr lang="en-US" dirty="0" smtClean="0"/>
              <a:t>We can add to strings to </a:t>
            </a:r>
            <a:r>
              <a:rPr lang="en-US" i="1" dirty="0" smtClean="0"/>
              <a:t>concatenate</a:t>
            </a:r>
            <a:r>
              <a:rPr lang="en-US" dirty="0" smtClean="0"/>
              <a:t> them.  For example: “hello “ + “world” produces “hello world”</a:t>
            </a:r>
          </a:p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i="1" dirty="0" smtClean="0"/>
              <a:t>object</a:t>
            </a:r>
            <a:r>
              <a:rPr lang="en-US" dirty="0" smtClean="0"/>
              <a:t> is the root of all types.  </a:t>
            </a:r>
          </a:p>
          <a:p>
            <a:pPr lvl="1"/>
            <a:r>
              <a:rPr lang="en-US" dirty="0" smtClean="0"/>
              <a:t>So everything inherently is an object.  </a:t>
            </a:r>
          </a:p>
          <a:p>
            <a:pPr lvl="1"/>
            <a:r>
              <a:rPr lang="en-US" dirty="0" smtClean="0"/>
              <a:t>Later we will show that we can convert anything to an object type and convert it back to its original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is a strongly typed language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0772" y="1435101"/>
            <a:ext cx="4254688" cy="189271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Every variable, constant, and expression has a type.  Methods specify input types and return types.</a:t>
            </a:r>
          </a:p>
          <a:p>
            <a:endParaRPr lang="en-US" dirty="0"/>
          </a:p>
          <a:p>
            <a:r>
              <a:rPr lang="en-US" dirty="0"/>
              <a:t>The compiler uses type information to make sure that everything you do is </a:t>
            </a:r>
            <a:r>
              <a:rPr lang="en-US" i="1" dirty="0"/>
              <a:t>type safe</a:t>
            </a:r>
            <a:r>
              <a:rPr lang="en-US" dirty="0"/>
              <a:t>.  For example, if you declare a variable of type </a:t>
            </a:r>
            <a:r>
              <a:rPr lang="en-US" i="1" dirty="0" err="1"/>
              <a:t>int</a:t>
            </a:r>
            <a:r>
              <a:rPr lang="en-US" dirty="0"/>
              <a:t> you can not add a </a:t>
            </a:r>
            <a:r>
              <a:rPr lang="en-US" dirty="0" err="1"/>
              <a:t>bool</a:t>
            </a:r>
            <a:r>
              <a:rPr lang="en-US" dirty="0"/>
              <a:t> to it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Remember that everything is a type.  Console is a type, there are types for working with the file system, network connections, collections, dates, etc.</a:t>
            </a:r>
          </a:p>
          <a:p>
            <a:endParaRPr lang="en-US" dirty="0"/>
          </a:p>
          <a:p>
            <a:r>
              <a:rPr lang="en-US" dirty="0" smtClean="0"/>
              <a:t>When we start building real programs we will pass these types around, and the types must always be compatible!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55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CG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duction" id="{1876D0AC-7D0E-4ADA-846E-0C69E8EFA846}" vid="{802823B1-7929-45F0-8EB2-91BFF7EC6C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SWC_Slide_Template_Public</Template>
  <TotalTime>1314</TotalTime>
  <Words>476</Words>
  <Application>Microsoft Office PowerPoint</Application>
  <PresentationFormat>On-screen Show (4:3)</PresentationFormat>
  <Paragraphs>64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SCG_Template</vt:lpstr>
      <vt:lpstr>Types</vt:lpstr>
      <vt:lpstr>It’s All About the Types</vt:lpstr>
      <vt:lpstr>A Type is a Template</vt:lpstr>
      <vt:lpstr>Predefined Simple Types</vt:lpstr>
      <vt:lpstr>Numeric Bounds (whole numbers)</vt:lpstr>
      <vt:lpstr>Numeric Bounds (fractional numbers)</vt:lpstr>
      <vt:lpstr>Non-simple types</vt:lpstr>
      <vt:lpstr>C# is a strongly typed language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Learn C#?</dc:title>
  <dc:creator>Eric Wise</dc:creator>
  <cp:lastModifiedBy>Eric Wise</cp:lastModifiedBy>
  <cp:revision>27</cp:revision>
  <dcterms:created xsi:type="dcterms:W3CDTF">2013-11-16T23:04:07Z</dcterms:created>
  <dcterms:modified xsi:type="dcterms:W3CDTF">2013-11-23T17:58:05Z</dcterms:modified>
</cp:coreProperties>
</file>