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3" r:id="rId8"/>
    <p:sldId id="265"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32"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C61B1-B101-448D-8ABE-E4E7D1FD1560}" type="datetimeFigureOut">
              <a:rPr lang="en-US" smtClean="0"/>
              <a:t>12/20/2013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34E6E-E1E1-494C-9DD2-4323FE2F8909}" type="slidenum">
              <a:rPr lang="en-US" smtClean="0"/>
              <a:t>‹#›</a:t>
            </a:fld>
            <a:endParaRPr lang="en-US"/>
          </a:p>
        </p:txBody>
      </p:sp>
    </p:spTree>
    <p:extLst>
      <p:ext uri="{BB962C8B-B14F-4D97-AF65-F5344CB8AC3E}">
        <p14:creationId xmlns:p14="http://schemas.microsoft.com/office/powerpoint/2010/main" val="247038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934E6E-E1E1-494C-9DD2-4323FE2F8909}" type="slidenum">
              <a:rPr lang="en-US" smtClean="0"/>
              <a:t>1</a:t>
            </a:fld>
            <a:endParaRPr lang="en-US"/>
          </a:p>
        </p:txBody>
      </p:sp>
    </p:spTree>
    <p:extLst>
      <p:ext uri="{BB962C8B-B14F-4D97-AF65-F5344CB8AC3E}">
        <p14:creationId xmlns:p14="http://schemas.microsoft.com/office/powerpoint/2010/main" val="33446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07173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01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74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22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0552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972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4196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377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7"/>
            <a:ext cx="4041775"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17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945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4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7467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04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55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41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Value vs Reference Types</a:t>
            </a:r>
            <a:endParaRPr lang="en-US" dirty="0"/>
          </a:p>
        </p:txBody>
      </p:sp>
      <p:sp>
        <p:nvSpPr>
          <p:cNvPr id="3" name="Subtitle 2"/>
          <p:cNvSpPr>
            <a:spLocks noGrp="1"/>
          </p:cNvSpPr>
          <p:nvPr>
            <p:ph type="subTitle" idx="1"/>
          </p:nvPr>
        </p:nvSpPr>
        <p:spPr/>
        <p:txBody>
          <a:bodyPr/>
          <a:lstStyle/>
          <a:p>
            <a:r>
              <a:rPr lang="en-US" dirty="0" smtClean="0"/>
              <a:t>The stack and the heap</a:t>
            </a:r>
            <a:endParaRPr lang="en-US" dirty="0"/>
          </a:p>
        </p:txBody>
      </p:sp>
    </p:spTree>
    <p:extLst>
      <p:ext uri="{BB962C8B-B14F-4D97-AF65-F5344CB8AC3E}">
        <p14:creationId xmlns:p14="http://schemas.microsoft.com/office/powerpoint/2010/main" val="1365451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 keyword</a:t>
            </a:r>
            <a:endParaRPr lang="en-US" dirty="0"/>
          </a:p>
        </p:txBody>
      </p:sp>
      <p:sp>
        <p:nvSpPr>
          <p:cNvPr id="5" name="Content Placeholder 4"/>
          <p:cNvSpPr>
            <a:spLocks noGrp="1"/>
          </p:cNvSpPr>
          <p:nvPr>
            <p:ph idx="1"/>
          </p:nvPr>
        </p:nvSpPr>
        <p:spPr/>
        <p:txBody>
          <a:bodyPr/>
          <a:lstStyle/>
          <a:p>
            <a:pPr marL="0" indent="0">
              <a:buNone/>
            </a:pPr>
            <a:r>
              <a:rPr lang="en-US" dirty="0" smtClean="0"/>
              <a:t>The ref keyword can be used to force a value type to be treated like a reference type:</a:t>
            </a:r>
            <a:endParaRPr lang="en-US" dirty="0"/>
          </a:p>
        </p:txBody>
      </p:sp>
      <p:pic>
        <p:nvPicPr>
          <p:cNvPr id="4" name="Picture 3"/>
          <p:cNvPicPr>
            <a:picLocks noChangeAspect="1"/>
          </p:cNvPicPr>
          <p:nvPr/>
        </p:nvPicPr>
        <p:blipFill>
          <a:blip r:embed="rId2"/>
          <a:stretch>
            <a:fillRect/>
          </a:stretch>
        </p:blipFill>
        <p:spPr>
          <a:xfrm>
            <a:off x="2705100" y="3005137"/>
            <a:ext cx="3733800" cy="2676525"/>
          </a:xfrm>
          <a:prstGeom prst="rect">
            <a:avLst/>
          </a:prstGeom>
        </p:spPr>
      </p:pic>
    </p:spTree>
    <p:extLst>
      <p:ext uri="{BB962C8B-B14F-4D97-AF65-F5344CB8AC3E}">
        <p14:creationId xmlns:p14="http://schemas.microsoft.com/office/powerpoint/2010/main" val="3079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Memory Management</a:t>
            </a:r>
            <a:endParaRPr lang="en-US" dirty="0"/>
          </a:p>
        </p:txBody>
      </p:sp>
      <p:sp>
        <p:nvSpPr>
          <p:cNvPr id="3" name="Content Placeholder 2"/>
          <p:cNvSpPr>
            <a:spLocks noGrp="1"/>
          </p:cNvSpPr>
          <p:nvPr>
            <p:ph idx="1"/>
          </p:nvPr>
        </p:nvSpPr>
        <p:spPr/>
        <p:txBody>
          <a:bodyPr/>
          <a:lstStyle/>
          <a:p>
            <a:pPr marL="0" indent="0">
              <a:buNone/>
            </a:pPr>
            <a:r>
              <a:rPr lang="en-US" dirty="0" smtClean="0"/>
              <a:t>When your program is running, the data is stored in memory.  A C# program uses two regions of memory storage:</a:t>
            </a:r>
          </a:p>
          <a:p>
            <a:pPr lvl="1"/>
            <a:r>
              <a:rPr lang="en-US" dirty="0" smtClean="0"/>
              <a:t>The </a:t>
            </a:r>
            <a:r>
              <a:rPr lang="en-US" u="sng" dirty="0" smtClean="0"/>
              <a:t>Stack</a:t>
            </a:r>
            <a:r>
              <a:rPr lang="en-US" dirty="0" smtClean="0"/>
              <a:t> is an array of memory that acts as a last-in, first-out (LIFO) structure</a:t>
            </a:r>
          </a:p>
          <a:p>
            <a:pPr lvl="1"/>
            <a:r>
              <a:rPr lang="en-US" dirty="0" smtClean="0"/>
              <a:t>The </a:t>
            </a:r>
            <a:r>
              <a:rPr lang="en-US" u="sng" dirty="0" smtClean="0"/>
              <a:t>Heap</a:t>
            </a:r>
            <a:r>
              <a:rPr lang="en-US" dirty="0" smtClean="0"/>
              <a:t> is organized into memory “chunks” and can be accessed in any order.</a:t>
            </a:r>
            <a:endParaRPr lang="en-US" dirty="0"/>
          </a:p>
        </p:txBody>
      </p:sp>
    </p:spTree>
    <p:extLst>
      <p:ext uri="{BB962C8B-B14F-4D97-AF65-F5344CB8AC3E}">
        <p14:creationId xmlns:p14="http://schemas.microsoft.com/office/powerpoint/2010/main" val="40376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All about the Stack</a:t>
            </a:r>
            <a:endParaRPr lang="en-US" dirty="0"/>
          </a:p>
        </p:txBody>
      </p:sp>
      <p:sp>
        <p:nvSpPr>
          <p:cNvPr id="6" name="Text Placeholder 5"/>
          <p:cNvSpPr>
            <a:spLocks noGrp="1"/>
          </p:cNvSpPr>
          <p:nvPr>
            <p:ph type="body" sz="half" idx="2"/>
          </p:nvPr>
        </p:nvSpPr>
        <p:spPr/>
        <p:txBody>
          <a:bodyPr/>
          <a:lstStyle/>
          <a:p>
            <a:r>
              <a:rPr lang="en-US" dirty="0"/>
              <a:t>The stack stores several types of data:</a:t>
            </a:r>
          </a:p>
          <a:p>
            <a:pPr marL="742950" lvl="1" indent="-285750">
              <a:buFont typeface="Arial" panose="020B0604020202020204" pitchFamily="34" charset="0"/>
              <a:buChar char="•"/>
            </a:pPr>
            <a:r>
              <a:rPr lang="en-US" sz="1400" dirty="0"/>
              <a:t>The values of certain variables</a:t>
            </a:r>
          </a:p>
          <a:p>
            <a:pPr marL="742950" lvl="1" indent="-285750">
              <a:buFont typeface="Arial" panose="020B0604020202020204" pitchFamily="34" charset="0"/>
              <a:buChar char="•"/>
            </a:pPr>
            <a:r>
              <a:rPr lang="en-US" sz="1400" dirty="0"/>
              <a:t>The program’s current execution environment</a:t>
            </a:r>
          </a:p>
          <a:p>
            <a:pPr marL="742950" lvl="1" indent="-285750">
              <a:buFont typeface="Arial" panose="020B0604020202020204" pitchFamily="34" charset="0"/>
              <a:buChar char="•"/>
            </a:pPr>
            <a:r>
              <a:rPr lang="en-US" sz="1400" dirty="0"/>
              <a:t>Parameters passed into methods</a:t>
            </a:r>
          </a:p>
          <a:p>
            <a:pPr marL="742950" lvl="1" indent="-285750">
              <a:buFont typeface="Arial" panose="020B0604020202020204" pitchFamily="34" charset="0"/>
              <a:buChar char="•"/>
            </a:pPr>
            <a:endParaRPr lang="en-US" sz="1400" dirty="0"/>
          </a:p>
          <a:p>
            <a:r>
              <a:rPr lang="en-US" dirty="0"/>
              <a:t>The system handles all of the stack manipulation, so we only need to understand conceptually how it works.</a:t>
            </a:r>
          </a:p>
          <a:p>
            <a:endParaRPr lang="en-US" dirty="0"/>
          </a:p>
          <a:p>
            <a:pPr marL="742950" lvl="1" indent="-285750">
              <a:buFont typeface="Arial" panose="020B0604020202020204" pitchFamily="34" charset="0"/>
              <a:buChar char="•"/>
            </a:pPr>
            <a:r>
              <a:rPr lang="en-US" sz="1400" dirty="0"/>
              <a:t>Placing an item onto the stack is called </a:t>
            </a:r>
            <a:r>
              <a:rPr lang="en-US" sz="1400" i="1" u="sng" dirty="0"/>
              <a:t>pushing</a:t>
            </a:r>
            <a:endParaRPr lang="en-US" sz="1400" dirty="0"/>
          </a:p>
          <a:p>
            <a:pPr marL="742950" lvl="1" indent="-285750">
              <a:buFont typeface="Arial" panose="020B0604020202020204" pitchFamily="34" charset="0"/>
              <a:buChar char="•"/>
            </a:pPr>
            <a:r>
              <a:rPr lang="en-US" sz="1400" dirty="0"/>
              <a:t>Deleting an item from the stack is called </a:t>
            </a:r>
            <a:r>
              <a:rPr lang="en-US" sz="1400" i="1" u="sng" dirty="0" smtClean="0"/>
              <a:t>popping</a:t>
            </a:r>
            <a:endParaRPr lang="en-US" dirty="0"/>
          </a:p>
        </p:txBody>
      </p:sp>
      <p:pic>
        <p:nvPicPr>
          <p:cNvPr id="7" name="Picture 6"/>
          <p:cNvPicPr>
            <a:picLocks noChangeAspect="1"/>
          </p:cNvPicPr>
          <p:nvPr/>
        </p:nvPicPr>
        <p:blipFill>
          <a:blip r:embed="rId2"/>
          <a:stretch>
            <a:fillRect/>
          </a:stretch>
        </p:blipFill>
        <p:spPr>
          <a:xfrm>
            <a:off x="5309347" y="1435100"/>
            <a:ext cx="2057400" cy="4152900"/>
          </a:xfrm>
          <a:prstGeom prst="rect">
            <a:avLst/>
          </a:prstGeom>
        </p:spPr>
      </p:pic>
    </p:spTree>
    <p:extLst>
      <p:ext uri="{BB962C8B-B14F-4D97-AF65-F5344CB8AC3E}">
        <p14:creationId xmlns:p14="http://schemas.microsoft.com/office/powerpoint/2010/main" val="7631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the Heap</a:t>
            </a:r>
            <a:endParaRPr lang="en-US" dirty="0"/>
          </a:p>
        </p:txBody>
      </p:sp>
      <p:sp>
        <p:nvSpPr>
          <p:cNvPr id="4" name="Text Placeholder 3"/>
          <p:cNvSpPr>
            <a:spLocks noGrp="1"/>
          </p:cNvSpPr>
          <p:nvPr>
            <p:ph idx="1"/>
          </p:nvPr>
        </p:nvSpPr>
        <p:spPr/>
        <p:txBody>
          <a:bodyPr>
            <a:normAutofit fontScale="85000" lnSpcReduction="20000"/>
          </a:bodyPr>
          <a:lstStyle/>
          <a:p>
            <a:pPr marL="0" indent="0">
              <a:buNone/>
            </a:pPr>
            <a:r>
              <a:rPr lang="en-US" dirty="0"/>
              <a:t>The heap is a chunk of memory space that uses pointers to reference memory locations that are currently in use.</a:t>
            </a:r>
          </a:p>
          <a:p>
            <a:endParaRPr lang="en-US" dirty="0"/>
          </a:p>
          <a:p>
            <a:pPr marL="0" indent="0">
              <a:buNone/>
            </a:pPr>
            <a:r>
              <a:rPr lang="en-US" dirty="0"/>
              <a:t>.NET has something called the Garbage Collector which determines which heap objects are no longer being used and deletes them.</a:t>
            </a:r>
          </a:p>
          <a:p>
            <a:endParaRPr lang="en-US" dirty="0"/>
          </a:p>
          <a:p>
            <a:pPr marL="0" indent="0">
              <a:buNone/>
            </a:pPr>
            <a:r>
              <a:rPr lang="en-US" dirty="0"/>
              <a:t>Garbage Collection is a big deal, back in the old days we would have to manage cleanup ourselves, and if you forgot to do it your program would eventually overflow and crash the system.</a:t>
            </a:r>
          </a:p>
          <a:p>
            <a:endParaRPr lang="en-US" dirty="0"/>
          </a:p>
        </p:txBody>
      </p:sp>
    </p:spTree>
    <p:extLst>
      <p:ext uri="{BB962C8B-B14F-4D97-AF65-F5344CB8AC3E}">
        <p14:creationId xmlns:p14="http://schemas.microsoft.com/office/powerpoint/2010/main" val="417650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vs Reference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Value types are always stored on the stack.  Common value are the primitive types (</a:t>
            </a:r>
            <a:r>
              <a:rPr lang="en-US" dirty="0" err="1" smtClean="0"/>
              <a:t>int</a:t>
            </a:r>
            <a:r>
              <a:rPr lang="en-US" dirty="0" smtClean="0"/>
              <a:t>, decimal, double, </a:t>
            </a:r>
            <a:r>
              <a:rPr lang="en-US" dirty="0" err="1" smtClean="0"/>
              <a:t>etc</a:t>
            </a:r>
            <a:r>
              <a:rPr lang="en-US" dirty="0" smtClean="0"/>
              <a:t>)</a:t>
            </a:r>
          </a:p>
          <a:p>
            <a:pPr marL="0" indent="0">
              <a:buNone/>
            </a:pPr>
            <a:endParaRPr lang="en-US" dirty="0"/>
          </a:p>
          <a:p>
            <a:pPr marL="0" indent="0">
              <a:buNone/>
            </a:pPr>
            <a:r>
              <a:rPr lang="en-US" dirty="0" smtClean="0"/>
              <a:t>Reference types require two segments of memory storage:</a:t>
            </a:r>
          </a:p>
          <a:p>
            <a:pPr marL="914400" lvl="1" indent="-514350">
              <a:buFont typeface="+mj-lt"/>
              <a:buAutoNum type="arabicPeriod"/>
            </a:pPr>
            <a:r>
              <a:rPr lang="en-US" dirty="0" smtClean="0"/>
              <a:t>The actual data, which is stored on the heap.</a:t>
            </a:r>
          </a:p>
          <a:p>
            <a:pPr marL="914400" lvl="1" indent="-514350">
              <a:buFont typeface="+mj-lt"/>
              <a:buAutoNum type="arabicPeriod"/>
            </a:pPr>
            <a:r>
              <a:rPr lang="en-US" dirty="0" smtClean="0"/>
              <a:t>The memory address of the data, which is stored on the stack.</a:t>
            </a:r>
            <a:endParaRPr lang="en-US" dirty="0"/>
          </a:p>
        </p:txBody>
      </p:sp>
    </p:spTree>
    <p:extLst>
      <p:ext uri="{BB962C8B-B14F-4D97-AF65-F5344CB8AC3E}">
        <p14:creationId xmlns:p14="http://schemas.microsoft.com/office/powerpoint/2010/main" val="327648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Because when we assign reference types or pass them as parameters to methods, we aren’t passing the actual data, we’re only passing pointers to the data.  So any changes we make affect all of the others.</a:t>
            </a:r>
          </a:p>
          <a:p>
            <a:pPr marL="0" indent="0">
              <a:buNone/>
            </a:pPr>
            <a:endParaRPr lang="en-US" dirty="0"/>
          </a:p>
          <a:p>
            <a:pPr marL="0" indent="0">
              <a:buNone/>
            </a:pPr>
            <a:r>
              <a:rPr lang="en-US" dirty="0" smtClean="0"/>
              <a:t>When we pass value types a copy of the value is made, so any changes made do not impact the outer value.</a:t>
            </a:r>
            <a:endParaRPr lang="en-US" dirty="0"/>
          </a:p>
        </p:txBody>
      </p:sp>
    </p:spTree>
    <p:extLst>
      <p:ext uri="{BB962C8B-B14F-4D97-AF65-F5344CB8AC3E}">
        <p14:creationId xmlns:p14="http://schemas.microsoft.com/office/powerpoint/2010/main" val="369405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Types Illustrated</a:t>
            </a:r>
            <a:endParaRPr lang="en-US" dirty="0"/>
          </a:p>
        </p:txBody>
      </p:sp>
      <p:pic>
        <p:nvPicPr>
          <p:cNvPr id="4" name="Picture 3"/>
          <p:cNvPicPr>
            <a:picLocks noChangeAspect="1"/>
          </p:cNvPicPr>
          <p:nvPr/>
        </p:nvPicPr>
        <p:blipFill>
          <a:blip r:embed="rId2"/>
          <a:stretch>
            <a:fillRect/>
          </a:stretch>
        </p:blipFill>
        <p:spPr>
          <a:xfrm>
            <a:off x="584666" y="1417638"/>
            <a:ext cx="3743325" cy="3238500"/>
          </a:xfrm>
          <a:prstGeom prst="rect">
            <a:avLst/>
          </a:prstGeom>
        </p:spPr>
      </p:pic>
      <p:pic>
        <p:nvPicPr>
          <p:cNvPr id="5" name="Picture 4"/>
          <p:cNvPicPr>
            <a:picLocks noChangeAspect="1"/>
          </p:cNvPicPr>
          <p:nvPr/>
        </p:nvPicPr>
        <p:blipFill>
          <a:blip r:embed="rId3"/>
          <a:stretch>
            <a:fillRect/>
          </a:stretch>
        </p:blipFill>
        <p:spPr>
          <a:xfrm>
            <a:off x="5137617" y="1417638"/>
            <a:ext cx="2257425" cy="1257300"/>
          </a:xfrm>
          <a:prstGeom prst="rect">
            <a:avLst/>
          </a:prstGeom>
        </p:spPr>
      </p:pic>
      <p:pic>
        <p:nvPicPr>
          <p:cNvPr id="6" name="Picture 5"/>
          <p:cNvPicPr>
            <a:picLocks noChangeAspect="1"/>
          </p:cNvPicPr>
          <p:nvPr/>
        </p:nvPicPr>
        <p:blipFill>
          <a:blip r:embed="rId4"/>
          <a:stretch>
            <a:fillRect/>
          </a:stretch>
        </p:blipFill>
        <p:spPr>
          <a:xfrm>
            <a:off x="4889966" y="1417638"/>
            <a:ext cx="2505075" cy="1371600"/>
          </a:xfrm>
          <a:prstGeom prst="rect">
            <a:avLst/>
          </a:prstGeom>
        </p:spPr>
      </p:pic>
      <p:pic>
        <p:nvPicPr>
          <p:cNvPr id="7" name="Picture 6"/>
          <p:cNvPicPr>
            <a:picLocks noChangeAspect="1"/>
          </p:cNvPicPr>
          <p:nvPr/>
        </p:nvPicPr>
        <p:blipFill>
          <a:blip r:embed="rId3"/>
          <a:stretch>
            <a:fillRect/>
          </a:stretch>
        </p:blipFill>
        <p:spPr>
          <a:xfrm>
            <a:off x="5137616" y="1417638"/>
            <a:ext cx="2257425" cy="1257300"/>
          </a:xfrm>
          <a:prstGeom prst="rect">
            <a:avLst/>
          </a:prstGeom>
        </p:spPr>
      </p:pic>
    </p:spTree>
    <p:extLst>
      <p:ext uri="{BB962C8B-B14F-4D97-AF65-F5344CB8AC3E}">
        <p14:creationId xmlns:p14="http://schemas.microsoft.com/office/powerpoint/2010/main" val="4196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 </a:t>
            </a:r>
            <a:r>
              <a:rPr lang="en-US" dirty="0" smtClean="0"/>
              <a:t>Illustrated</a:t>
            </a:r>
            <a:endParaRPr lang="en-US" dirty="0"/>
          </a:p>
        </p:txBody>
      </p:sp>
      <p:pic>
        <p:nvPicPr>
          <p:cNvPr id="3" name="Picture 2"/>
          <p:cNvPicPr>
            <a:picLocks noChangeAspect="1"/>
          </p:cNvPicPr>
          <p:nvPr/>
        </p:nvPicPr>
        <p:blipFill>
          <a:blip r:embed="rId2"/>
          <a:stretch>
            <a:fillRect/>
          </a:stretch>
        </p:blipFill>
        <p:spPr>
          <a:xfrm>
            <a:off x="457200" y="1417638"/>
            <a:ext cx="3695700" cy="4448175"/>
          </a:xfrm>
          <a:prstGeom prst="rect">
            <a:avLst/>
          </a:prstGeom>
        </p:spPr>
      </p:pic>
      <p:pic>
        <p:nvPicPr>
          <p:cNvPr id="4" name="Picture 3"/>
          <p:cNvPicPr>
            <a:picLocks noChangeAspect="1"/>
          </p:cNvPicPr>
          <p:nvPr/>
        </p:nvPicPr>
        <p:blipFill>
          <a:blip r:embed="rId3"/>
          <a:stretch>
            <a:fillRect/>
          </a:stretch>
        </p:blipFill>
        <p:spPr>
          <a:xfrm>
            <a:off x="4926239" y="1417638"/>
            <a:ext cx="3486150" cy="2209800"/>
          </a:xfrm>
          <a:prstGeom prst="rect">
            <a:avLst/>
          </a:prstGeom>
        </p:spPr>
      </p:pic>
      <p:pic>
        <p:nvPicPr>
          <p:cNvPr id="6" name="Picture 5"/>
          <p:cNvPicPr>
            <a:picLocks noChangeAspect="1"/>
          </p:cNvPicPr>
          <p:nvPr/>
        </p:nvPicPr>
        <p:blipFill>
          <a:blip r:embed="rId4"/>
          <a:stretch>
            <a:fillRect/>
          </a:stretch>
        </p:blipFill>
        <p:spPr>
          <a:xfrm>
            <a:off x="4926239" y="1379538"/>
            <a:ext cx="3590925" cy="2247900"/>
          </a:xfrm>
          <a:prstGeom prst="rect">
            <a:avLst/>
          </a:prstGeom>
        </p:spPr>
      </p:pic>
      <p:pic>
        <p:nvPicPr>
          <p:cNvPr id="9" name="Picture 8"/>
          <p:cNvPicPr>
            <a:picLocks noChangeAspect="1"/>
          </p:cNvPicPr>
          <p:nvPr/>
        </p:nvPicPr>
        <p:blipFill>
          <a:blip r:embed="rId5"/>
          <a:stretch>
            <a:fillRect/>
          </a:stretch>
        </p:blipFill>
        <p:spPr>
          <a:xfrm>
            <a:off x="4926239" y="1379539"/>
            <a:ext cx="3622122" cy="2247900"/>
          </a:xfrm>
          <a:prstGeom prst="rect">
            <a:avLst/>
          </a:prstGeom>
        </p:spPr>
      </p:pic>
    </p:spTree>
    <p:extLst>
      <p:ext uri="{BB962C8B-B14F-4D97-AF65-F5344CB8AC3E}">
        <p14:creationId xmlns:p14="http://schemas.microsoft.com/office/powerpoint/2010/main" val="57994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 </a:t>
            </a:r>
            <a:r>
              <a:rPr lang="en-US" dirty="0" smtClean="0"/>
              <a:t>Illustrated - 2</a:t>
            </a:r>
            <a:endParaRPr lang="en-US" dirty="0"/>
          </a:p>
        </p:txBody>
      </p:sp>
      <p:pic>
        <p:nvPicPr>
          <p:cNvPr id="5" name="Picture 4"/>
          <p:cNvPicPr>
            <a:picLocks noChangeAspect="1"/>
          </p:cNvPicPr>
          <p:nvPr/>
        </p:nvPicPr>
        <p:blipFill>
          <a:blip r:embed="rId2"/>
          <a:stretch>
            <a:fillRect/>
          </a:stretch>
        </p:blipFill>
        <p:spPr>
          <a:xfrm>
            <a:off x="457200" y="1337702"/>
            <a:ext cx="4619625" cy="4505325"/>
          </a:xfrm>
          <a:prstGeom prst="rect">
            <a:avLst/>
          </a:prstGeom>
        </p:spPr>
      </p:pic>
      <p:pic>
        <p:nvPicPr>
          <p:cNvPr id="7" name="Picture 6"/>
          <p:cNvPicPr>
            <a:picLocks noChangeAspect="1"/>
          </p:cNvPicPr>
          <p:nvPr/>
        </p:nvPicPr>
        <p:blipFill>
          <a:blip r:embed="rId3"/>
          <a:stretch>
            <a:fillRect/>
          </a:stretch>
        </p:blipFill>
        <p:spPr>
          <a:xfrm>
            <a:off x="5524500" y="2407303"/>
            <a:ext cx="3162300" cy="1971675"/>
          </a:xfrm>
          <a:prstGeom prst="rect">
            <a:avLst/>
          </a:prstGeom>
        </p:spPr>
      </p:pic>
      <p:pic>
        <p:nvPicPr>
          <p:cNvPr id="8" name="Picture 7"/>
          <p:cNvPicPr>
            <a:picLocks noChangeAspect="1"/>
          </p:cNvPicPr>
          <p:nvPr/>
        </p:nvPicPr>
        <p:blipFill>
          <a:blip r:embed="rId4"/>
          <a:stretch>
            <a:fillRect/>
          </a:stretch>
        </p:blipFill>
        <p:spPr>
          <a:xfrm>
            <a:off x="5524500" y="2378728"/>
            <a:ext cx="3219450" cy="2000250"/>
          </a:xfrm>
          <a:prstGeom prst="rect">
            <a:avLst/>
          </a:prstGeom>
        </p:spPr>
      </p:pic>
      <p:pic>
        <p:nvPicPr>
          <p:cNvPr id="10" name="Picture 9"/>
          <p:cNvPicPr>
            <a:picLocks noChangeAspect="1"/>
          </p:cNvPicPr>
          <p:nvPr/>
        </p:nvPicPr>
        <p:blipFill>
          <a:blip r:embed="rId5"/>
          <a:stretch>
            <a:fillRect/>
          </a:stretch>
        </p:blipFill>
        <p:spPr>
          <a:xfrm>
            <a:off x="5524500" y="2378728"/>
            <a:ext cx="3238500" cy="1943100"/>
          </a:xfrm>
          <a:prstGeom prst="rect">
            <a:avLst/>
          </a:prstGeom>
        </p:spPr>
      </p:pic>
    </p:spTree>
    <p:extLst>
      <p:ext uri="{BB962C8B-B14F-4D97-AF65-F5344CB8AC3E}">
        <p14:creationId xmlns:p14="http://schemas.microsoft.com/office/powerpoint/2010/main" val="192050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G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tion" id="{1876D0AC-7D0E-4ADA-846E-0C69E8EFA846}" vid="{802823B1-7929-45F0-8EB2-91BFF7EC6C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SWC_Slide_Template_Public</Template>
  <TotalTime>1166</TotalTime>
  <Words>385</Words>
  <Application>Microsoft Office PowerPoint</Application>
  <PresentationFormat>On-screen Show (4:3)</PresentationFormat>
  <Paragraphs>38</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SCG_Template</vt:lpstr>
      <vt:lpstr>Value vs Reference Types</vt:lpstr>
      <vt:lpstr>Introduction to Memory Management</vt:lpstr>
      <vt:lpstr>All about the Stack</vt:lpstr>
      <vt:lpstr>All about the Heap</vt:lpstr>
      <vt:lpstr>Value vs Reference Types</vt:lpstr>
      <vt:lpstr>Why do we care?</vt:lpstr>
      <vt:lpstr>Value Types Illustrated</vt:lpstr>
      <vt:lpstr>Reference Type Illustrated</vt:lpstr>
      <vt:lpstr>Reference Type Illustrated - 2</vt:lpstr>
      <vt:lpstr>The ref keyword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 C#?</dc:title>
  <dc:creator>Eric Wise</dc:creator>
  <cp:lastModifiedBy>Eric Wise</cp:lastModifiedBy>
  <cp:revision>58</cp:revision>
  <dcterms:created xsi:type="dcterms:W3CDTF">2013-11-16T23:04:07Z</dcterms:created>
  <dcterms:modified xsi:type="dcterms:W3CDTF">2013-12-20T20:50:43Z</dcterms:modified>
</cp:coreProperties>
</file>