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4" r:id="rId3"/>
    <p:sldId id="262" r:id="rId4"/>
    <p:sldId id="263" r:id="rId5"/>
    <p:sldId id="265" r:id="rId6"/>
    <p:sldId id="268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88A0"/>
    <a:srgbClr val="B8D233"/>
    <a:srgbClr val="57903F"/>
    <a:srgbClr val="344529"/>
    <a:srgbClr val="2B3922"/>
    <a:srgbClr val="2E3722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F1B6A-86D7-4252-8C98-A020E27B11D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722FD-049A-41A5-8F2A-6967603FC422}">
      <dgm:prSet/>
      <dgm:spPr/>
      <dgm:t>
        <a:bodyPr/>
        <a:lstStyle/>
        <a:p>
          <a:r>
            <a:rPr lang="en-US" b="1" dirty="0"/>
            <a:t>Product Types</a:t>
          </a:r>
        </a:p>
      </dgm:t>
    </dgm:pt>
    <dgm:pt modelId="{1229781C-E131-4BE4-AD80-FEB4B2110AEB}" type="parTrans" cxnId="{7FEF72CB-7B9B-431C-9ABC-AADD6CCBE37C}">
      <dgm:prSet/>
      <dgm:spPr/>
      <dgm:t>
        <a:bodyPr/>
        <a:lstStyle/>
        <a:p>
          <a:endParaRPr lang="en-US"/>
        </a:p>
      </dgm:t>
    </dgm:pt>
    <dgm:pt modelId="{C234041C-9CC8-45AE-A5FC-E33B91FB9884}" type="sibTrans" cxnId="{7FEF72CB-7B9B-431C-9ABC-AADD6CCBE37C}">
      <dgm:prSet/>
      <dgm:spPr/>
      <dgm:t>
        <a:bodyPr/>
        <a:lstStyle/>
        <a:p>
          <a:endParaRPr lang="en-US"/>
        </a:p>
      </dgm:t>
    </dgm:pt>
    <dgm:pt modelId="{445CC796-B56E-4341-8CE3-2BF17342D9D1}">
      <dgm:prSet/>
      <dgm:spPr/>
      <dgm:t>
        <a:bodyPr/>
        <a:lstStyle/>
        <a:p>
          <a:r>
            <a:rPr lang="en-US" b="0" i="1" dirty="0"/>
            <a:t>Sum Types</a:t>
          </a:r>
        </a:p>
      </dgm:t>
    </dgm:pt>
    <dgm:pt modelId="{716E6EF8-7B66-4937-80C6-4470FBAB7DF9}" type="parTrans" cxnId="{D7144004-AC42-40C7-900B-C98541E5D71A}">
      <dgm:prSet/>
      <dgm:spPr/>
      <dgm:t>
        <a:bodyPr/>
        <a:lstStyle/>
        <a:p>
          <a:endParaRPr lang="en-US"/>
        </a:p>
      </dgm:t>
    </dgm:pt>
    <dgm:pt modelId="{AEA0D56C-7950-4C51-AD6B-116FB78D0079}" type="sibTrans" cxnId="{D7144004-AC42-40C7-900B-C98541E5D71A}">
      <dgm:prSet/>
      <dgm:spPr/>
      <dgm:t>
        <a:bodyPr/>
        <a:lstStyle/>
        <a:p>
          <a:endParaRPr lang="en-US"/>
        </a:p>
      </dgm:t>
    </dgm:pt>
    <dgm:pt modelId="{40CD14F1-7D9E-4319-B6FE-1CBBB1670222}">
      <dgm:prSet/>
      <dgm:spPr/>
      <dgm:t>
        <a:bodyPr/>
        <a:lstStyle/>
        <a:p>
          <a:r>
            <a:rPr lang="en-US" b="1" i="1" dirty="0"/>
            <a:t>Hybrid types</a:t>
          </a:r>
        </a:p>
      </dgm:t>
    </dgm:pt>
    <dgm:pt modelId="{A2494D03-4A09-4CD1-9B8D-E0EF381A24D0}" type="parTrans" cxnId="{3A9345CA-3A0C-448C-ACAB-5DDC11996077}">
      <dgm:prSet/>
      <dgm:spPr/>
      <dgm:t>
        <a:bodyPr/>
        <a:lstStyle/>
        <a:p>
          <a:endParaRPr lang="en-US"/>
        </a:p>
      </dgm:t>
    </dgm:pt>
    <dgm:pt modelId="{70833CFE-A471-40FB-BC79-19CE6F09C5E3}" type="sibTrans" cxnId="{3A9345CA-3A0C-448C-ACAB-5DDC11996077}">
      <dgm:prSet/>
      <dgm:spPr/>
      <dgm:t>
        <a:bodyPr/>
        <a:lstStyle/>
        <a:p>
          <a:endParaRPr lang="en-US"/>
        </a:p>
      </dgm:t>
    </dgm:pt>
    <dgm:pt modelId="{46D9DF9B-C3B2-4C46-8988-79E22B2E1A56}" type="pres">
      <dgm:prSet presAssocID="{365F1B6A-86D7-4252-8C98-A020E27B11DA}" presName="linear" presStyleCnt="0">
        <dgm:presLayoutVars>
          <dgm:animLvl val="lvl"/>
          <dgm:resizeHandles val="exact"/>
        </dgm:presLayoutVars>
      </dgm:prSet>
      <dgm:spPr/>
    </dgm:pt>
    <dgm:pt modelId="{F10E9D53-7331-4807-98AB-8C476A25817B}" type="pres">
      <dgm:prSet presAssocID="{573722FD-049A-41A5-8F2A-6967603FC4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604378-324D-4A08-87DB-A50C29F9128E}" type="pres">
      <dgm:prSet presAssocID="{C234041C-9CC8-45AE-A5FC-E33B91FB9884}" presName="spacer" presStyleCnt="0"/>
      <dgm:spPr/>
    </dgm:pt>
    <dgm:pt modelId="{9F26FE45-2912-4EF3-BF16-0F74BE102415}" type="pres">
      <dgm:prSet presAssocID="{40CD14F1-7D9E-4319-B6FE-1CBBB1670222}" presName="parentText" presStyleLbl="node1" presStyleIdx="1" presStyleCnt="3" custLinFactY="100000" custLinFactNeighborY="161737">
        <dgm:presLayoutVars>
          <dgm:chMax val="0"/>
          <dgm:bulletEnabled val="1"/>
        </dgm:presLayoutVars>
      </dgm:prSet>
      <dgm:spPr/>
    </dgm:pt>
    <dgm:pt modelId="{34DF40F7-BC46-41C6-AF67-070DE657E01C}" type="pres">
      <dgm:prSet presAssocID="{70833CFE-A471-40FB-BC79-19CE6F09C5E3}" presName="spacer" presStyleCnt="0"/>
      <dgm:spPr/>
    </dgm:pt>
    <dgm:pt modelId="{54651875-13F7-42C2-9EA1-41BE83791ADC}" type="pres">
      <dgm:prSet presAssocID="{445CC796-B56E-4341-8CE3-2BF17342D9D1}" presName="parentText" presStyleLbl="node1" presStyleIdx="2" presStyleCnt="3" custLinFactY="-100000" custLinFactNeighborY="-108007">
        <dgm:presLayoutVars>
          <dgm:chMax val="0"/>
          <dgm:bulletEnabled val="1"/>
        </dgm:presLayoutVars>
      </dgm:prSet>
      <dgm:spPr/>
    </dgm:pt>
  </dgm:ptLst>
  <dgm:cxnLst>
    <dgm:cxn modelId="{D7144004-AC42-40C7-900B-C98541E5D71A}" srcId="{365F1B6A-86D7-4252-8C98-A020E27B11DA}" destId="{445CC796-B56E-4341-8CE3-2BF17342D9D1}" srcOrd="2" destOrd="0" parTransId="{716E6EF8-7B66-4937-80C6-4470FBAB7DF9}" sibTransId="{AEA0D56C-7950-4C51-AD6B-116FB78D0079}"/>
    <dgm:cxn modelId="{4BD4C218-95E2-4CAB-9B8D-E0807AFC72A8}" type="presOf" srcId="{40CD14F1-7D9E-4319-B6FE-1CBBB1670222}" destId="{9F26FE45-2912-4EF3-BF16-0F74BE102415}" srcOrd="0" destOrd="0" presId="urn:microsoft.com/office/officeart/2005/8/layout/vList2"/>
    <dgm:cxn modelId="{9F942837-7C32-40CC-B1DF-890D42D26D58}" type="presOf" srcId="{365F1B6A-86D7-4252-8C98-A020E27B11DA}" destId="{46D9DF9B-C3B2-4C46-8988-79E22B2E1A56}" srcOrd="0" destOrd="0" presId="urn:microsoft.com/office/officeart/2005/8/layout/vList2"/>
    <dgm:cxn modelId="{577EB77D-3E6C-449A-BB53-2E3DDC07F9F1}" type="presOf" srcId="{573722FD-049A-41A5-8F2A-6967603FC422}" destId="{F10E9D53-7331-4807-98AB-8C476A25817B}" srcOrd="0" destOrd="0" presId="urn:microsoft.com/office/officeart/2005/8/layout/vList2"/>
    <dgm:cxn modelId="{3A9345CA-3A0C-448C-ACAB-5DDC11996077}" srcId="{365F1B6A-86D7-4252-8C98-A020E27B11DA}" destId="{40CD14F1-7D9E-4319-B6FE-1CBBB1670222}" srcOrd="1" destOrd="0" parTransId="{A2494D03-4A09-4CD1-9B8D-E0EF381A24D0}" sibTransId="{70833CFE-A471-40FB-BC79-19CE6F09C5E3}"/>
    <dgm:cxn modelId="{7FEF72CB-7B9B-431C-9ABC-AADD6CCBE37C}" srcId="{365F1B6A-86D7-4252-8C98-A020E27B11DA}" destId="{573722FD-049A-41A5-8F2A-6967603FC422}" srcOrd="0" destOrd="0" parTransId="{1229781C-E131-4BE4-AD80-FEB4B2110AEB}" sibTransId="{C234041C-9CC8-45AE-A5FC-E33B91FB9884}"/>
    <dgm:cxn modelId="{D3AC33EE-ABE8-46ED-A522-874625ECE80F}" type="presOf" srcId="{445CC796-B56E-4341-8CE3-2BF17342D9D1}" destId="{54651875-13F7-42C2-9EA1-41BE83791ADC}" srcOrd="0" destOrd="0" presId="urn:microsoft.com/office/officeart/2005/8/layout/vList2"/>
    <dgm:cxn modelId="{59E54F04-7581-431F-819F-DF855C3590C6}" type="presParOf" srcId="{46D9DF9B-C3B2-4C46-8988-79E22B2E1A56}" destId="{F10E9D53-7331-4807-98AB-8C476A25817B}" srcOrd="0" destOrd="0" presId="urn:microsoft.com/office/officeart/2005/8/layout/vList2"/>
    <dgm:cxn modelId="{AC39B45D-9AF2-455F-9FCE-86E2C268E378}" type="presParOf" srcId="{46D9DF9B-C3B2-4C46-8988-79E22B2E1A56}" destId="{4A604378-324D-4A08-87DB-A50C29F9128E}" srcOrd="1" destOrd="0" presId="urn:microsoft.com/office/officeart/2005/8/layout/vList2"/>
    <dgm:cxn modelId="{997BFC45-8B61-4025-8349-2E00182255DD}" type="presParOf" srcId="{46D9DF9B-C3B2-4C46-8988-79E22B2E1A56}" destId="{9F26FE45-2912-4EF3-BF16-0F74BE102415}" srcOrd="2" destOrd="0" presId="urn:microsoft.com/office/officeart/2005/8/layout/vList2"/>
    <dgm:cxn modelId="{0230DFA6-75D6-42FF-9246-568472EB3006}" type="presParOf" srcId="{46D9DF9B-C3B2-4C46-8988-79E22B2E1A56}" destId="{34DF40F7-BC46-41C6-AF67-070DE657E01C}" srcOrd="3" destOrd="0" presId="urn:microsoft.com/office/officeart/2005/8/layout/vList2"/>
    <dgm:cxn modelId="{1AEE849E-FC4A-4E6B-9BB3-C4F818FDE484}" type="presParOf" srcId="{46D9DF9B-C3B2-4C46-8988-79E22B2E1A56}" destId="{54651875-13F7-42C2-9EA1-41BE83791A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E9D53-7331-4807-98AB-8C476A25817B}">
      <dsp:nvSpPr>
        <dsp:cNvPr id="0" name=""/>
        <dsp:cNvSpPr/>
      </dsp:nvSpPr>
      <dsp:spPr>
        <a:xfrm>
          <a:off x="0" y="20794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Product Types</a:t>
          </a:r>
        </a:p>
      </dsp:txBody>
      <dsp:txXfrm>
        <a:off x="57372" y="78166"/>
        <a:ext cx="9943655" cy="1060520"/>
      </dsp:txXfrm>
    </dsp:sp>
    <dsp:sp modelId="{9F26FE45-2912-4EF3-BF16-0F74BE102415}">
      <dsp:nvSpPr>
        <dsp:cNvPr id="0" name=""/>
        <dsp:cNvSpPr/>
      </dsp:nvSpPr>
      <dsp:spPr>
        <a:xfrm>
          <a:off x="0" y="2674359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i="1" kern="1200" dirty="0"/>
            <a:t>Hybrid types</a:t>
          </a:r>
        </a:p>
      </dsp:txBody>
      <dsp:txXfrm>
        <a:off x="57372" y="2731731"/>
        <a:ext cx="9943655" cy="1060520"/>
      </dsp:txXfrm>
    </dsp:sp>
    <dsp:sp modelId="{54651875-13F7-42C2-9EA1-41BE83791ADC}">
      <dsp:nvSpPr>
        <dsp:cNvPr id="0" name=""/>
        <dsp:cNvSpPr/>
      </dsp:nvSpPr>
      <dsp:spPr>
        <a:xfrm>
          <a:off x="0" y="1325880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1" kern="1200" dirty="0"/>
            <a:t>Sum Types</a:t>
          </a:r>
        </a:p>
      </dsp:txBody>
      <dsp:txXfrm>
        <a:off x="57372" y="1383252"/>
        <a:ext cx="9943655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2020-03-03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2020-03-03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2020-03-03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2020-03-03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2020-03-03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2020-03-03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2020-03-03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2020-03-03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2020-03-03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2020-03-03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2020-03-03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2020-03-03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0451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ALGEBRAIC Data types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beyond the basics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2921F2-A815-4C5E-B529-2E9E114E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726" y="689120"/>
            <a:ext cx="4364182" cy="92724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/>
              <a:t>What is Algebra?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46B247-5798-4D71-A545-FFFD3A85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5093855" cy="3749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A set of objects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The operations that can be applied to those objects to create new objects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etc.</a:t>
            </a:r>
          </a:p>
          <a:p>
            <a:pPr>
              <a:lnSpc>
                <a:spcPct val="100000"/>
              </a:lnSpc>
            </a:pPr>
            <a:endParaRPr lang="en-GB" sz="15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1500" dirty="0"/>
            </a:br>
            <a:endParaRPr lang="en-US" sz="15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119270-8226-4B43-8015-1C788002B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0360" y="2103120"/>
            <a:ext cx="4663440" cy="374904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Numeric algebra :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Set of Real Numbers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Operations (+,-,*,/)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	1 + 1 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	2 * 3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6F2E-ABEB-470C-A769-457256C9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Three </a:t>
            </a:r>
            <a:r>
              <a:rPr lang="en-US" b="1" dirty="0"/>
              <a:t>MAIN</a:t>
            </a:r>
            <a:r>
              <a:rPr lang="en-US" dirty="0"/>
              <a:t> Categories of ADTs: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97FC5-8751-4856-AEE1-37A3DEC52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7657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70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9AC0-7F3F-4C12-91C8-F8CB1148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33" y="642594"/>
            <a:ext cx="3714925" cy="8758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Product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4376-009E-4EAE-B8FB-94E148A1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866" y="1506616"/>
            <a:ext cx="2876026" cy="1924812"/>
          </a:xfrm>
        </p:spPr>
        <p:txBody>
          <a:bodyPr/>
          <a:lstStyle/>
          <a:p>
            <a:r>
              <a:rPr lang="en-US" dirty="0"/>
              <a:t>Data type that has many possible states</a:t>
            </a:r>
          </a:p>
          <a:p>
            <a:r>
              <a:rPr lang="en-US" dirty="0"/>
              <a:t>Created with</a:t>
            </a:r>
            <a:r>
              <a:rPr lang="en-US" b="1" dirty="0"/>
              <a:t> case classes</a:t>
            </a:r>
          </a:p>
          <a:p>
            <a:r>
              <a:rPr lang="en-US" dirty="0"/>
              <a:t>Phrase like ‘and’ describe product types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4582-BC4E-4141-A894-957B1C455A22}"/>
              </a:ext>
            </a:extLst>
          </p:cNvPr>
          <p:cNvSpPr txBox="1">
            <a:spLocks/>
          </p:cNvSpPr>
          <p:nvPr/>
        </p:nvSpPr>
        <p:spPr>
          <a:xfrm>
            <a:off x="7125050" y="1520835"/>
            <a:ext cx="2876026" cy="2046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Enumerates all the possible shapes of an instance</a:t>
            </a:r>
          </a:p>
          <a:p>
            <a:r>
              <a:rPr lang="en-US" dirty="0"/>
              <a:t>Usually created with </a:t>
            </a:r>
            <a:r>
              <a:rPr lang="en-US" b="1" dirty="0"/>
              <a:t>sealed trait  </a:t>
            </a:r>
            <a:r>
              <a:rPr lang="en-US" dirty="0"/>
              <a:t>or           </a:t>
            </a:r>
            <a:r>
              <a:rPr lang="en-US" b="1" dirty="0"/>
              <a:t>sealed</a:t>
            </a:r>
            <a:r>
              <a:rPr lang="en-US" dirty="0"/>
              <a:t> </a:t>
            </a:r>
            <a:r>
              <a:rPr lang="en-US" b="1" dirty="0"/>
              <a:t>abstract class</a:t>
            </a:r>
          </a:p>
          <a:p>
            <a:r>
              <a:rPr lang="en-US" dirty="0"/>
              <a:t>Phrases like ‘is a’ and ‘or’ describe sum types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80E1E5-6AD5-4D4F-B78D-39914002729B}"/>
              </a:ext>
            </a:extLst>
          </p:cNvPr>
          <p:cNvSpPr txBox="1">
            <a:spLocks/>
          </p:cNvSpPr>
          <p:nvPr/>
        </p:nvSpPr>
        <p:spPr>
          <a:xfrm>
            <a:off x="7125050" y="642594"/>
            <a:ext cx="3714925" cy="87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Sum Types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83D3FD-7D2C-4C20-AC32-694B9D386251}"/>
              </a:ext>
            </a:extLst>
          </p:cNvPr>
          <p:cNvSpPr txBox="1">
            <a:spLocks/>
          </p:cNvSpPr>
          <p:nvPr/>
        </p:nvSpPr>
        <p:spPr>
          <a:xfrm>
            <a:off x="4095925" y="3347960"/>
            <a:ext cx="3714925" cy="87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Hybrid Types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86F94E-1CB4-4AEF-A0A3-EC29350641A7}"/>
              </a:ext>
            </a:extLst>
          </p:cNvPr>
          <p:cNvSpPr txBox="1">
            <a:spLocks/>
          </p:cNvSpPr>
          <p:nvPr/>
        </p:nvSpPr>
        <p:spPr>
          <a:xfrm>
            <a:off x="4116198" y="4089040"/>
            <a:ext cx="3073866" cy="174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 of Products </a:t>
            </a:r>
          </a:p>
          <a:p>
            <a:r>
              <a:rPr lang="en-US" dirty="0"/>
              <a:t>Product of Sums</a:t>
            </a:r>
          </a:p>
          <a:p>
            <a:r>
              <a:rPr lang="en-US" dirty="0"/>
              <a:t>Any other type that is not Product or Sum type is a ??</a:t>
            </a:r>
          </a:p>
          <a:p>
            <a:r>
              <a:rPr lang="en-US" dirty="0"/>
              <a:t>It’s a mixture of both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4D737-933C-43D4-8410-067E4C20AEA5}"/>
              </a:ext>
            </a:extLst>
          </p:cNvPr>
          <p:cNvSpPr txBox="1"/>
          <p:nvPr/>
        </p:nvSpPr>
        <p:spPr>
          <a:xfrm>
            <a:off x="5407375" y="55728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ADTs</a:t>
            </a:r>
          </a:p>
        </p:txBody>
      </p:sp>
    </p:spTree>
    <p:extLst>
      <p:ext uri="{BB962C8B-B14F-4D97-AF65-F5344CB8AC3E}">
        <p14:creationId xmlns:p14="http://schemas.microsoft.com/office/powerpoint/2010/main" val="26347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9AC0-7F3F-4C12-91C8-F8CB1148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33" y="642594"/>
            <a:ext cx="3714925" cy="8758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Product Types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80E1E5-6AD5-4D4F-B78D-39914002729B}"/>
              </a:ext>
            </a:extLst>
          </p:cNvPr>
          <p:cNvSpPr txBox="1">
            <a:spLocks/>
          </p:cNvSpPr>
          <p:nvPr/>
        </p:nvSpPr>
        <p:spPr>
          <a:xfrm>
            <a:off x="7125050" y="642594"/>
            <a:ext cx="3714925" cy="87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Sum Types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83D3FD-7D2C-4C20-AC32-694B9D386251}"/>
              </a:ext>
            </a:extLst>
          </p:cNvPr>
          <p:cNvSpPr txBox="1">
            <a:spLocks/>
          </p:cNvSpPr>
          <p:nvPr/>
        </p:nvSpPr>
        <p:spPr>
          <a:xfrm>
            <a:off x="4095925" y="3347960"/>
            <a:ext cx="3714925" cy="87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Hybrid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3D9DF-BE9C-4B83-9AB1-BBFBD54707A4}"/>
              </a:ext>
            </a:extLst>
          </p:cNvPr>
          <p:cNvSpPr txBox="1"/>
          <p:nvPr/>
        </p:nvSpPr>
        <p:spPr>
          <a:xfrm>
            <a:off x="7125050" y="1636294"/>
            <a:ext cx="3437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sealed </a:t>
            </a:r>
            <a:r>
              <a:rPr lang="en-GB" b="1" dirty="0">
                <a:solidFill>
                  <a:srgbClr val="3488A0"/>
                </a:solidFill>
              </a:rPr>
              <a:t>trait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/>
              <a:t>Bool</a:t>
            </a:r>
          </a:p>
          <a:p>
            <a:r>
              <a:rPr lang="en-GB" dirty="0">
                <a:solidFill>
                  <a:srgbClr val="FFC000"/>
                </a:solidFill>
              </a:rPr>
              <a:t>case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class</a:t>
            </a:r>
            <a:r>
              <a:rPr lang="en-GB" dirty="0"/>
              <a:t> True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GB" dirty="0"/>
              <a:t> Bool</a:t>
            </a:r>
          </a:p>
          <a:p>
            <a:r>
              <a:rPr lang="en-GB" dirty="0">
                <a:solidFill>
                  <a:srgbClr val="FFC000"/>
                </a:solidFill>
              </a:rPr>
              <a:t>case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class</a:t>
            </a:r>
            <a:r>
              <a:rPr lang="en-GB" dirty="0"/>
              <a:t> False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GB" dirty="0"/>
              <a:t> Bool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D0E4-A748-4D89-8CBA-325E426F6E36}"/>
              </a:ext>
            </a:extLst>
          </p:cNvPr>
          <p:cNvSpPr txBox="1"/>
          <p:nvPr/>
        </p:nvSpPr>
        <p:spPr>
          <a:xfrm>
            <a:off x="1073496" y="1636294"/>
            <a:ext cx="4839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case</a:t>
            </a:r>
            <a:r>
              <a:rPr lang="en-GB" b="1" dirty="0"/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b="1" dirty="0"/>
              <a:t> WashDry(wash: Bool, dry: Bool)</a:t>
            </a:r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WashDry( True,True)</a:t>
            </a:r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WashDry( True, False)</a:t>
            </a:r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WashDry( False, True)</a:t>
            </a:r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WashDry( False, False)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9EDCA-57B2-4A50-8894-A9389560EFE8}"/>
              </a:ext>
            </a:extLst>
          </p:cNvPr>
          <p:cNvSpPr txBox="1"/>
          <p:nvPr/>
        </p:nvSpPr>
        <p:spPr>
          <a:xfrm>
            <a:off x="3713121" y="4248525"/>
            <a:ext cx="5258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sealed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3488A0"/>
                </a:solidFill>
              </a:rPr>
              <a:t>trait </a:t>
            </a:r>
            <a:r>
              <a:rPr lang="en-GB" dirty="0"/>
              <a:t>Animal</a:t>
            </a:r>
          </a:p>
          <a:p>
            <a:r>
              <a:rPr lang="en-GB" b="1" dirty="0">
                <a:solidFill>
                  <a:srgbClr val="7030A0"/>
                </a:solidFill>
              </a:rPr>
              <a:t>case</a:t>
            </a:r>
            <a:r>
              <a:rPr lang="en-GB" b="1" dirty="0"/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b="1" dirty="0"/>
              <a:t> </a:t>
            </a:r>
            <a:r>
              <a:rPr lang="en-GB" dirty="0"/>
              <a:t>Dog(name: String)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GB" b="1" dirty="0"/>
              <a:t> </a:t>
            </a:r>
            <a:r>
              <a:rPr lang="en-GB" dirty="0"/>
              <a:t>Animal</a:t>
            </a:r>
          </a:p>
          <a:p>
            <a:r>
              <a:rPr lang="en-GB" b="1" dirty="0">
                <a:solidFill>
                  <a:srgbClr val="7030A0"/>
                </a:solidFill>
              </a:rPr>
              <a:t>case</a:t>
            </a:r>
            <a:r>
              <a:rPr lang="en-GB" b="1" dirty="0"/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b="1" dirty="0"/>
              <a:t> </a:t>
            </a:r>
            <a:r>
              <a:rPr lang="en-GB" dirty="0"/>
              <a:t>Cat(name: String)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GB" b="1" dirty="0"/>
              <a:t> </a:t>
            </a:r>
            <a:r>
              <a:rPr lang="en-GB" dirty="0"/>
              <a:t>Animal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BEC8D-52D0-4814-8C20-5DAB98FC64B2}"/>
              </a:ext>
            </a:extLst>
          </p:cNvPr>
          <p:cNvSpPr txBox="1"/>
          <p:nvPr/>
        </p:nvSpPr>
        <p:spPr>
          <a:xfrm>
            <a:off x="5407375" y="55728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ADTs</a:t>
            </a:r>
          </a:p>
        </p:txBody>
      </p:sp>
    </p:spTree>
    <p:extLst>
      <p:ext uri="{BB962C8B-B14F-4D97-AF65-F5344CB8AC3E}">
        <p14:creationId xmlns:p14="http://schemas.microsoft.com/office/powerpoint/2010/main" val="24509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723E-ACFD-4E47-A981-C017695D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b="1" i="1" dirty="0"/>
              <a:t>Generic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8002-E244-4EE6-9068-6C874C9D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9747"/>
            <a:ext cx="10058400" cy="19009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r>
              <a:rPr lang="en-GB" sz="2000" b="1" dirty="0"/>
              <a:t>Generic classes are classes which take a type as a parameter. </a:t>
            </a:r>
            <a:endParaRPr lang="en-US" sz="20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	case</a:t>
            </a:r>
            <a:r>
              <a:rPr lang="en-US" sz="1800" b="1" dirty="0">
                <a:solidFill>
                  <a:srgbClr val="FFC000"/>
                </a:solidFill>
              </a:rPr>
              <a:t> class</a:t>
            </a:r>
            <a:r>
              <a:rPr lang="en-US" sz="1800" b="1" dirty="0"/>
              <a:t>  GenericClass[</a:t>
            </a:r>
            <a:r>
              <a:rPr lang="en-US" sz="1800" b="1" dirty="0">
                <a:solidFill>
                  <a:srgbClr val="92D050"/>
                </a:solidFill>
              </a:rPr>
              <a:t>A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3488A0"/>
                </a:solidFill>
              </a:rPr>
              <a:t>C</a:t>
            </a:r>
            <a:r>
              <a:rPr lang="en-US" sz="1800" b="1" dirty="0"/>
              <a:t>](value1: </a:t>
            </a:r>
            <a:r>
              <a:rPr lang="en-US" sz="1800" b="1" dirty="0">
                <a:solidFill>
                  <a:srgbClr val="B8D233"/>
                </a:solidFill>
              </a:rPr>
              <a:t>A</a:t>
            </a:r>
            <a:r>
              <a:rPr lang="en-US" sz="1800" b="1" dirty="0"/>
              <a:t>, value2: </a:t>
            </a:r>
            <a:r>
              <a:rPr lang="en-US" sz="1800" b="1" dirty="0">
                <a:solidFill>
                  <a:srgbClr val="C00000"/>
                </a:solidFill>
              </a:rPr>
              <a:t>B</a:t>
            </a:r>
            <a:r>
              <a:rPr lang="en-US" sz="1800" b="1" dirty="0"/>
              <a:t>, </a:t>
            </a:r>
            <a:r>
              <a:rPr lang="en-US" sz="1800" b="1" dirty="0" err="1"/>
              <a:t>valueC</a:t>
            </a:r>
            <a:r>
              <a:rPr lang="en-US" sz="1800" b="1" dirty="0"/>
              <a:t>: </a:t>
            </a:r>
            <a:r>
              <a:rPr lang="en-US" sz="1800" b="1" dirty="0">
                <a:solidFill>
                  <a:srgbClr val="3488A0"/>
                </a:solidFill>
              </a:rPr>
              <a:t>C</a:t>
            </a:r>
            <a:r>
              <a:rPr lang="en-US" sz="1800" b="1" dirty="0"/>
              <a:t>) 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case</a:t>
            </a:r>
            <a:r>
              <a:rPr lang="en-US" sz="1800" b="1" dirty="0">
                <a:solidFill>
                  <a:srgbClr val="FFC000"/>
                </a:solidFill>
              </a:rPr>
              <a:t> class</a:t>
            </a:r>
            <a:r>
              <a:rPr lang="en-US" sz="1800" b="1" dirty="0"/>
              <a:t>  GenericClass[</a:t>
            </a:r>
            <a:r>
              <a:rPr lang="en-US" sz="1800" b="1" dirty="0" err="1">
                <a:solidFill>
                  <a:srgbClr val="92D050"/>
                </a:solidFill>
              </a:rPr>
              <a:t>Int</a:t>
            </a:r>
            <a:r>
              <a:rPr lang="en-US" sz="1800" b="1" dirty="0" err="1"/>
              <a:t>,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800" b="1" dirty="0" err="1"/>
              <a:t>,</a:t>
            </a:r>
            <a:r>
              <a:rPr lang="en-US" sz="1800" b="1" dirty="0" err="1">
                <a:solidFill>
                  <a:srgbClr val="3488A0"/>
                </a:solidFill>
              </a:rPr>
              <a:t>Bool</a:t>
            </a:r>
            <a:r>
              <a:rPr lang="en-US" sz="1800" b="1" dirty="0"/>
              <a:t>](value1: </a:t>
            </a:r>
            <a:r>
              <a:rPr lang="en-US" sz="1800" b="1" dirty="0">
                <a:solidFill>
                  <a:srgbClr val="B8D233"/>
                </a:solidFill>
              </a:rPr>
              <a:t>Int</a:t>
            </a:r>
            <a:r>
              <a:rPr lang="en-US" sz="1800" b="1" dirty="0"/>
              <a:t>, value2: </a:t>
            </a:r>
            <a:r>
              <a:rPr lang="en-US" sz="1800" b="1" dirty="0">
                <a:solidFill>
                  <a:srgbClr val="C00000"/>
                </a:solidFill>
              </a:rPr>
              <a:t>String</a:t>
            </a:r>
            <a:r>
              <a:rPr lang="en-US" sz="1800" b="1" dirty="0"/>
              <a:t>, </a:t>
            </a:r>
            <a:r>
              <a:rPr lang="en-US" sz="1800" b="1" dirty="0" err="1"/>
              <a:t>valueC</a:t>
            </a:r>
            <a:r>
              <a:rPr lang="en-US" sz="1800" b="1" dirty="0"/>
              <a:t>: </a:t>
            </a:r>
            <a:r>
              <a:rPr lang="en-US" sz="1800" b="1" dirty="0">
                <a:solidFill>
                  <a:srgbClr val="3488A0"/>
                </a:solidFill>
              </a:rPr>
              <a:t>Bool</a:t>
            </a:r>
            <a:r>
              <a:rPr lang="en-US" sz="1800" b="1" dirty="0"/>
              <a:t>) 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98319-E593-47EA-8FE6-683E9B4BA470}"/>
              </a:ext>
            </a:extLst>
          </p:cNvPr>
          <p:cNvSpPr txBox="1"/>
          <p:nvPr/>
        </p:nvSpPr>
        <p:spPr>
          <a:xfrm>
            <a:off x="1066800" y="4090737"/>
            <a:ext cx="8722895" cy="230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0" indent="-182880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buFont typeface="Garamond" pitchFamily="18" charset="0"/>
              <a:buChar char="◦"/>
            </a:pPr>
            <a:r>
              <a:rPr lang="en-GB" sz="2000" b="1" dirty="0">
                <a:solidFill>
                  <a:prstClr val="black"/>
                </a:solidFill>
              </a:rPr>
              <a:t>Methods in Scala can be parameterized by type as well as value. The syntax is similar to that of generic classes.</a:t>
            </a:r>
            <a:endParaRPr lang="en-US" sz="2000" b="1" dirty="0">
              <a:solidFill>
                <a:prstClr val="black"/>
              </a:solidFill>
            </a:endParaRPr>
          </a:p>
          <a:p>
            <a:pPr lvl="0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b="1" dirty="0">
                <a:solidFill>
                  <a:srgbClr val="FFC000"/>
                </a:solidFill>
              </a:rPr>
              <a:t>	def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</a:rPr>
              <a:t>genericFunciton</a:t>
            </a:r>
            <a:r>
              <a:rPr lang="en-US" b="1" dirty="0">
                <a:solidFill>
                  <a:prstClr val="black"/>
                </a:solidFill>
              </a:rPr>
              <a:t>[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prstClr val="black"/>
                </a:solidFill>
              </a:rPr>
              <a:t>] (value: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prstClr val="black"/>
                </a:solidFill>
              </a:rPr>
              <a:t>):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prstClr val="black"/>
                </a:solidFill>
              </a:rPr>
              <a:t> = </a:t>
            </a:r>
            <a:r>
              <a:rPr lang="en-US" b="1" dirty="0">
                <a:solidFill>
                  <a:srgbClr val="505046">
                    <a:lumMod val="60000"/>
                    <a:lumOff val="40000"/>
                  </a:srgbClr>
                </a:solidFill>
              </a:rPr>
              <a:t>???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b="1" dirty="0">
                <a:solidFill>
                  <a:srgbClr val="505046">
                    <a:lumMod val="60000"/>
                    <a:lumOff val="40000"/>
                  </a:srgbClr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def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</a:rPr>
              <a:t>genericFunciton</a:t>
            </a:r>
            <a:r>
              <a:rPr lang="en-US" b="1" dirty="0">
                <a:solidFill>
                  <a:prstClr val="black"/>
                </a:solidFill>
              </a:rPr>
              <a:t>[</a:t>
            </a:r>
            <a:r>
              <a:rPr lang="en-US" b="1" dirty="0">
                <a:solidFill>
                  <a:srgbClr val="FF0000"/>
                </a:solidFill>
              </a:rPr>
              <a:t>Animal</a:t>
            </a:r>
            <a:r>
              <a:rPr lang="en-US" b="1" dirty="0">
                <a:solidFill>
                  <a:prstClr val="black"/>
                </a:solidFill>
              </a:rPr>
              <a:t>] (value: </a:t>
            </a:r>
            <a:r>
              <a:rPr lang="en-US" b="1" dirty="0">
                <a:solidFill>
                  <a:srgbClr val="FF0000"/>
                </a:solidFill>
              </a:rPr>
              <a:t>Animal</a:t>
            </a:r>
            <a:r>
              <a:rPr lang="en-US" b="1" dirty="0">
                <a:solidFill>
                  <a:prstClr val="black"/>
                </a:solidFill>
              </a:rPr>
              <a:t>): </a:t>
            </a:r>
            <a:r>
              <a:rPr lang="en-US" b="1" dirty="0">
                <a:solidFill>
                  <a:srgbClr val="FF0000"/>
                </a:solidFill>
              </a:rPr>
              <a:t>Animal</a:t>
            </a:r>
            <a:r>
              <a:rPr lang="en-US" b="1" dirty="0">
                <a:solidFill>
                  <a:prstClr val="black"/>
                </a:solidFill>
              </a:rPr>
              <a:t> = </a:t>
            </a:r>
            <a:r>
              <a:rPr lang="en-US" b="1" dirty="0">
                <a:solidFill>
                  <a:srgbClr val="505046">
                    <a:lumMod val="60000"/>
                    <a:lumOff val="40000"/>
                  </a:srgbClr>
                </a:solidFill>
              </a:rPr>
              <a:t>???</a:t>
            </a:r>
          </a:p>
          <a:p>
            <a:pPr lvl="0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</a:pPr>
            <a:endParaRPr lang="en-US" b="1" dirty="0">
              <a:solidFill>
                <a:srgbClr val="505046">
                  <a:lumMod val="60000"/>
                  <a:lumOff val="40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7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BF26-D5C4-4E2F-9147-43FA954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Companion Object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3C13-157A-42DB-8EEB-4DC95C5C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15" y="5297874"/>
            <a:ext cx="10058400" cy="1013060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An object in Scala is a class with only </a:t>
            </a:r>
            <a:r>
              <a:rPr lang="en-US" sz="1900" dirty="0">
                <a:solidFill>
                  <a:srgbClr val="C00000"/>
                </a:solidFill>
              </a:rPr>
              <a:t>one instance</a:t>
            </a:r>
            <a:r>
              <a:rPr lang="en-US" sz="1900" i="1" dirty="0"/>
              <a:t>. (Java Singleton Pattern)</a:t>
            </a:r>
          </a:p>
          <a:p>
            <a:pPr marL="274320" lvl="1" indent="0">
              <a:buNone/>
            </a:pPr>
            <a:r>
              <a:rPr lang="en-US" sz="1900" b="1" i="1" dirty="0"/>
              <a:t>	</a:t>
            </a:r>
            <a:r>
              <a:rPr lang="en-US" sz="1900" b="1" i="1" dirty="0">
                <a:solidFill>
                  <a:srgbClr val="FFC000"/>
                </a:solidFill>
              </a:rPr>
              <a:t>object</a:t>
            </a:r>
            <a:r>
              <a:rPr lang="en-US" sz="1900" b="1" i="1" dirty="0"/>
              <a:t> OneInstance { </a:t>
            </a:r>
            <a:r>
              <a:rPr lang="en-US" sz="19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</a:t>
            </a:r>
            <a:r>
              <a:rPr lang="en-US" sz="1900" b="1" i="1" dirty="0"/>
              <a:t> value: </a:t>
            </a:r>
            <a:r>
              <a:rPr lang="en-US" sz="1900" b="1" i="1" dirty="0">
                <a:solidFill>
                  <a:schemeClr val="accent1"/>
                </a:solidFill>
              </a:rPr>
              <a:t>Int</a:t>
            </a:r>
            <a:r>
              <a:rPr lang="en-US" sz="1900" b="1" i="1" dirty="0"/>
              <a:t> = </a:t>
            </a:r>
            <a:r>
              <a:rPr lang="en-US" sz="1900" b="1" i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sz="1900" b="1" i="1" dirty="0"/>
              <a:t> }</a:t>
            </a:r>
          </a:p>
          <a:p>
            <a:pPr marL="274320" lvl="1" indent="0">
              <a:buNone/>
            </a:pPr>
            <a:r>
              <a:rPr lang="en-US" sz="1900" b="1" i="1" dirty="0"/>
              <a:t>	</a:t>
            </a:r>
            <a:r>
              <a:rPr lang="en-US" sz="1900" b="1" i="1" dirty="0">
                <a:solidFill>
                  <a:srgbClr val="FFC000"/>
                </a:solidFill>
              </a:rPr>
              <a:t>object</a:t>
            </a:r>
            <a:r>
              <a:rPr lang="en-US" sz="1900" b="1" i="1" dirty="0"/>
              <a:t> OneInstance[</a:t>
            </a:r>
            <a:r>
              <a:rPr lang="en-US" sz="1900" b="1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900" b="1" i="1" dirty="0"/>
              <a:t>] </a:t>
            </a:r>
            <a:r>
              <a:rPr lang="en-US" sz="3000" b="1" i="1" dirty="0">
                <a:solidFill>
                  <a:srgbClr val="FF0000"/>
                </a:solidFill>
              </a:rPr>
              <a:t>×</a:t>
            </a:r>
            <a:r>
              <a:rPr lang="en-US" sz="1900" b="1" i="1" dirty="0"/>
              <a:t>  { </a:t>
            </a:r>
            <a:r>
              <a:rPr lang="en-US" sz="19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</a:t>
            </a:r>
            <a:r>
              <a:rPr lang="en-US" sz="1900" b="1" i="1" dirty="0"/>
              <a:t> value: </a:t>
            </a:r>
            <a:r>
              <a:rPr lang="en-US" sz="1900" b="1" i="1" dirty="0">
                <a:solidFill>
                  <a:schemeClr val="accent1"/>
                </a:solidFill>
              </a:rPr>
              <a:t>Int</a:t>
            </a:r>
            <a:r>
              <a:rPr lang="en-US" sz="1900" b="1" i="1" dirty="0"/>
              <a:t> = </a:t>
            </a:r>
            <a:r>
              <a:rPr lang="en-US" sz="1900" b="1" i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sz="1900" b="1" i="1" dirty="0"/>
              <a:t> }</a:t>
            </a:r>
          </a:p>
          <a:p>
            <a:pPr marL="274320" lvl="1" indent="0">
              <a:buNone/>
            </a:pPr>
            <a:endParaRPr lang="en-US" sz="1800" b="1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4DBF3-DB7E-4083-9C7C-064A542EEFBC}"/>
              </a:ext>
            </a:extLst>
          </p:cNvPr>
          <p:cNvSpPr txBox="1"/>
          <p:nvPr/>
        </p:nvSpPr>
        <p:spPr>
          <a:xfrm>
            <a:off x="1066800" y="2139193"/>
            <a:ext cx="8420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Scala companion object is an object with the same name as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Smart Constructor will be 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Importing Ability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94F05-EFA5-4990-AF42-233ACBAC9AA6}"/>
              </a:ext>
            </a:extLst>
          </p:cNvPr>
          <p:cNvSpPr txBox="1"/>
          <p:nvPr/>
        </p:nvSpPr>
        <p:spPr>
          <a:xfrm>
            <a:off x="899022" y="3518479"/>
            <a:ext cx="47383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case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</a:rPr>
              <a:t>class</a:t>
            </a:r>
            <a:r>
              <a:rPr lang="en-US" sz="1400" dirty="0"/>
              <a:t> Email(email: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C000"/>
                </a:solidFill>
              </a:rPr>
              <a:t>object</a:t>
            </a:r>
            <a:r>
              <a:rPr lang="en-US" sz="1400" dirty="0"/>
              <a:t> Email {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0070C0"/>
                </a:solidFill>
              </a:rPr>
              <a:t>def</a:t>
            </a:r>
            <a:r>
              <a:rPr lang="en-US" sz="1400" dirty="0"/>
              <a:t> apply(email: </a:t>
            </a:r>
            <a:r>
              <a:rPr lang="en-US" sz="1400" dirty="0">
                <a:solidFill>
                  <a:schemeClr val="accent1"/>
                </a:solidFill>
              </a:rPr>
              <a:t>String</a:t>
            </a:r>
            <a:r>
              <a:rPr lang="en-US" sz="1400" dirty="0"/>
              <a:t>): Option[Email] = 	if(name.isEmpty) None else Some(Email)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28692-1B43-42C5-8049-3E58D388A54A}"/>
              </a:ext>
            </a:extLst>
          </p:cNvPr>
          <p:cNvSpPr txBox="1"/>
          <p:nvPr/>
        </p:nvSpPr>
        <p:spPr>
          <a:xfrm>
            <a:off x="6554600" y="3518479"/>
            <a:ext cx="48152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sealed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</a:rPr>
              <a:t>trait</a:t>
            </a:r>
            <a:r>
              <a:rPr lang="en-US" sz="1400" dirty="0"/>
              <a:t> Bool 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C000"/>
                </a:solidFill>
              </a:rPr>
              <a:t>object</a:t>
            </a:r>
            <a:r>
              <a:rPr lang="en-US" sz="1400" dirty="0"/>
              <a:t> Bool {</a:t>
            </a:r>
          </a:p>
          <a:p>
            <a:r>
              <a:rPr lang="en-US" sz="1400" dirty="0"/>
              <a:t>	</a:t>
            </a:r>
            <a:r>
              <a:rPr lang="en-US" sz="1400" dirty="0">
                <a:solidFill>
                  <a:schemeClr val="accent2"/>
                </a:solidFill>
              </a:rPr>
              <a:t>case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</a:rPr>
              <a:t>object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1"/>
                </a:solidFill>
              </a:rPr>
              <a:t>True</a:t>
            </a:r>
            <a:r>
              <a:rPr lang="en-US" sz="1400" dirty="0"/>
              <a:t> extends Bool</a:t>
            </a:r>
          </a:p>
          <a:p>
            <a:r>
              <a:rPr lang="en-US" sz="1400" dirty="0"/>
              <a:t>	</a:t>
            </a:r>
            <a:r>
              <a:rPr lang="en-US" sz="1400" dirty="0">
                <a:solidFill>
                  <a:schemeClr val="accent2"/>
                </a:solidFill>
              </a:rPr>
              <a:t>case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1"/>
                </a:solidFill>
              </a:rPr>
              <a:t>Flase</a:t>
            </a:r>
            <a:r>
              <a:rPr lang="en-US" sz="1400" dirty="0"/>
              <a:t> extends Bool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47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C1E0-DEA4-4267-AADB-248D9C9C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/>
              <a:t>Type Classes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ACE6A8-3F65-4BC3-9605-F5CD16255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20513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Type classes were introduced first in Haskell as a new approach to ad-hoc polymorphism</a:t>
            </a:r>
          </a:p>
          <a:p>
            <a:r>
              <a:rPr lang="en-GB" dirty="0"/>
              <a:t> A type class is a family of types that support a known set of behaviours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911F0D-1406-426F-A7D7-4993C13630A3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239056" y="2014194"/>
            <a:ext cx="4735592" cy="2140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 trait </a:t>
            </a:r>
            <a:r>
              <a:rPr lang="en-GB" sz="2800" b="1" dirty="0"/>
              <a:t>TypeClass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00B050"/>
                </a:solidFill>
              </a:rPr>
              <a:t>A</a:t>
            </a:r>
            <a:r>
              <a:rPr lang="en-GB" sz="2800" dirty="0"/>
              <a:t>] {</a:t>
            </a:r>
          </a:p>
          <a:p>
            <a:pPr marL="0" indent="0">
              <a:buNone/>
            </a:pPr>
            <a:r>
              <a:rPr lang="en-GB" sz="2800" dirty="0"/>
              <a:t>      </a:t>
            </a:r>
            <a:r>
              <a:rPr lang="en-GB" sz="2800" dirty="0">
                <a:solidFill>
                  <a:srgbClr val="FF0000"/>
                </a:solidFill>
              </a:rPr>
              <a:t>def</a:t>
            </a:r>
            <a:r>
              <a:rPr lang="en-GB" sz="2800" dirty="0"/>
              <a:t> apply(value: </a:t>
            </a:r>
            <a:r>
              <a:rPr lang="en-GB" sz="2800" dirty="0">
                <a:solidFill>
                  <a:srgbClr val="00B050"/>
                </a:solidFill>
              </a:rPr>
              <a:t>A</a:t>
            </a:r>
            <a:r>
              <a:rPr lang="en-GB" sz="2800" dirty="0"/>
              <a:t>) :</a:t>
            </a:r>
            <a:r>
              <a:rPr lang="en-GB" sz="2800" dirty="0">
                <a:solidFill>
                  <a:srgbClr val="00B050"/>
                </a:solidFill>
              </a:rPr>
              <a:t> A</a:t>
            </a:r>
          </a:p>
          <a:p>
            <a:pPr marL="0" indent="0">
              <a:buNone/>
            </a:pPr>
            <a:r>
              <a:rPr lang="en-GB" sz="2800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178D-D7ED-4C37-BF96-29BB13E5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Variances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B235-D161-490B-A8B6-635168F3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962172"/>
            <a:ext cx="4335379" cy="1217596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Variances  is the correlation of subtyping relationships of complex types and the subtyping relationships of their component types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E4084-666A-4501-8F8A-4CC053777992}"/>
              </a:ext>
            </a:extLst>
          </p:cNvPr>
          <p:cNvSpPr txBox="1"/>
          <p:nvPr/>
        </p:nvSpPr>
        <p:spPr>
          <a:xfrm>
            <a:off x="5893418" y="2380345"/>
            <a:ext cx="5342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abstract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class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/>
              <a:t>Animal</a:t>
            </a:r>
            <a:r>
              <a:rPr lang="en-GB" dirty="0"/>
              <a:t> {</a:t>
            </a:r>
          </a:p>
          <a:p>
            <a:r>
              <a:rPr lang="en-GB" dirty="0"/>
              <a:t>        </a:t>
            </a:r>
            <a:r>
              <a:rPr lang="en-GB" b="1" dirty="0"/>
              <a:t>def</a:t>
            </a:r>
            <a:r>
              <a:rPr lang="en-GB" dirty="0"/>
              <a:t> </a:t>
            </a:r>
            <a:r>
              <a:rPr lang="en-GB" b="1" dirty="0"/>
              <a:t>name</a:t>
            </a:r>
            <a:r>
              <a:rPr lang="en-GB" dirty="0"/>
              <a:t>: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  <a:p>
            <a:r>
              <a:rPr lang="en-GB" dirty="0"/>
              <a:t> } </a:t>
            </a:r>
          </a:p>
          <a:p>
            <a:endParaRPr lang="en-GB" dirty="0"/>
          </a:p>
          <a:p>
            <a:r>
              <a:rPr lang="en-GB" b="1" dirty="0">
                <a:solidFill>
                  <a:srgbClr val="FFC000"/>
                </a:solidFill>
              </a:rPr>
              <a:t>case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/>
              <a:t>Cat</a:t>
            </a:r>
            <a:r>
              <a:rPr lang="en-GB" dirty="0"/>
              <a:t>(name: </a:t>
            </a:r>
            <a:r>
              <a:rPr lang="en-GB" b="1" dirty="0">
                <a:solidFill>
                  <a:schemeClr val="accent1"/>
                </a:solidFill>
              </a:rPr>
              <a:t>String</a:t>
            </a:r>
            <a:r>
              <a:rPr lang="en-GB" dirty="0"/>
              <a:t>)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extends</a:t>
            </a:r>
            <a:r>
              <a:rPr lang="en-GB" dirty="0"/>
              <a:t> </a:t>
            </a:r>
            <a:r>
              <a:rPr lang="en-GB" b="1" dirty="0"/>
              <a:t>Animal</a:t>
            </a:r>
            <a:r>
              <a:rPr lang="en-GB" dirty="0"/>
              <a:t> </a:t>
            </a:r>
            <a:r>
              <a:rPr lang="en-GB" b="1" dirty="0">
                <a:solidFill>
                  <a:srgbClr val="FFC000"/>
                </a:solidFill>
              </a:rPr>
              <a:t>case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/>
              <a:t>Dog</a:t>
            </a:r>
            <a:r>
              <a:rPr lang="en-GB" dirty="0"/>
              <a:t>(name: </a:t>
            </a:r>
            <a:r>
              <a:rPr lang="en-GB" b="1" dirty="0">
                <a:solidFill>
                  <a:schemeClr val="accent1"/>
                </a:solidFill>
              </a:rPr>
              <a:t>String</a:t>
            </a:r>
            <a:r>
              <a:rPr lang="en-GB" dirty="0"/>
              <a:t>)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extends</a:t>
            </a:r>
            <a:r>
              <a:rPr lang="en-GB" dirty="0"/>
              <a:t> </a:t>
            </a:r>
            <a:r>
              <a:rPr lang="en-GB" b="1" dirty="0"/>
              <a:t>Animal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7C0D6-81B6-4A09-9862-837FB6283167}"/>
              </a:ext>
            </a:extLst>
          </p:cNvPr>
          <p:cNvSpPr txBox="1"/>
          <p:nvPr/>
        </p:nvSpPr>
        <p:spPr>
          <a:xfrm>
            <a:off x="5893418" y="1331318"/>
            <a:ext cx="583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trait</a:t>
            </a:r>
            <a:r>
              <a:rPr lang="en-GB" dirty="0"/>
              <a:t> </a:t>
            </a:r>
            <a:r>
              <a:rPr lang="en-GB" b="1" dirty="0"/>
              <a:t>Foo</a:t>
            </a:r>
            <a:r>
              <a:rPr lang="en-GB" dirty="0"/>
              <a:t>[</a:t>
            </a:r>
            <a:r>
              <a:rPr lang="en-GB" b="1" dirty="0">
                <a:solidFill>
                  <a:srgbClr val="92D050"/>
                </a:solidFill>
              </a:rPr>
              <a:t>+</a:t>
            </a:r>
            <a:r>
              <a:rPr lang="en-GB" b="1" dirty="0">
                <a:solidFill>
                  <a:srgbClr val="00B050"/>
                </a:solidFill>
              </a:rPr>
              <a:t>A</a:t>
            </a:r>
            <a:r>
              <a:rPr lang="en-GB" dirty="0"/>
              <a:t>] </a:t>
            </a:r>
            <a:r>
              <a:rPr lang="en-GB" b="1" dirty="0"/>
              <a:t>//</a:t>
            </a:r>
            <a:r>
              <a:rPr lang="en-GB" dirty="0"/>
              <a:t> </a:t>
            </a:r>
            <a:r>
              <a:rPr lang="en-GB" b="1" dirty="0"/>
              <a:t>Covariant </a:t>
            </a:r>
            <a:r>
              <a:rPr lang="en-GB" b="1" i="1" dirty="0"/>
              <a:t>variance</a:t>
            </a:r>
            <a:r>
              <a:rPr lang="en-GB" b="1" dirty="0"/>
              <a:t> relationship</a:t>
            </a:r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trait</a:t>
            </a:r>
            <a:r>
              <a:rPr lang="en-GB" dirty="0"/>
              <a:t> </a:t>
            </a:r>
            <a:r>
              <a:rPr lang="en-GB" b="1" dirty="0"/>
              <a:t>Bar</a:t>
            </a:r>
            <a:r>
              <a:rPr lang="en-GB" dirty="0"/>
              <a:t>[</a:t>
            </a:r>
            <a:r>
              <a:rPr lang="en-GB" b="1" dirty="0">
                <a:solidFill>
                  <a:srgbClr val="FF0000"/>
                </a:solidFill>
              </a:rPr>
              <a:t>-</a:t>
            </a:r>
            <a:r>
              <a:rPr lang="en-GB" b="1" dirty="0">
                <a:solidFill>
                  <a:srgbClr val="00B050"/>
                </a:solidFill>
              </a:rPr>
              <a:t>A</a:t>
            </a:r>
            <a:r>
              <a:rPr lang="en-GB" dirty="0"/>
              <a:t>] </a:t>
            </a:r>
            <a:r>
              <a:rPr lang="en-GB" b="1" dirty="0"/>
              <a:t>//</a:t>
            </a:r>
            <a:r>
              <a:rPr lang="en-GB" dirty="0"/>
              <a:t> </a:t>
            </a:r>
            <a:r>
              <a:rPr lang="en-GB" b="1" dirty="0"/>
              <a:t>Contravariant</a:t>
            </a:r>
            <a:r>
              <a:rPr lang="en-GB" dirty="0"/>
              <a:t> </a:t>
            </a:r>
            <a:r>
              <a:rPr lang="en-GB" b="1" i="1" dirty="0"/>
              <a:t>variance</a:t>
            </a:r>
            <a:r>
              <a:rPr lang="en-GB" b="1" dirty="0"/>
              <a:t> relationship</a:t>
            </a:r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trait</a:t>
            </a:r>
            <a:r>
              <a:rPr lang="en-GB" dirty="0"/>
              <a:t> </a:t>
            </a:r>
            <a:r>
              <a:rPr lang="en-GB" b="1" dirty="0"/>
              <a:t>Baz</a:t>
            </a:r>
            <a:r>
              <a:rPr lang="en-GB" dirty="0"/>
              <a:t>[</a:t>
            </a:r>
            <a:r>
              <a:rPr lang="en-GB" b="1" dirty="0">
                <a:solidFill>
                  <a:srgbClr val="00B050"/>
                </a:solidFill>
              </a:rPr>
              <a:t>A</a:t>
            </a:r>
            <a:r>
              <a:rPr lang="en-GB" dirty="0"/>
              <a:t>] </a:t>
            </a:r>
            <a:r>
              <a:rPr lang="en-GB" b="1" dirty="0"/>
              <a:t>//</a:t>
            </a:r>
            <a:r>
              <a:rPr lang="en-GB" dirty="0"/>
              <a:t> </a:t>
            </a:r>
            <a:r>
              <a:rPr lang="en-GB" b="1" dirty="0"/>
              <a:t>Invariant</a:t>
            </a:r>
            <a:r>
              <a:rPr lang="en-GB" dirty="0"/>
              <a:t> </a:t>
            </a:r>
            <a:r>
              <a:rPr lang="en-GB" b="1" i="1" dirty="0"/>
              <a:t>variance</a:t>
            </a:r>
            <a:r>
              <a:rPr lang="en-GB" b="1" dirty="0"/>
              <a:t> relationship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37A72-AAF8-4E3D-A119-9A714A48790F}"/>
              </a:ext>
            </a:extLst>
          </p:cNvPr>
          <p:cNvSpPr txBox="1"/>
          <p:nvPr/>
        </p:nvSpPr>
        <p:spPr>
          <a:xfrm>
            <a:off x="1066800" y="3352619"/>
            <a:ext cx="4456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Decoration Signs </a:t>
            </a:r>
            <a:r>
              <a:rPr lang="en-US" sz="2400" b="1" i="1" dirty="0"/>
              <a:t>Variance</a:t>
            </a:r>
            <a:r>
              <a:rPr lang="en-US" sz="2400" b="1" dirty="0"/>
              <a:t> / </a:t>
            </a:r>
          </a:p>
          <a:p>
            <a:r>
              <a:rPr lang="en-US" sz="2400" b="1" i="1" dirty="0"/>
              <a:t>Variance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Annotations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FB334-3CFE-4AD7-8C6A-C501A013D59A}"/>
              </a:ext>
            </a:extLst>
          </p:cNvPr>
          <p:cNvSpPr txBox="1"/>
          <p:nvPr/>
        </p:nvSpPr>
        <p:spPr>
          <a:xfrm>
            <a:off x="1422178" y="4274438"/>
            <a:ext cx="204895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 +</a:t>
            </a:r>
            <a:r>
              <a:rPr lang="en-US" dirty="0"/>
              <a:t> Covariant</a:t>
            </a:r>
          </a:p>
          <a:p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/>
              <a:t> </a:t>
            </a:r>
            <a:r>
              <a:rPr lang="en-US" dirty="0"/>
              <a:t>Contravariant</a:t>
            </a:r>
          </a:p>
          <a:p>
            <a:r>
              <a:rPr lang="en-US"/>
              <a:t>     Invariant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695A2-2FD1-45BA-8FC0-8EB62F4621A6}"/>
              </a:ext>
            </a:extLst>
          </p:cNvPr>
          <p:cNvSpPr txBox="1"/>
          <p:nvPr/>
        </p:nvSpPr>
        <p:spPr>
          <a:xfrm>
            <a:off x="3234489" y="538440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</a:t>
            </a:r>
            <a:r>
              <a:rPr lang="en-US" b="1" dirty="0">
                <a:solidFill>
                  <a:srgbClr val="92D050"/>
                </a:solidFill>
              </a:rPr>
              <a:t>&gt;:</a:t>
            </a:r>
            <a:r>
              <a:rPr lang="en-US" dirty="0"/>
              <a:t> A Type B is a super type of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666DD-D8F7-444F-8EAF-74239BE2CB7B}"/>
              </a:ext>
            </a:extLst>
          </p:cNvPr>
          <p:cNvSpPr txBox="1"/>
          <p:nvPr/>
        </p:nvSpPr>
        <p:spPr>
          <a:xfrm>
            <a:off x="8080571" y="492274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Upper Type Bound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A9614-2073-48EC-B0A9-4C3517D8E65F}"/>
              </a:ext>
            </a:extLst>
          </p:cNvPr>
          <p:cNvSpPr txBox="1"/>
          <p:nvPr/>
        </p:nvSpPr>
        <p:spPr>
          <a:xfrm>
            <a:off x="3707785" y="4965265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Lower Type Bound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6C3D8-6C21-40D3-AE1C-20FA03EEF769}"/>
              </a:ext>
            </a:extLst>
          </p:cNvPr>
          <p:cNvSpPr txBox="1"/>
          <p:nvPr/>
        </p:nvSpPr>
        <p:spPr>
          <a:xfrm>
            <a:off x="7650967" y="5384409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</a:t>
            </a:r>
            <a:r>
              <a:rPr lang="en-US" b="1" dirty="0">
                <a:solidFill>
                  <a:srgbClr val="FF0000"/>
                </a:solidFill>
              </a:rPr>
              <a:t>&lt;:</a:t>
            </a:r>
            <a:r>
              <a:rPr lang="en-US" dirty="0"/>
              <a:t> A Type B is a sub-type of A</a:t>
            </a:r>
          </a:p>
        </p:txBody>
      </p:sp>
    </p:spTree>
    <p:extLst>
      <p:ext uri="{BB962C8B-B14F-4D97-AF65-F5344CB8AC3E}">
        <p14:creationId xmlns:p14="http://schemas.microsoft.com/office/powerpoint/2010/main" val="2311671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ALGEBRAIC Data types beyond the basics</vt:lpstr>
      <vt:lpstr>What is Algebra?</vt:lpstr>
      <vt:lpstr>Three MAIN Categories of ADTs:</vt:lpstr>
      <vt:lpstr>Product Types</vt:lpstr>
      <vt:lpstr>Product Types</vt:lpstr>
      <vt:lpstr>Generic Programming</vt:lpstr>
      <vt:lpstr>Companion Object </vt:lpstr>
      <vt:lpstr>Type Classes</vt:lpstr>
      <vt:lpstr>Variances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2020-02-26T22:17:51Z</dcterms:created>
  <dcterms:modified xsi:type="dcterms:W3CDTF">2020-03-03T22:30:12Z</dcterms:modified>
</cp:coreProperties>
</file>