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5" r:id="rId5"/>
    <p:sldId id="267" r:id="rId6"/>
    <p:sldId id="269" r:id="rId7"/>
    <p:sldId id="270" r:id="rId8"/>
    <p:sldId id="262" r:id="rId9"/>
    <p:sldId id="264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FEE38-5A8A-63F1-5F46-E0F08CC16C26}" v="514" dt="2020-02-08T00:49:01.200"/>
    <p1510:client id="{26D4A692-A07E-A590-8E40-19005EF966AB}" v="620" dt="2020-02-08T00:27:30.277"/>
    <p1510:client id="{33EE58E7-9F45-19C5-4E61-620455B9AF7A}" v="557" dt="2020-02-08T02:40:07.794"/>
    <p1510:client id="{3796E576-3C09-302A-C5AC-A4264B4B1237}" v="1055" dt="2020-02-08T13:50:00.585"/>
    <p1510:client id="{543E0F03-3D35-A400-AA79-61CA201851DE}" v="897" dt="2020-02-08T03:11:12.904"/>
    <p1510:client id="{78701DCB-80F3-2A53-FF00-83EAC3FCA3C2}" v="21" dt="2020-02-08T15:29:08.002"/>
    <p1510:client id="{81FC900A-968E-942D-5A5A-400B82C1E9E5}" v="15" dt="2020-02-12T06:08:51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heme" Target="theme/theme1.xml" Id="rId17" /><Relationship Type="http://schemas.openxmlformats.org/officeDocument/2006/relationships/slide" Target="slides/slide1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Rosie's Salon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SupplierInfo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SuppD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SuppID</a:t>
            </a:r>
            <a:r>
              <a:rPr lang="en-US"/>
              <a:t> – FK = Supplier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Tbd= tbd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SuppType= indicates value type of Data1 and Data2 fields (</a:t>
            </a:r>
            <a:r>
              <a:rPr lang="en-US" err="1"/>
              <a:t>primaryPhone</a:t>
            </a:r>
            <a:r>
              <a:rPr lang="en-US" dirty="0"/>
              <a:t>, Phone2, …, </a:t>
            </a:r>
            <a:r>
              <a:rPr lang="en-US" err="1"/>
              <a:t>PrimaryEmail</a:t>
            </a:r>
            <a:r>
              <a:rPr lang="en-US"/>
              <a:t>, Email2,...AddressLine1, AddressLine2, …, Bname, other (can be added to </a:t>
            </a:r>
            <a:r>
              <a:rPr lang="en-US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record is valid indicator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1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ProductInfo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SuppD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DataType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ProdID</a:t>
            </a:r>
            <a:r>
              <a:rPr lang="en-US" dirty="0"/>
              <a:t> – FK = Product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Tbd= tbd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DataType</a:t>
            </a:r>
            <a:r>
              <a:rPr lang="en-US" dirty="0"/>
              <a:t>= indicates value type of Data1 and Data2 fields ((re)order date/(re)order amount, retail price, supplier price, current number in stock,...,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record is valid indicator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773" y="129025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cs typeface="Calibri"/>
              </a:rPr>
              <a:t>TransactionDetails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SuppD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DataType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TransID</a:t>
            </a:r>
            <a:r>
              <a:rPr lang="en-US" dirty="0"/>
              <a:t> – FK = Transaction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Tbd= tbd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DataType</a:t>
            </a:r>
            <a:r>
              <a:rPr lang="en-US" dirty="0"/>
              <a:t>= indicates value type of Data1 and Data2 fields (product purchased, service provided, payment method info,...,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record is valid indicator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0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773" y="129025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Relationships</a:t>
            </a:r>
            <a:endParaRPr lang="en-US" sz="20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8307568" y="1033217"/>
            <a:ext cx="999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78B1C-DAF2-4EAC-82F3-C947F185ADA9}"/>
              </a:ext>
            </a:extLst>
          </p:cNvPr>
          <p:cNvSpPr/>
          <p:nvPr/>
        </p:nvSpPr>
        <p:spPr>
          <a:xfrm>
            <a:off x="5010346" y="952892"/>
            <a:ext cx="1492576" cy="636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C88B-3C26-4A62-8AA6-152E48FA7B9E}"/>
              </a:ext>
            </a:extLst>
          </p:cNvPr>
          <p:cNvSpPr txBox="1"/>
          <p:nvPr/>
        </p:nvSpPr>
        <p:spPr>
          <a:xfrm>
            <a:off x="5134370" y="1088699"/>
            <a:ext cx="1117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EmpInfo</a:t>
            </a:r>
            <a:endParaRPr lang="en-US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5E2D4-84C2-42D3-B44E-CAAC911A7CF9}"/>
              </a:ext>
            </a:extLst>
          </p:cNvPr>
          <p:cNvSpPr/>
          <p:nvPr/>
        </p:nvSpPr>
        <p:spPr>
          <a:xfrm>
            <a:off x="7889940" y="878753"/>
            <a:ext cx="1649690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FABCE9-CF5E-4AE9-AF69-54F8950D8F05}"/>
              </a:ext>
            </a:extLst>
          </p:cNvPr>
          <p:cNvCxnSpPr/>
          <p:nvPr/>
        </p:nvCxnSpPr>
        <p:spPr>
          <a:xfrm>
            <a:off x="6508817" y="1241588"/>
            <a:ext cx="1377882" cy="5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F7E440-C549-4D48-A7AF-65A4F11D41B5}"/>
              </a:ext>
            </a:extLst>
          </p:cNvPr>
          <p:cNvSpPr txBox="1"/>
          <p:nvPr/>
        </p:nvSpPr>
        <p:spPr>
          <a:xfrm>
            <a:off x="7968301" y="1031743"/>
            <a:ext cx="1329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Employee</a:t>
            </a:r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BD101-0773-42A2-9157-497759BEA097}"/>
              </a:ext>
            </a:extLst>
          </p:cNvPr>
          <p:cNvSpPr txBox="1"/>
          <p:nvPr/>
        </p:nvSpPr>
        <p:spPr>
          <a:xfrm>
            <a:off x="6469341" y="954661"/>
            <a:ext cx="732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9D5D0-5511-40B7-B8FB-2354B159B605}"/>
              </a:ext>
            </a:extLst>
          </p:cNvPr>
          <p:cNvSpPr txBox="1"/>
          <p:nvPr/>
        </p:nvSpPr>
        <p:spPr>
          <a:xfrm>
            <a:off x="7515618" y="1018977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92B8E-E7AD-4B1B-A9DE-69F9A315F991}"/>
              </a:ext>
            </a:extLst>
          </p:cNvPr>
          <p:cNvSpPr/>
          <p:nvPr/>
        </p:nvSpPr>
        <p:spPr>
          <a:xfrm>
            <a:off x="6679676" y="2425830"/>
            <a:ext cx="1885360" cy="73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8094B-3C3F-43CD-8469-23FB7F4271C7}"/>
              </a:ext>
            </a:extLst>
          </p:cNvPr>
          <p:cNvSpPr txBox="1"/>
          <p:nvPr/>
        </p:nvSpPr>
        <p:spPr>
          <a:xfrm>
            <a:off x="6780131" y="2608770"/>
            <a:ext cx="1187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2D1B3-4DC2-418B-BE9C-DF5F008FAC80}"/>
              </a:ext>
            </a:extLst>
          </p:cNvPr>
          <p:cNvSpPr/>
          <p:nvPr/>
        </p:nvSpPr>
        <p:spPr>
          <a:xfrm>
            <a:off x="6800456" y="3756384"/>
            <a:ext cx="1649689" cy="69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854EF-819C-4775-AF7A-97B73B7419BE}"/>
              </a:ext>
            </a:extLst>
          </p:cNvPr>
          <p:cNvSpPr txBox="1"/>
          <p:nvPr/>
        </p:nvSpPr>
        <p:spPr>
          <a:xfrm>
            <a:off x="6830211" y="3915756"/>
            <a:ext cx="1054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A8C105-C921-4D78-89C1-C47FE3D00697}"/>
              </a:ext>
            </a:extLst>
          </p:cNvPr>
          <p:cNvCxnSpPr/>
          <p:nvPr/>
        </p:nvCxnSpPr>
        <p:spPr>
          <a:xfrm flipH="1">
            <a:off x="7544979" y="3083744"/>
            <a:ext cx="20423" cy="663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A669F5-2138-4249-8767-96E0189FA932}"/>
              </a:ext>
            </a:extLst>
          </p:cNvPr>
          <p:cNvSpPr txBox="1"/>
          <p:nvPr/>
        </p:nvSpPr>
        <p:spPr>
          <a:xfrm>
            <a:off x="7508744" y="3164559"/>
            <a:ext cx="38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3CE01E-21CB-43A6-95BF-48E43AD33C1C}"/>
              </a:ext>
            </a:extLst>
          </p:cNvPr>
          <p:cNvSpPr/>
          <p:nvPr/>
        </p:nvSpPr>
        <p:spPr>
          <a:xfrm>
            <a:off x="7631194" y="4987289"/>
            <a:ext cx="2289690" cy="762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E39CE-D8CA-4F76-AFA3-92A704636BFF}"/>
              </a:ext>
            </a:extLst>
          </p:cNvPr>
          <p:cNvSpPr txBox="1"/>
          <p:nvPr/>
        </p:nvSpPr>
        <p:spPr>
          <a:xfrm>
            <a:off x="7810205" y="5178556"/>
            <a:ext cx="1989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TransactionDetails</a:t>
            </a:r>
            <a:endParaRPr lang="en-US" dirty="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FA0576-69C5-476B-9722-59F84F313115}"/>
              </a:ext>
            </a:extLst>
          </p:cNvPr>
          <p:cNvSpPr/>
          <p:nvPr/>
        </p:nvSpPr>
        <p:spPr>
          <a:xfrm>
            <a:off x="2694395" y="2965416"/>
            <a:ext cx="2450968" cy="1225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E3EAF-05B3-4D1E-9DFC-7CB1E2831F29}"/>
              </a:ext>
            </a:extLst>
          </p:cNvPr>
          <p:cNvSpPr txBox="1"/>
          <p:nvPr/>
        </p:nvSpPr>
        <p:spPr>
          <a:xfrm>
            <a:off x="3211202" y="3242625"/>
            <a:ext cx="1415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</a:t>
            </a:r>
            <a:endParaRPr lang="en-US" dirty="0"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6A69-D882-46BC-BE61-5A8AB0038527}"/>
              </a:ext>
            </a:extLst>
          </p:cNvPr>
          <p:cNvCxnSpPr/>
          <p:nvPr/>
        </p:nvCxnSpPr>
        <p:spPr>
          <a:xfrm flipV="1">
            <a:off x="4771240" y="1549630"/>
            <a:ext cx="3098276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71F803-5142-46AF-860F-8FB78B432D7B}"/>
              </a:ext>
            </a:extLst>
          </p:cNvPr>
          <p:cNvCxnSpPr/>
          <p:nvPr/>
        </p:nvCxnSpPr>
        <p:spPr>
          <a:xfrm flipV="1">
            <a:off x="5165496" y="2847288"/>
            <a:ext cx="1519287" cy="61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A74BB-5117-4AE6-95D7-008E5BA12253}"/>
              </a:ext>
            </a:extLst>
          </p:cNvPr>
          <p:cNvSpPr/>
          <p:nvPr/>
        </p:nvSpPr>
        <p:spPr>
          <a:xfrm>
            <a:off x="2967381" y="5547969"/>
            <a:ext cx="2050328" cy="8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1599A-042A-481E-A58D-AE64990F9A1E}"/>
              </a:ext>
            </a:extLst>
          </p:cNvPr>
          <p:cNvSpPr/>
          <p:nvPr/>
        </p:nvSpPr>
        <p:spPr>
          <a:xfrm>
            <a:off x="4563064" y="4582703"/>
            <a:ext cx="1759668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C6187-AF10-432F-9B6C-8BC553B3A4A0}"/>
              </a:ext>
            </a:extLst>
          </p:cNvPr>
          <p:cNvSpPr/>
          <p:nvPr/>
        </p:nvSpPr>
        <p:spPr>
          <a:xfrm>
            <a:off x="6465608" y="5644691"/>
            <a:ext cx="604886" cy="549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ACCFDF-6355-490B-B11D-19055A81124E}"/>
              </a:ext>
            </a:extLst>
          </p:cNvPr>
          <p:cNvSpPr/>
          <p:nvPr/>
        </p:nvSpPr>
        <p:spPr>
          <a:xfrm>
            <a:off x="3301246" y="4585648"/>
            <a:ext cx="534185" cy="534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9D3D6-696D-4B34-83BF-12D3D5011464}"/>
              </a:ext>
            </a:extLst>
          </p:cNvPr>
          <p:cNvSpPr/>
          <p:nvPr/>
        </p:nvSpPr>
        <p:spPr>
          <a:xfrm>
            <a:off x="743814" y="5556197"/>
            <a:ext cx="1425802" cy="80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F0F566-E52F-4EC5-93B0-12CD3CD9C280}"/>
              </a:ext>
            </a:extLst>
          </p:cNvPr>
          <p:cNvSpPr/>
          <p:nvPr/>
        </p:nvSpPr>
        <p:spPr>
          <a:xfrm>
            <a:off x="778594" y="4172479"/>
            <a:ext cx="1511979" cy="915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27EDF8-1859-4C37-A393-CD906B3BB501}"/>
              </a:ext>
            </a:extLst>
          </p:cNvPr>
          <p:cNvCxnSpPr/>
          <p:nvPr/>
        </p:nvCxnSpPr>
        <p:spPr>
          <a:xfrm flipH="1">
            <a:off x="3527097" y="4198756"/>
            <a:ext cx="15711" cy="384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7C39B-BB7C-44A9-B683-F8625E4C053B}"/>
              </a:ext>
            </a:extLst>
          </p:cNvPr>
          <p:cNvSpPr/>
          <p:nvPr/>
        </p:nvSpPr>
        <p:spPr>
          <a:xfrm>
            <a:off x="689099" y="2467622"/>
            <a:ext cx="1595328" cy="974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D09AF-1AA9-41F9-ACD3-604718480952}"/>
              </a:ext>
            </a:extLst>
          </p:cNvPr>
          <p:cNvCxnSpPr/>
          <p:nvPr/>
        </p:nvCxnSpPr>
        <p:spPr>
          <a:xfrm flipH="1">
            <a:off x="3646404" y="4192374"/>
            <a:ext cx="15712" cy="3849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5E8C8B-F4C2-4909-88B5-B6FA12FD7624}"/>
              </a:ext>
            </a:extLst>
          </p:cNvPr>
          <p:cNvCxnSpPr/>
          <p:nvPr/>
        </p:nvCxnSpPr>
        <p:spPr>
          <a:xfrm flipV="1">
            <a:off x="7065094" y="5435041"/>
            <a:ext cx="549896" cy="3692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AAE0E-FD77-4C7D-84FD-495AADCF583E}"/>
              </a:ext>
            </a:extLst>
          </p:cNvPr>
          <p:cNvCxnSpPr/>
          <p:nvPr/>
        </p:nvCxnSpPr>
        <p:spPr>
          <a:xfrm flipV="1">
            <a:off x="7097989" y="5507216"/>
            <a:ext cx="565608" cy="3927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C2C3B-AD90-471C-8D3B-B8C9FA84E00D}"/>
              </a:ext>
            </a:extLst>
          </p:cNvPr>
          <p:cNvCxnSpPr/>
          <p:nvPr/>
        </p:nvCxnSpPr>
        <p:spPr>
          <a:xfrm>
            <a:off x="5143401" y="3858999"/>
            <a:ext cx="2540523" cy="128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E30904-645F-4CA9-BEA5-A7831B2BDC30}"/>
              </a:ext>
            </a:extLst>
          </p:cNvPr>
          <p:cNvCxnSpPr/>
          <p:nvPr/>
        </p:nvCxnSpPr>
        <p:spPr>
          <a:xfrm>
            <a:off x="3636587" y="5015256"/>
            <a:ext cx="466628" cy="560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7E41A2-DCDC-441E-A622-AA14A95FB2AB}"/>
              </a:ext>
            </a:extLst>
          </p:cNvPr>
          <p:cNvCxnSpPr/>
          <p:nvPr/>
        </p:nvCxnSpPr>
        <p:spPr>
          <a:xfrm>
            <a:off x="3865874" y="4804627"/>
            <a:ext cx="663018" cy="293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8D61EB-E382-4128-AD52-091C9662980D}"/>
              </a:ext>
            </a:extLst>
          </p:cNvPr>
          <p:cNvCxnSpPr/>
          <p:nvPr/>
        </p:nvCxnSpPr>
        <p:spPr>
          <a:xfrm>
            <a:off x="5862686" y="5450263"/>
            <a:ext cx="875121" cy="27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3ED3D-F762-4995-BAD7-3C2025C4E924}"/>
              </a:ext>
            </a:extLst>
          </p:cNvPr>
          <p:cNvCxnSpPr/>
          <p:nvPr/>
        </p:nvCxnSpPr>
        <p:spPr>
          <a:xfrm flipV="1">
            <a:off x="5007890" y="6004775"/>
            <a:ext cx="1566422" cy="12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3577FD-38F7-4C69-8E1C-F5EC5BB52834}"/>
              </a:ext>
            </a:extLst>
          </p:cNvPr>
          <p:cNvCxnSpPr/>
          <p:nvPr/>
        </p:nvCxnSpPr>
        <p:spPr>
          <a:xfrm>
            <a:off x="2173468" y="6120941"/>
            <a:ext cx="859410" cy="18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34218-7A26-4AC7-97C5-F61613162A2E}"/>
              </a:ext>
            </a:extLst>
          </p:cNvPr>
          <p:cNvCxnSpPr/>
          <p:nvPr/>
        </p:nvCxnSpPr>
        <p:spPr>
          <a:xfrm>
            <a:off x="2300631" y="4629838"/>
            <a:ext cx="890834" cy="93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E0F9D3-C285-4C5C-B2FB-693EB5045CB7}"/>
              </a:ext>
            </a:extLst>
          </p:cNvPr>
          <p:cNvSpPr txBox="1"/>
          <p:nvPr/>
        </p:nvSpPr>
        <p:spPr>
          <a:xfrm>
            <a:off x="4757787" y="4734219"/>
            <a:ext cx="983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Service</a:t>
            </a: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3B7D8F-B9FB-4ACD-953F-6E0B0EAAD4F7}"/>
              </a:ext>
            </a:extLst>
          </p:cNvPr>
          <p:cNvSpPr txBox="1"/>
          <p:nvPr/>
        </p:nvSpPr>
        <p:spPr>
          <a:xfrm>
            <a:off x="3345239" y="5780497"/>
            <a:ext cx="1046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</a:t>
            </a:r>
            <a:endParaRPr lang="en-US" dirty="0">
              <a:cs typeface="Calibri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BCC86-EBFC-43BA-A0C0-C10A4A6CD5B9}"/>
              </a:ext>
            </a:extLst>
          </p:cNvPr>
          <p:cNvSpPr/>
          <p:nvPr/>
        </p:nvSpPr>
        <p:spPr>
          <a:xfrm>
            <a:off x="9186616" y="3259513"/>
            <a:ext cx="612742" cy="58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4E14A0-AD02-42D9-BE5D-1D9921AA46EC}"/>
              </a:ext>
            </a:extLst>
          </p:cNvPr>
          <p:cNvCxnSpPr/>
          <p:nvPr/>
        </p:nvCxnSpPr>
        <p:spPr>
          <a:xfrm flipH="1">
            <a:off x="8968916" y="3763748"/>
            <a:ext cx="572677" cy="12171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A6DCC1-0A4A-4F82-B64C-5AB1463A6F11}"/>
              </a:ext>
            </a:extLst>
          </p:cNvPr>
          <p:cNvCxnSpPr/>
          <p:nvPr/>
        </p:nvCxnSpPr>
        <p:spPr>
          <a:xfrm flipH="1">
            <a:off x="8854673" y="3820212"/>
            <a:ext cx="633404" cy="12009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436FE5-F28C-4EC4-A2B2-8F7D25DCDEE7}"/>
              </a:ext>
            </a:extLst>
          </p:cNvPr>
          <p:cNvCxnSpPr/>
          <p:nvPr/>
        </p:nvCxnSpPr>
        <p:spPr>
          <a:xfrm>
            <a:off x="8570437" y="2831871"/>
            <a:ext cx="718009" cy="553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259EC2-B8CE-414B-8C37-CF0C12B4CD1C}"/>
              </a:ext>
            </a:extLst>
          </p:cNvPr>
          <p:cNvCxnSpPr/>
          <p:nvPr/>
        </p:nvCxnSpPr>
        <p:spPr>
          <a:xfrm>
            <a:off x="9082529" y="1717840"/>
            <a:ext cx="466627" cy="1503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B37F61-7028-44F2-B9BC-D7AE964CDE59}"/>
              </a:ext>
            </a:extLst>
          </p:cNvPr>
          <p:cNvSpPr txBox="1"/>
          <p:nvPr/>
        </p:nvSpPr>
        <p:spPr>
          <a:xfrm>
            <a:off x="801298" y="4414593"/>
            <a:ext cx="116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Supplier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996BB-0FBC-4167-8C4B-0FC5C01FD97A}"/>
              </a:ext>
            </a:extLst>
          </p:cNvPr>
          <p:cNvSpPr txBox="1"/>
          <p:nvPr/>
        </p:nvSpPr>
        <p:spPr>
          <a:xfrm>
            <a:off x="815890" y="2711384"/>
            <a:ext cx="1611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SupplierInfo</a:t>
            </a:r>
            <a:endParaRPr lang="en-US" dirty="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197B1C-7BF3-4EEE-BC97-DD32D0E1899A}"/>
              </a:ext>
            </a:extLst>
          </p:cNvPr>
          <p:cNvSpPr txBox="1"/>
          <p:nvPr/>
        </p:nvSpPr>
        <p:spPr>
          <a:xfrm>
            <a:off x="710683" y="5871072"/>
            <a:ext cx="14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ProductInfo</a:t>
            </a:r>
            <a:endParaRPr lang="en-US" dirty="0">
              <a:cs typeface="Calibr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45CF4-B7AE-4C42-B8A0-CBCC87E147AD}"/>
              </a:ext>
            </a:extLst>
          </p:cNvPr>
          <p:cNvCxnSpPr/>
          <p:nvPr/>
        </p:nvCxnSpPr>
        <p:spPr>
          <a:xfrm>
            <a:off x="1240607" y="3436267"/>
            <a:ext cx="50277" cy="74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9A2CFB-13A1-4E2A-A809-76A92A44DC43}"/>
              </a:ext>
            </a:extLst>
          </p:cNvPr>
          <p:cNvSpPr txBox="1"/>
          <p:nvPr/>
        </p:nvSpPr>
        <p:spPr>
          <a:xfrm>
            <a:off x="2110917" y="5763802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D1000E-590C-4245-8B86-EDC3BDC1C0F3}"/>
              </a:ext>
            </a:extLst>
          </p:cNvPr>
          <p:cNvSpPr txBox="1"/>
          <p:nvPr/>
        </p:nvSpPr>
        <p:spPr>
          <a:xfrm>
            <a:off x="2787978" y="5183957"/>
            <a:ext cx="3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FFC6F-7975-4204-AC52-04A8198BD309}"/>
              </a:ext>
            </a:extLst>
          </p:cNvPr>
          <p:cNvSpPr txBox="1"/>
          <p:nvPr/>
        </p:nvSpPr>
        <p:spPr>
          <a:xfrm>
            <a:off x="1249739" y="3378625"/>
            <a:ext cx="370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DEF402-85D7-464B-9B47-0B40497F8580}"/>
              </a:ext>
            </a:extLst>
          </p:cNvPr>
          <p:cNvSpPr txBox="1"/>
          <p:nvPr/>
        </p:nvSpPr>
        <p:spPr>
          <a:xfrm>
            <a:off x="2696655" y="5815356"/>
            <a:ext cx="3157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DC27AA-0AB5-4254-992A-C3BF9F975275}"/>
              </a:ext>
            </a:extLst>
          </p:cNvPr>
          <p:cNvSpPr txBox="1"/>
          <p:nvPr/>
        </p:nvSpPr>
        <p:spPr>
          <a:xfrm>
            <a:off x="2273921" y="473274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A88C64-3E54-4E8D-9F4E-AC4F3D6E176E}"/>
              </a:ext>
            </a:extLst>
          </p:cNvPr>
          <p:cNvSpPr txBox="1"/>
          <p:nvPr/>
        </p:nvSpPr>
        <p:spPr>
          <a:xfrm>
            <a:off x="1269869" y="3807250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7037B9-78B5-474A-9ABF-4F62840B4AA1}"/>
              </a:ext>
            </a:extLst>
          </p:cNvPr>
          <p:cNvSpPr txBox="1"/>
          <p:nvPr/>
        </p:nvSpPr>
        <p:spPr>
          <a:xfrm>
            <a:off x="7288786" y="4664992"/>
            <a:ext cx="32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80A47-D213-403D-8D82-83752597668C}"/>
              </a:ext>
            </a:extLst>
          </p:cNvPr>
          <p:cNvSpPr txBox="1"/>
          <p:nvPr/>
        </p:nvSpPr>
        <p:spPr>
          <a:xfrm>
            <a:off x="5200649" y="3613805"/>
            <a:ext cx="315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92AC1-C57B-4CFE-BF3C-FF1CF85F5458}"/>
              </a:ext>
            </a:extLst>
          </p:cNvPr>
          <p:cNvSpPr txBox="1"/>
          <p:nvPr/>
        </p:nvSpPr>
        <p:spPr>
          <a:xfrm>
            <a:off x="5147134" y="2978968"/>
            <a:ext cx="339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979C50-BE41-47DB-8E7A-36B0298CC350}"/>
              </a:ext>
            </a:extLst>
          </p:cNvPr>
          <p:cNvSpPr txBox="1"/>
          <p:nvPr/>
        </p:nvSpPr>
        <p:spPr>
          <a:xfrm>
            <a:off x="6342668" y="2524812"/>
            <a:ext cx="307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8251A-96F3-42A5-A6FA-9869765C1387}"/>
              </a:ext>
            </a:extLst>
          </p:cNvPr>
          <p:cNvSpPr txBox="1"/>
          <p:nvPr/>
        </p:nvSpPr>
        <p:spPr>
          <a:xfrm>
            <a:off x="7459646" y="1340080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ED759D-AD3C-4977-A09E-B02E789C2CA2}"/>
              </a:ext>
            </a:extLst>
          </p:cNvPr>
          <p:cNvSpPr txBox="1"/>
          <p:nvPr/>
        </p:nvSpPr>
        <p:spPr>
          <a:xfrm>
            <a:off x="4758769" y="242563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2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Employee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74418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75945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EmpID</a:t>
            </a:r>
            <a:r>
              <a:rPr lang="en-US"/>
              <a:t> – PK = Unique Employee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Customer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CustID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CustID</a:t>
            </a:r>
            <a:r>
              <a:rPr lang="en-US" dirty="0"/>
              <a:t> – PK = Unique Customer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0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Supplier</a:t>
            </a:r>
            <a:endParaRPr lang="en-US" sz="2000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SuppID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SuppID</a:t>
            </a:r>
            <a:r>
              <a:rPr lang="en-US"/>
              <a:t> – PK = Unique Supplier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Bname= Business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0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Product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ProdID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Pname</a:t>
            </a:r>
            <a:endParaRPr lang="en-US" dirty="0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1156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>
                <a:cs typeface="Calibri"/>
              </a:rPr>
              <a:t>SuppID</a:t>
            </a:r>
            <a:endParaRPr lang="en-US" i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34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Tbd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ProdID</a:t>
            </a:r>
            <a:r>
              <a:rPr lang="en-US" dirty="0"/>
              <a:t> – PK = Unique Product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Pname</a:t>
            </a:r>
            <a:r>
              <a:rPr lang="en-US" dirty="0"/>
              <a:t>= Product Name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SuppID</a:t>
            </a:r>
            <a:r>
              <a:rPr lang="en-US" dirty="0"/>
              <a:t> – FK = Supplier identifier a foreign key of supplier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4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Service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ServD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Sname</a:t>
            </a:r>
            <a:endParaRPr lang="en-US" dirty="0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34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ProdID</a:t>
            </a:r>
            <a:r>
              <a:rPr lang="en-US" dirty="0"/>
              <a:t> – PK = Unique Product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Sname</a:t>
            </a:r>
            <a:r>
              <a:rPr lang="en-US" dirty="0"/>
              <a:t>= Service Name, e.g. haircut, shampoo, hair dying, ...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= customer's price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5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408" y="150087"/>
            <a:ext cx="16434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Transaction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TransID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CreateTime</a:t>
            </a:r>
            <a:endParaRPr lang="en-US" dirty="0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>
                <a:cs typeface="Calibri"/>
              </a:rPr>
              <a:t>CustID</a:t>
            </a:r>
            <a:endParaRPr lang="en-US" i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Amont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1007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TransID</a:t>
            </a:r>
            <a:r>
              <a:rPr lang="en-US" dirty="0"/>
              <a:t> – PK = Unique Transaction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CustID</a:t>
            </a:r>
            <a:r>
              <a:rPr lang="en-US" dirty="0"/>
              <a:t> – FK = Customer identifier (foreign key for this </a:t>
            </a:r>
            <a:r>
              <a:rPr lang="en-US" dirty="0" err="1"/>
              <a:t>entitiy</a:t>
            </a:r>
            <a:r>
              <a:rPr lang="en-US" dirty="0"/>
              <a:t>).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Amount = amount of </a:t>
            </a:r>
            <a:r>
              <a:rPr lang="en-US" dirty="0" err="1"/>
              <a:t>transction</a:t>
            </a:r>
            <a:endParaRPr lang="en-US" dirty="0" err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Method = payment method – enumerated; cash, check, credit card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0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EmpInfo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EmpID</a:t>
            </a:r>
            <a:r>
              <a:rPr lang="en-US" dirty="0"/>
              <a:t> – FK = Employee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record is valid indicator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InfoType</a:t>
            </a:r>
            <a:r>
              <a:rPr lang="en-US" dirty="0"/>
              <a:t>= indicates value type of Data1 and Data2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DOB,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Data1 = Probably a varchar(256)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75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CustInfo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CustID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35169" y="769561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UpdaterID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444292" y="77103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UpdTime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4837" y="86677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86824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Data1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092268" y="86824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998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CustID</a:t>
            </a:r>
            <a:r>
              <a:rPr lang="en-US" dirty="0"/>
              <a:t> – FK = Customer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record is valid indicator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42833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InfoType</a:t>
            </a:r>
            <a:r>
              <a:rPr lang="en-US" dirty="0"/>
              <a:t>= indicates value type of Data1 and Data2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DOB,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29246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Data1 = Probably a varchar(256)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Rosie's Salon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1015</cp:revision>
  <dcterms:created xsi:type="dcterms:W3CDTF">2020-02-05T23:45:03Z</dcterms:created>
  <dcterms:modified xsi:type="dcterms:W3CDTF">2020-02-12T06:08:52Z</dcterms:modified>
</cp:coreProperties>
</file>