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3" r:id="rId4"/>
    <p:sldId id="262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6FEE38-5A8A-63F1-5F46-E0F08CC16C26}" v="514" dt="2020-02-08T00:49:01.200"/>
    <p1510:client id="{26D4A692-A07E-A590-8E40-19005EF966AB}" v="620" dt="2020-02-08T00:27:30.2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viewProps.xml" Id="rId8" /><Relationship Type="http://schemas.openxmlformats.org/officeDocument/2006/relationships/slide" Target="slides/slide2.xml" Id="rId3" /><Relationship Type="http://schemas.openxmlformats.org/officeDocument/2006/relationships/presProps" Target="presProps.xml" Id="rId7" /><Relationship Type="http://schemas.microsoft.com/office/2015/10/relationships/revisionInfo" Target="revisionInfo.xml" Id="rId12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slide" Target="slides/slide4.xml" Id="rId5" /><Relationship Type="http://schemas.openxmlformats.org/officeDocument/2006/relationships/tableStyles" Target="tableStyles.xml" Id="rId10" /><Relationship Type="http://schemas.openxmlformats.org/officeDocument/2006/relationships/slide" Target="slides/slide3.xml" Id="rId4" /><Relationship Type="http://schemas.openxmlformats.org/officeDocument/2006/relationships/theme" Target="theme/theme1.xml" Id="rId9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Rosie's Salon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Data Base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B5204A-0799-4EB4-877D-2AA95CDFC47D}"/>
              </a:ext>
            </a:extLst>
          </p:cNvPr>
          <p:cNvSpPr txBox="1"/>
          <p:nvPr/>
        </p:nvSpPr>
        <p:spPr>
          <a:xfrm rot="-60000">
            <a:off x="563028" y="243573"/>
            <a:ext cx="128204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/>
              <a:t>Employee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DE1F847-68AC-438F-841F-12A9DEE0FD84}"/>
              </a:ext>
            </a:extLst>
          </p:cNvPr>
          <p:cNvGraphicFramePr>
            <a:graphicFrameLocks noGrp="1"/>
          </p:cNvGraphicFramePr>
          <p:nvPr/>
        </p:nvGraphicFramePr>
        <p:xfrm>
          <a:off x="502762" y="769855"/>
          <a:ext cx="9303161" cy="2121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680">
                  <a:extLst>
                    <a:ext uri="{9D8B030D-6E8A-4147-A177-3AD203B41FA5}">
                      <a16:colId xmlns:a16="http://schemas.microsoft.com/office/drawing/2014/main" val="3962709586"/>
                    </a:ext>
                  </a:extLst>
                </a:gridCol>
                <a:gridCol w="1114819">
                  <a:extLst>
                    <a:ext uri="{9D8B030D-6E8A-4147-A177-3AD203B41FA5}">
                      <a16:colId xmlns:a16="http://schemas.microsoft.com/office/drawing/2014/main" val="1586197226"/>
                    </a:ext>
                  </a:extLst>
                </a:gridCol>
                <a:gridCol w="1036946">
                  <a:extLst>
                    <a:ext uri="{9D8B030D-6E8A-4147-A177-3AD203B41FA5}">
                      <a16:colId xmlns:a16="http://schemas.microsoft.com/office/drawing/2014/main" val="4231956932"/>
                    </a:ext>
                  </a:extLst>
                </a:gridCol>
                <a:gridCol w="1366884">
                  <a:extLst>
                    <a:ext uri="{9D8B030D-6E8A-4147-A177-3AD203B41FA5}">
                      <a16:colId xmlns:a16="http://schemas.microsoft.com/office/drawing/2014/main" val="473075503"/>
                    </a:ext>
                  </a:extLst>
                </a:gridCol>
                <a:gridCol w="1235315">
                  <a:extLst>
                    <a:ext uri="{9D8B030D-6E8A-4147-A177-3AD203B41FA5}">
                      <a16:colId xmlns:a16="http://schemas.microsoft.com/office/drawing/2014/main" val="1624473731"/>
                    </a:ext>
                  </a:extLst>
                </a:gridCol>
                <a:gridCol w="832701">
                  <a:extLst>
                    <a:ext uri="{9D8B030D-6E8A-4147-A177-3AD203B41FA5}">
                      <a16:colId xmlns:a16="http://schemas.microsoft.com/office/drawing/2014/main" val="3498612233"/>
                    </a:ext>
                  </a:extLst>
                </a:gridCol>
                <a:gridCol w="1279825">
                  <a:extLst>
                    <a:ext uri="{9D8B030D-6E8A-4147-A177-3AD203B41FA5}">
                      <a16:colId xmlns:a16="http://schemas.microsoft.com/office/drawing/2014/main" val="3131314078"/>
                    </a:ext>
                  </a:extLst>
                </a:gridCol>
                <a:gridCol w="1493991">
                  <a:extLst>
                    <a:ext uri="{9D8B030D-6E8A-4147-A177-3AD203B41FA5}">
                      <a16:colId xmlns:a16="http://schemas.microsoft.com/office/drawing/2014/main" val="3066658180"/>
                    </a:ext>
                  </a:extLst>
                </a:gridCol>
              </a:tblGrid>
              <a:tr h="424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708643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061776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679091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591327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1421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866528D-EF02-48E2-9D97-7E8D50B7BD7A}"/>
              </a:ext>
            </a:extLst>
          </p:cNvPr>
          <p:cNvSpPr txBox="1"/>
          <p:nvPr/>
        </p:nvSpPr>
        <p:spPr>
          <a:xfrm>
            <a:off x="555985" y="768089"/>
            <a:ext cx="8892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u="sng"/>
              <a:t>EmpID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E93516-5EDE-4D72-9784-0D0F367A42F5}"/>
              </a:ext>
            </a:extLst>
          </p:cNvPr>
          <p:cNvSpPr txBox="1"/>
          <p:nvPr/>
        </p:nvSpPr>
        <p:spPr>
          <a:xfrm>
            <a:off x="1335169" y="769561"/>
            <a:ext cx="11563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i="1"/>
              <a:t>UpdaterID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B3B923-8F68-4F8E-8250-A18EF5CE6CCF}"/>
              </a:ext>
            </a:extLst>
          </p:cNvPr>
          <p:cNvSpPr txBox="1"/>
          <p:nvPr/>
        </p:nvSpPr>
        <p:spPr>
          <a:xfrm>
            <a:off x="2444292" y="771034"/>
            <a:ext cx="10935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UpdTime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2C11C3-F1C9-4FE1-B700-AC248E5BAAEB}"/>
              </a:ext>
            </a:extLst>
          </p:cNvPr>
          <p:cNvSpPr txBox="1"/>
          <p:nvPr/>
        </p:nvSpPr>
        <p:spPr>
          <a:xfrm>
            <a:off x="3584837" y="866774"/>
            <a:ext cx="12663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CreateTime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DF2DA7-08F8-441E-89AD-50AAEA40AEB0}"/>
              </a:ext>
            </a:extLst>
          </p:cNvPr>
          <p:cNvSpPr txBox="1"/>
          <p:nvPr/>
        </p:nvSpPr>
        <p:spPr>
          <a:xfrm>
            <a:off x="4984619" y="868248"/>
            <a:ext cx="9678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Fname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4324B1-B299-4AB5-BE46-E248FF62BD9C}"/>
              </a:ext>
            </a:extLst>
          </p:cNvPr>
          <p:cNvSpPr txBox="1"/>
          <p:nvPr/>
        </p:nvSpPr>
        <p:spPr>
          <a:xfrm>
            <a:off x="6092268" y="868248"/>
            <a:ext cx="8107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Minit</a:t>
            </a:r>
            <a:endParaRPr lang="en-US" dirty="0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977D4E-0F1C-465E-9560-C59C04973E49}"/>
              </a:ext>
            </a:extLst>
          </p:cNvPr>
          <p:cNvSpPr txBox="1"/>
          <p:nvPr/>
        </p:nvSpPr>
        <p:spPr>
          <a:xfrm>
            <a:off x="7097795" y="773980"/>
            <a:ext cx="8578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Lname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89A1B7-2AE5-4013-9404-CE10BABBF20B}"/>
              </a:ext>
            </a:extLst>
          </p:cNvPr>
          <p:cNvSpPr txBox="1"/>
          <p:nvPr/>
        </p:nvSpPr>
        <p:spPr>
          <a:xfrm>
            <a:off x="437659" y="3242132"/>
            <a:ext cx="4550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/>
              <a:t>EmpID</a:t>
            </a:r>
            <a:r>
              <a:rPr lang="en-US"/>
              <a:t> – PK = Unique Employee Identifier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CEAC74-D9BD-4761-8B42-C903B70F875C}"/>
              </a:ext>
            </a:extLst>
          </p:cNvPr>
          <p:cNvSpPr txBox="1"/>
          <p:nvPr/>
        </p:nvSpPr>
        <p:spPr>
          <a:xfrm>
            <a:off x="437659" y="3619204"/>
            <a:ext cx="75194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/>
              <a:t>UpdaterID</a:t>
            </a:r>
            <a:r>
              <a:rPr lang="en-US" dirty="0"/>
              <a:t> – FK = Employee Identifier who </a:t>
            </a:r>
            <a:r>
              <a:rPr lang="en-US"/>
              <a:t>created or updated this record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81DF2C-83EE-4214-98D9-C68C764839D5}"/>
              </a:ext>
            </a:extLst>
          </p:cNvPr>
          <p:cNvSpPr txBox="1"/>
          <p:nvPr/>
        </p:nvSpPr>
        <p:spPr>
          <a:xfrm>
            <a:off x="437659" y="4059122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UpdTime = Record update date and Time: MMDDYYYYHHMMSS</a:t>
            </a:r>
            <a:endParaRPr lang="en-US"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58BBE1-3FFF-4F49-BD5C-47A47431C569}"/>
              </a:ext>
            </a:extLst>
          </p:cNvPr>
          <p:cNvSpPr txBox="1"/>
          <p:nvPr/>
        </p:nvSpPr>
        <p:spPr>
          <a:xfrm>
            <a:off x="484793" y="4428338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CreateTime = Initial record creation date and Time: MMDDYYYYHHMMSS</a:t>
            </a:r>
            <a:endParaRPr lang="en-US"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519E4A-C51A-45EC-9396-25A6FFF94E7A}"/>
              </a:ext>
            </a:extLst>
          </p:cNvPr>
          <p:cNvSpPr txBox="1"/>
          <p:nvPr/>
        </p:nvSpPr>
        <p:spPr>
          <a:xfrm>
            <a:off x="484793" y="4797555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Fname= First Name</a:t>
            </a:r>
            <a:endParaRPr lang="en-US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F8FC8D-D8C5-4280-82E4-953F97551A30}"/>
              </a:ext>
            </a:extLst>
          </p:cNvPr>
          <p:cNvSpPr txBox="1"/>
          <p:nvPr/>
        </p:nvSpPr>
        <p:spPr>
          <a:xfrm>
            <a:off x="484793" y="5166771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Minit = Middle initial</a:t>
            </a:r>
            <a:endParaRPr lang="en-US"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829900-A83B-4123-8E85-8DEBD2C4D528}"/>
              </a:ext>
            </a:extLst>
          </p:cNvPr>
          <p:cNvSpPr txBox="1"/>
          <p:nvPr/>
        </p:nvSpPr>
        <p:spPr>
          <a:xfrm>
            <a:off x="484793" y="5535988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Lname= Last Name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661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B5204A-0799-4EB4-877D-2AA95CDFC47D}"/>
              </a:ext>
            </a:extLst>
          </p:cNvPr>
          <p:cNvSpPr txBox="1"/>
          <p:nvPr/>
        </p:nvSpPr>
        <p:spPr>
          <a:xfrm rot="-60000">
            <a:off x="563028" y="243573"/>
            <a:ext cx="128204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>
                <a:cs typeface="Calibri"/>
              </a:rPr>
              <a:t>Customer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DE1F847-68AC-438F-841F-12A9DEE0FD84}"/>
              </a:ext>
            </a:extLst>
          </p:cNvPr>
          <p:cNvGraphicFramePr>
            <a:graphicFrameLocks noGrp="1"/>
          </p:cNvGraphicFramePr>
          <p:nvPr/>
        </p:nvGraphicFramePr>
        <p:xfrm>
          <a:off x="502762" y="769855"/>
          <a:ext cx="9303161" cy="2121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680">
                  <a:extLst>
                    <a:ext uri="{9D8B030D-6E8A-4147-A177-3AD203B41FA5}">
                      <a16:colId xmlns:a16="http://schemas.microsoft.com/office/drawing/2014/main" val="3962709586"/>
                    </a:ext>
                  </a:extLst>
                </a:gridCol>
                <a:gridCol w="1114819">
                  <a:extLst>
                    <a:ext uri="{9D8B030D-6E8A-4147-A177-3AD203B41FA5}">
                      <a16:colId xmlns:a16="http://schemas.microsoft.com/office/drawing/2014/main" val="1586197226"/>
                    </a:ext>
                  </a:extLst>
                </a:gridCol>
                <a:gridCol w="1036946">
                  <a:extLst>
                    <a:ext uri="{9D8B030D-6E8A-4147-A177-3AD203B41FA5}">
                      <a16:colId xmlns:a16="http://schemas.microsoft.com/office/drawing/2014/main" val="4231956932"/>
                    </a:ext>
                  </a:extLst>
                </a:gridCol>
                <a:gridCol w="1366884">
                  <a:extLst>
                    <a:ext uri="{9D8B030D-6E8A-4147-A177-3AD203B41FA5}">
                      <a16:colId xmlns:a16="http://schemas.microsoft.com/office/drawing/2014/main" val="473075503"/>
                    </a:ext>
                  </a:extLst>
                </a:gridCol>
                <a:gridCol w="1235315">
                  <a:extLst>
                    <a:ext uri="{9D8B030D-6E8A-4147-A177-3AD203B41FA5}">
                      <a16:colId xmlns:a16="http://schemas.microsoft.com/office/drawing/2014/main" val="1624473731"/>
                    </a:ext>
                  </a:extLst>
                </a:gridCol>
                <a:gridCol w="832701">
                  <a:extLst>
                    <a:ext uri="{9D8B030D-6E8A-4147-A177-3AD203B41FA5}">
                      <a16:colId xmlns:a16="http://schemas.microsoft.com/office/drawing/2014/main" val="3498612233"/>
                    </a:ext>
                  </a:extLst>
                </a:gridCol>
                <a:gridCol w="1279825">
                  <a:extLst>
                    <a:ext uri="{9D8B030D-6E8A-4147-A177-3AD203B41FA5}">
                      <a16:colId xmlns:a16="http://schemas.microsoft.com/office/drawing/2014/main" val="3131314078"/>
                    </a:ext>
                  </a:extLst>
                </a:gridCol>
                <a:gridCol w="1493991">
                  <a:extLst>
                    <a:ext uri="{9D8B030D-6E8A-4147-A177-3AD203B41FA5}">
                      <a16:colId xmlns:a16="http://schemas.microsoft.com/office/drawing/2014/main" val="3066658180"/>
                    </a:ext>
                  </a:extLst>
                </a:gridCol>
              </a:tblGrid>
              <a:tr h="424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708643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061776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679091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591327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1421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866528D-EF02-48E2-9D97-7E8D50B7BD7A}"/>
              </a:ext>
            </a:extLst>
          </p:cNvPr>
          <p:cNvSpPr txBox="1"/>
          <p:nvPr/>
        </p:nvSpPr>
        <p:spPr>
          <a:xfrm>
            <a:off x="555985" y="768089"/>
            <a:ext cx="8892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u="sng" dirty="0" err="1"/>
              <a:t>CustID</a:t>
            </a:r>
            <a:endParaRPr lang="en-US" u="sng" dirty="0" err="1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E93516-5EDE-4D72-9784-0D0F367A42F5}"/>
              </a:ext>
            </a:extLst>
          </p:cNvPr>
          <p:cNvSpPr txBox="1"/>
          <p:nvPr/>
        </p:nvSpPr>
        <p:spPr>
          <a:xfrm>
            <a:off x="1335169" y="769561"/>
            <a:ext cx="11563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i="1"/>
              <a:t>UpdaterID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B3B923-8F68-4F8E-8250-A18EF5CE6CCF}"/>
              </a:ext>
            </a:extLst>
          </p:cNvPr>
          <p:cNvSpPr txBox="1"/>
          <p:nvPr/>
        </p:nvSpPr>
        <p:spPr>
          <a:xfrm>
            <a:off x="2444292" y="771034"/>
            <a:ext cx="10935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UpdTime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2C11C3-F1C9-4FE1-B700-AC248E5BAAEB}"/>
              </a:ext>
            </a:extLst>
          </p:cNvPr>
          <p:cNvSpPr txBox="1"/>
          <p:nvPr/>
        </p:nvSpPr>
        <p:spPr>
          <a:xfrm>
            <a:off x="3584837" y="866774"/>
            <a:ext cx="12663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CreateTime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DF2DA7-08F8-441E-89AD-50AAEA40AEB0}"/>
              </a:ext>
            </a:extLst>
          </p:cNvPr>
          <p:cNvSpPr txBox="1"/>
          <p:nvPr/>
        </p:nvSpPr>
        <p:spPr>
          <a:xfrm>
            <a:off x="4984619" y="868248"/>
            <a:ext cx="9678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Fname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4324B1-B299-4AB5-BE46-E248FF62BD9C}"/>
              </a:ext>
            </a:extLst>
          </p:cNvPr>
          <p:cNvSpPr txBox="1"/>
          <p:nvPr/>
        </p:nvSpPr>
        <p:spPr>
          <a:xfrm>
            <a:off x="6092268" y="868248"/>
            <a:ext cx="8107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Minit</a:t>
            </a:r>
            <a:endParaRPr lang="en-US" dirty="0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977D4E-0F1C-465E-9560-C59C04973E49}"/>
              </a:ext>
            </a:extLst>
          </p:cNvPr>
          <p:cNvSpPr txBox="1"/>
          <p:nvPr/>
        </p:nvSpPr>
        <p:spPr>
          <a:xfrm>
            <a:off x="7097795" y="773980"/>
            <a:ext cx="8578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Lname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89A1B7-2AE5-4013-9404-CE10BABBF20B}"/>
              </a:ext>
            </a:extLst>
          </p:cNvPr>
          <p:cNvSpPr txBox="1"/>
          <p:nvPr/>
        </p:nvSpPr>
        <p:spPr>
          <a:xfrm>
            <a:off x="437659" y="3242132"/>
            <a:ext cx="4550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 dirty="0" err="1"/>
              <a:t>CustID</a:t>
            </a:r>
            <a:r>
              <a:rPr lang="en-US" dirty="0"/>
              <a:t> – PK = Unique Customer Identifier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CEAC74-D9BD-4761-8B42-C903B70F875C}"/>
              </a:ext>
            </a:extLst>
          </p:cNvPr>
          <p:cNvSpPr txBox="1"/>
          <p:nvPr/>
        </p:nvSpPr>
        <p:spPr>
          <a:xfrm>
            <a:off x="437659" y="3619204"/>
            <a:ext cx="75194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/>
              <a:t>UpdaterID</a:t>
            </a:r>
            <a:r>
              <a:rPr lang="en-US" dirty="0"/>
              <a:t> – FK = Employee Identifier who </a:t>
            </a:r>
            <a:r>
              <a:rPr lang="en-US"/>
              <a:t>created or updated this record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81DF2C-83EE-4214-98D9-C68C764839D5}"/>
              </a:ext>
            </a:extLst>
          </p:cNvPr>
          <p:cNvSpPr txBox="1"/>
          <p:nvPr/>
        </p:nvSpPr>
        <p:spPr>
          <a:xfrm>
            <a:off x="437659" y="4059122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UpdTime = Record update date and Time: MMDDYYYYHHMMSS</a:t>
            </a:r>
            <a:endParaRPr lang="en-US"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58BBE1-3FFF-4F49-BD5C-47A47431C569}"/>
              </a:ext>
            </a:extLst>
          </p:cNvPr>
          <p:cNvSpPr txBox="1"/>
          <p:nvPr/>
        </p:nvSpPr>
        <p:spPr>
          <a:xfrm>
            <a:off x="484793" y="4428338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CreateTime = Initial record creation date and Time: MMDDYYYYHHMMSS</a:t>
            </a:r>
            <a:endParaRPr lang="en-US"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519E4A-C51A-45EC-9396-25A6FFF94E7A}"/>
              </a:ext>
            </a:extLst>
          </p:cNvPr>
          <p:cNvSpPr txBox="1"/>
          <p:nvPr/>
        </p:nvSpPr>
        <p:spPr>
          <a:xfrm>
            <a:off x="484793" y="4797555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Fname= First Name</a:t>
            </a:r>
            <a:endParaRPr lang="en-US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F8FC8D-D8C5-4280-82E4-953F97551A30}"/>
              </a:ext>
            </a:extLst>
          </p:cNvPr>
          <p:cNvSpPr txBox="1"/>
          <p:nvPr/>
        </p:nvSpPr>
        <p:spPr>
          <a:xfrm>
            <a:off x="484793" y="5166771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Minit = Middle initial</a:t>
            </a:r>
            <a:endParaRPr lang="en-US"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829900-A83B-4123-8E85-8DEBD2C4D528}"/>
              </a:ext>
            </a:extLst>
          </p:cNvPr>
          <p:cNvSpPr txBox="1"/>
          <p:nvPr/>
        </p:nvSpPr>
        <p:spPr>
          <a:xfrm>
            <a:off x="484793" y="5535988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Lname= Last Name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5031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B5204A-0799-4EB4-877D-2AA95CDFC47D}"/>
              </a:ext>
            </a:extLst>
          </p:cNvPr>
          <p:cNvSpPr txBox="1"/>
          <p:nvPr/>
        </p:nvSpPr>
        <p:spPr>
          <a:xfrm rot="-60000">
            <a:off x="563028" y="243573"/>
            <a:ext cx="128204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 err="1"/>
              <a:t>EmpInfo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DE1F847-68AC-438F-841F-12A9DEE0FD84}"/>
              </a:ext>
            </a:extLst>
          </p:cNvPr>
          <p:cNvGraphicFramePr>
            <a:graphicFrameLocks noGrp="1"/>
          </p:cNvGraphicFramePr>
          <p:nvPr/>
        </p:nvGraphicFramePr>
        <p:xfrm>
          <a:off x="502762" y="769855"/>
          <a:ext cx="9303161" cy="2121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680">
                  <a:extLst>
                    <a:ext uri="{9D8B030D-6E8A-4147-A177-3AD203B41FA5}">
                      <a16:colId xmlns:a16="http://schemas.microsoft.com/office/drawing/2014/main" val="3962709586"/>
                    </a:ext>
                  </a:extLst>
                </a:gridCol>
                <a:gridCol w="1114819">
                  <a:extLst>
                    <a:ext uri="{9D8B030D-6E8A-4147-A177-3AD203B41FA5}">
                      <a16:colId xmlns:a16="http://schemas.microsoft.com/office/drawing/2014/main" val="1586197226"/>
                    </a:ext>
                  </a:extLst>
                </a:gridCol>
                <a:gridCol w="1036946">
                  <a:extLst>
                    <a:ext uri="{9D8B030D-6E8A-4147-A177-3AD203B41FA5}">
                      <a16:colId xmlns:a16="http://schemas.microsoft.com/office/drawing/2014/main" val="4231956932"/>
                    </a:ext>
                  </a:extLst>
                </a:gridCol>
                <a:gridCol w="1366884">
                  <a:extLst>
                    <a:ext uri="{9D8B030D-6E8A-4147-A177-3AD203B41FA5}">
                      <a16:colId xmlns:a16="http://schemas.microsoft.com/office/drawing/2014/main" val="473075503"/>
                    </a:ext>
                  </a:extLst>
                </a:gridCol>
                <a:gridCol w="1235315">
                  <a:extLst>
                    <a:ext uri="{9D8B030D-6E8A-4147-A177-3AD203B41FA5}">
                      <a16:colId xmlns:a16="http://schemas.microsoft.com/office/drawing/2014/main" val="1624473731"/>
                    </a:ext>
                  </a:extLst>
                </a:gridCol>
                <a:gridCol w="832701">
                  <a:extLst>
                    <a:ext uri="{9D8B030D-6E8A-4147-A177-3AD203B41FA5}">
                      <a16:colId xmlns:a16="http://schemas.microsoft.com/office/drawing/2014/main" val="3498612233"/>
                    </a:ext>
                  </a:extLst>
                </a:gridCol>
                <a:gridCol w="1279825">
                  <a:extLst>
                    <a:ext uri="{9D8B030D-6E8A-4147-A177-3AD203B41FA5}">
                      <a16:colId xmlns:a16="http://schemas.microsoft.com/office/drawing/2014/main" val="3131314078"/>
                    </a:ext>
                  </a:extLst>
                </a:gridCol>
                <a:gridCol w="1493991">
                  <a:extLst>
                    <a:ext uri="{9D8B030D-6E8A-4147-A177-3AD203B41FA5}">
                      <a16:colId xmlns:a16="http://schemas.microsoft.com/office/drawing/2014/main" val="3066658180"/>
                    </a:ext>
                  </a:extLst>
                </a:gridCol>
              </a:tblGrid>
              <a:tr h="424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708643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061776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679091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591327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1421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866528D-EF02-48E2-9D97-7E8D50B7BD7A}"/>
              </a:ext>
            </a:extLst>
          </p:cNvPr>
          <p:cNvSpPr txBox="1"/>
          <p:nvPr/>
        </p:nvSpPr>
        <p:spPr>
          <a:xfrm>
            <a:off x="555985" y="768089"/>
            <a:ext cx="8892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u="sng"/>
              <a:t>EmpID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E93516-5EDE-4D72-9784-0D0F367A42F5}"/>
              </a:ext>
            </a:extLst>
          </p:cNvPr>
          <p:cNvSpPr txBox="1"/>
          <p:nvPr/>
        </p:nvSpPr>
        <p:spPr>
          <a:xfrm>
            <a:off x="1335169" y="769561"/>
            <a:ext cx="11563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i="1"/>
              <a:t>UpdaterID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B3B923-8F68-4F8E-8250-A18EF5CE6CCF}"/>
              </a:ext>
            </a:extLst>
          </p:cNvPr>
          <p:cNvSpPr txBox="1"/>
          <p:nvPr/>
        </p:nvSpPr>
        <p:spPr>
          <a:xfrm>
            <a:off x="2444292" y="771034"/>
            <a:ext cx="10935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UpdTime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2C11C3-F1C9-4FE1-B700-AC248E5BAAEB}"/>
              </a:ext>
            </a:extLst>
          </p:cNvPr>
          <p:cNvSpPr txBox="1"/>
          <p:nvPr/>
        </p:nvSpPr>
        <p:spPr>
          <a:xfrm>
            <a:off x="3584837" y="866774"/>
            <a:ext cx="12663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>
                <a:cs typeface="Calibri"/>
              </a:rPr>
              <a:t>InfoType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DF2DA7-08F8-441E-89AD-50AAEA40AEB0}"/>
              </a:ext>
            </a:extLst>
          </p:cNvPr>
          <p:cNvSpPr txBox="1"/>
          <p:nvPr/>
        </p:nvSpPr>
        <p:spPr>
          <a:xfrm>
            <a:off x="4984619" y="868248"/>
            <a:ext cx="9678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Data1</a:t>
            </a:r>
            <a:endParaRPr lang="en-US" dirty="0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4324B1-B299-4AB5-BE46-E248FF62BD9C}"/>
              </a:ext>
            </a:extLst>
          </p:cNvPr>
          <p:cNvSpPr txBox="1"/>
          <p:nvPr/>
        </p:nvSpPr>
        <p:spPr>
          <a:xfrm>
            <a:off x="6092268" y="868248"/>
            <a:ext cx="8107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Data2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977D4E-0F1C-465E-9560-C59C04973E49}"/>
              </a:ext>
            </a:extLst>
          </p:cNvPr>
          <p:cNvSpPr txBox="1"/>
          <p:nvPr/>
        </p:nvSpPr>
        <p:spPr>
          <a:xfrm>
            <a:off x="7097795" y="773980"/>
            <a:ext cx="8578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valid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89A1B7-2AE5-4013-9404-CE10BABBF20B}"/>
              </a:ext>
            </a:extLst>
          </p:cNvPr>
          <p:cNvSpPr txBox="1"/>
          <p:nvPr/>
        </p:nvSpPr>
        <p:spPr>
          <a:xfrm>
            <a:off x="437659" y="3249988"/>
            <a:ext cx="73623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 err="1"/>
              <a:t>EmpID</a:t>
            </a:r>
            <a:r>
              <a:rPr lang="en-US" dirty="0"/>
              <a:t> – FK = Employee Identifier (used as a foreign key)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CEAC74-D9BD-4761-8B42-C903B70F875C}"/>
              </a:ext>
            </a:extLst>
          </p:cNvPr>
          <p:cNvSpPr txBox="1"/>
          <p:nvPr/>
        </p:nvSpPr>
        <p:spPr>
          <a:xfrm>
            <a:off x="437659" y="3619204"/>
            <a:ext cx="75194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/>
              <a:t>UpdaterID</a:t>
            </a:r>
            <a:r>
              <a:rPr lang="en-US" dirty="0"/>
              <a:t> – FK = Employee Identifier who </a:t>
            </a:r>
            <a:r>
              <a:rPr lang="en-US"/>
              <a:t>created or updated this record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81DF2C-83EE-4214-98D9-C68C764839D5}"/>
              </a:ext>
            </a:extLst>
          </p:cNvPr>
          <p:cNvSpPr txBox="1"/>
          <p:nvPr/>
        </p:nvSpPr>
        <p:spPr>
          <a:xfrm>
            <a:off x="437659" y="4059122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UpdTime = Record update date and Time: MMDDYYYYHHMMSS</a:t>
            </a:r>
            <a:endParaRPr lang="en-US"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58BBE1-3FFF-4F49-BD5C-47A47431C569}"/>
              </a:ext>
            </a:extLst>
          </p:cNvPr>
          <p:cNvSpPr txBox="1"/>
          <p:nvPr/>
        </p:nvSpPr>
        <p:spPr>
          <a:xfrm>
            <a:off x="484793" y="5661679"/>
            <a:ext cx="86035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CreateTime</a:t>
            </a:r>
            <a:r>
              <a:rPr lang="en-US" dirty="0"/>
              <a:t> = Initial record creation date and Time: MMDDYYYYHHMMS</a:t>
            </a:r>
            <a:endParaRPr lang="en-US" dirty="0"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519E4A-C51A-45EC-9396-25A6FFF94E7A}"/>
              </a:ext>
            </a:extLst>
          </p:cNvPr>
          <p:cNvSpPr txBox="1"/>
          <p:nvPr/>
        </p:nvSpPr>
        <p:spPr>
          <a:xfrm>
            <a:off x="484793" y="4428338"/>
            <a:ext cx="827359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InfoType</a:t>
            </a:r>
            <a:r>
              <a:rPr lang="en-US" dirty="0"/>
              <a:t>= indicates value type of Data1 and Data2 fields (</a:t>
            </a:r>
            <a:r>
              <a:rPr lang="en-US" dirty="0" err="1"/>
              <a:t>primaryPhone</a:t>
            </a:r>
            <a:r>
              <a:rPr lang="en-US" dirty="0"/>
              <a:t>, Phone2, …, </a:t>
            </a:r>
            <a:r>
              <a:rPr lang="en-US" dirty="0" err="1"/>
              <a:t>PrimaryEmail</a:t>
            </a:r>
            <a:r>
              <a:rPr lang="en-US" dirty="0"/>
              <a:t>, Email2,...AddressLine1, AddressLine2, …, DOB, other (can be added to </a:t>
            </a:r>
            <a:r>
              <a:rPr lang="en-US" dirty="0" err="1"/>
              <a:t>adinfinitum</a:t>
            </a:r>
            <a:r>
              <a:rPr lang="en-US" dirty="0"/>
              <a:t> ) </a:t>
            </a:r>
            <a:endParaRPr lang="en-US" dirty="0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F8FC8D-D8C5-4280-82E4-953F97551A30}"/>
              </a:ext>
            </a:extLst>
          </p:cNvPr>
          <p:cNvSpPr txBox="1"/>
          <p:nvPr/>
        </p:nvSpPr>
        <p:spPr>
          <a:xfrm>
            <a:off x="484793" y="5292462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Minit = Middle initial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2759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B5204A-0799-4EB4-877D-2AA95CDFC47D}"/>
              </a:ext>
            </a:extLst>
          </p:cNvPr>
          <p:cNvSpPr txBox="1"/>
          <p:nvPr/>
        </p:nvSpPr>
        <p:spPr>
          <a:xfrm rot="-60000">
            <a:off x="563028" y="243573"/>
            <a:ext cx="128204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 err="1"/>
              <a:t>CustInfo</a:t>
            </a:r>
            <a:endParaRPr lang="en-US" sz="2000" dirty="0" err="1">
              <a:cs typeface="Calibri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DE1F847-68AC-438F-841F-12A9DEE0FD84}"/>
              </a:ext>
            </a:extLst>
          </p:cNvPr>
          <p:cNvGraphicFramePr>
            <a:graphicFrameLocks noGrp="1"/>
          </p:cNvGraphicFramePr>
          <p:nvPr/>
        </p:nvGraphicFramePr>
        <p:xfrm>
          <a:off x="502762" y="769855"/>
          <a:ext cx="9303161" cy="2121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680">
                  <a:extLst>
                    <a:ext uri="{9D8B030D-6E8A-4147-A177-3AD203B41FA5}">
                      <a16:colId xmlns:a16="http://schemas.microsoft.com/office/drawing/2014/main" val="3962709586"/>
                    </a:ext>
                  </a:extLst>
                </a:gridCol>
                <a:gridCol w="1114819">
                  <a:extLst>
                    <a:ext uri="{9D8B030D-6E8A-4147-A177-3AD203B41FA5}">
                      <a16:colId xmlns:a16="http://schemas.microsoft.com/office/drawing/2014/main" val="1586197226"/>
                    </a:ext>
                  </a:extLst>
                </a:gridCol>
                <a:gridCol w="1036946">
                  <a:extLst>
                    <a:ext uri="{9D8B030D-6E8A-4147-A177-3AD203B41FA5}">
                      <a16:colId xmlns:a16="http://schemas.microsoft.com/office/drawing/2014/main" val="4231956932"/>
                    </a:ext>
                  </a:extLst>
                </a:gridCol>
                <a:gridCol w="1366884">
                  <a:extLst>
                    <a:ext uri="{9D8B030D-6E8A-4147-A177-3AD203B41FA5}">
                      <a16:colId xmlns:a16="http://schemas.microsoft.com/office/drawing/2014/main" val="473075503"/>
                    </a:ext>
                  </a:extLst>
                </a:gridCol>
                <a:gridCol w="1235315">
                  <a:extLst>
                    <a:ext uri="{9D8B030D-6E8A-4147-A177-3AD203B41FA5}">
                      <a16:colId xmlns:a16="http://schemas.microsoft.com/office/drawing/2014/main" val="1624473731"/>
                    </a:ext>
                  </a:extLst>
                </a:gridCol>
                <a:gridCol w="832701">
                  <a:extLst>
                    <a:ext uri="{9D8B030D-6E8A-4147-A177-3AD203B41FA5}">
                      <a16:colId xmlns:a16="http://schemas.microsoft.com/office/drawing/2014/main" val="3498612233"/>
                    </a:ext>
                  </a:extLst>
                </a:gridCol>
                <a:gridCol w="1279825">
                  <a:extLst>
                    <a:ext uri="{9D8B030D-6E8A-4147-A177-3AD203B41FA5}">
                      <a16:colId xmlns:a16="http://schemas.microsoft.com/office/drawing/2014/main" val="3131314078"/>
                    </a:ext>
                  </a:extLst>
                </a:gridCol>
                <a:gridCol w="1493991">
                  <a:extLst>
                    <a:ext uri="{9D8B030D-6E8A-4147-A177-3AD203B41FA5}">
                      <a16:colId xmlns:a16="http://schemas.microsoft.com/office/drawing/2014/main" val="3066658180"/>
                    </a:ext>
                  </a:extLst>
                </a:gridCol>
              </a:tblGrid>
              <a:tr h="424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708643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061776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679091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591327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1421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866528D-EF02-48E2-9D97-7E8D50B7BD7A}"/>
              </a:ext>
            </a:extLst>
          </p:cNvPr>
          <p:cNvSpPr txBox="1"/>
          <p:nvPr/>
        </p:nvSpPr>
        <p:spPr>
          <a:xfrm>
            <a:off x="555985" y="768089"/>
            <a:ext cx="8892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u="sng" dirty="0" err="1"/>
              <a:t>CustID</a:t>
            </a:r>
            <a:endParaRPr lang="en-US" u="sng" dirty="0" err="1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E93516-5EDE-4D72-9784-0D0F367A42F5}"/>
              </a:ext>
            </a:extLst>
          </p:cNvPr>
          <p:cNvSpPr txBox="1"/>
          <p:nvPr/>
        </p:nvSpPr>
        <p:spPr>
          <a:xfrm>
            <a:off x="1335169" y="769561"/>
            <a:ext cx="11563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i="1"/>
              <a:t>UpdaterID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B3B923-8F68-4F8E-8250-A18EF5CE6CCF}"/>
              </a:ext>
            </a:extLst>
          </p:cNvPr>
          <p:cNvSpPr txBox="1"/>
          <p:nvPr/>
        </p:nvSpPr>
        <p:spPr>
          <a:xfrm>
            <a:off x="2444292" y="771034"/>
            <a:ext cx="10935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UpdTime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2C11C3-F1C9-4FE1-B700-AC248E5BAAEB}"/>
              </a:ext>
            </a:extLst>
          </p:cNvPr>
          <p:cNvSpPr txBox="1"/>
          <p:nvPr/>
        </p:nvSpPr>
        <p:spPr>
          <a:xfrm>
            <a:off x="3584837" y="866774"/>
            <a:ext cx="12663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>
                <a:cs typeface="Calibri"/>
              </a:rPr>
              <a:t>InfoType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DF2DA7-08F8-441E-89AD-50AAEA40AEB0}"/>
              </a:ext>
            </a:extLst>
          </p:cNvPr>
          <p:cNvSpPr txBox="1"/>
          <p:nvPr/>
        </p:nvSpPr>
        <p:spPr>
          <a:xfrm>
            <a:off x="4984619" y="868248"/>
            <a:ext cx="9678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Data1</a:t>
            </a:r>
            <a:endParaRPr lang="en-US" dirty="0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4324B1-B299-4AB5-BE46-E248FF62BD9C}"/>
              </a:ext>
            </a:extLst>
          </p:cNvPr>
          <p:cNvSpPr txBox="1"/>
          <p:nvPr/>
        </p:nvSpPr>
        <p:spPr>
          <a:xfrm>
            <a:off x="6092268" y="868248"/>
            <a:ext cx="8107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Data2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977D4E-0F1C-465E-9560-C59C04973E49}"/>
              </a:ext>
            </a:extLst>
          </p:cNvPr>
          <p:cNvSpPr txBox="1"/>
          <p:nvPr/>
        </p:nvSpPr>
        <p:spPr>
          <a:xfrm>
            <a:off x="7097795" y="773980"/>
            <a:ext cx="8578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valid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89A1B7-2AE5-4013-9404-CE10BABBF20B}"/>
              </a:ext>
            </a:extLst>
          </p:cNvPr>
          <p:cNvSpPr txBox="1"/>
          <p:nvPr/>
        </p:nvSpPr>
        <p:spPr>
          <a:xfrm>
            <a:off x="437659" y="3249988"/>
            <a:ext cx="73623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 err="1"/>
              <a:t>CustID</a:t>
            </a:r>
            <a:r>
              <a:rPr lang="en-US" dirty="0"/>
              <a:t> – FK = Customer Identifier (used as a foreign key)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CEAC74-D9BD-4761-8B42-C903B70F875C}"/>
              </a:ext>
            </a:extLst>
          </p:cNvPr>
          <p:cNvSpPr txBox="1"/>
          <p:nvPr/>
        </p:nvSpPr>
        <p:spPr>
          <a:xfrm>
            <a:off x="437659" y="3619204"/>
            <a:ext cx="75194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/>
              <a:t>UpdaterID</a:t>
            </a:r>
            <a:r>
              <a:rPr lang="en-US" dirty="0"/>
              <a:t> – FK = Employee Identifier who </a:t>
            </a:r>
            <a:r>
              <a:rPr lang="en-US"/>
              <a:t>created or updated this record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81DF2C-83EE-4214-98D9-C68C764839D5}"/>
              </a:ext>
            </a:extLst>
          </p:cNvPr>
          <p:cNvSpPr txBox="1"/>
          <p:nvPr/>
        </p:nvSpPr>
        <p:spPr>
          <a:xfrm>
            <a:off x="437659" y="4059122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UpdTime = Record update date and Time: MMDDYYYYHHMMSS</a:t>
            </a:r>
            <a:endParaRPr lang="en-US"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58BBE1-3FFF-4F49-BD5C-47A47431C569}"/>
              </a:ext>
            </a:extLst>
          </p:cNvPr>
          <p:cNvSpPr txBox="1"/>
          <p:nvPr/>
        </p:nvSpPr>
        <p:spPr>
          <a:xfrm>
            <a:off x="484793" y="5661679"/>
            <a:ext cx="86035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CreateTime</a:t>
            </a:r>
            <a:r>
              <a:rPr lang="en-US" dirty="0"/>
              <a:t> = Initial record creation date and Time: MMDDYYYYHHMMS</a:t>
            </a:r>
            <a:endParaRPr lang="en-US" dirty="0"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519E4A-C51A-45EC-9396-25A6FFF94E7A}"/>
              </a:ext>
            </a:extLst>
          </p:cNvPr>
          <p:cNvSpPr txBox="1"/>
          <p:nvPr/>
        </p:nvSpPr>
        <p:spPr>
          <a:xfrm>
            <a:off x="484793" y="4428338"/>
            <a:ext cx="827359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InfoType</a:t>
            </a:r>
            <a:r>
              <a:rPr lang="en-US" dirty="0"/>
              <a:t>= indicates value type of Data1 and Data2 fields (</a:t>
            </a:r>
            <a:r>
              <a:rPr lang="en-US" dirty="0" err="1"/>
              <a:t>primaryPhone</a:t>
            </a:r>
            <a:r>
              <a:rPr lang="en-US" dirty="0"/>
              <a:t>, Phone2, …, </a:t>
            </a:r>
            <a:r>
              <a:rPr lang="en-US" dirty="0" err="1"/>
              <a:t>PrimaryEmail</a:t>
            </a:r>
            <a:r>
              <a:rPr lang="en-US" dirty="0"/>
              <a:t>, Email2,...AddressLine1, AddressLine2, …, DOB, other (can be added to </a:t>
            </a:r>
            <a:r>
              <a:rPr lang="en-US" dirty="0" err="1"/>
              <a:t>adinfinitum</a:t>
            </a:r>
            <a:r>
              <a:rPr lang="en-US" dirty="0"/>
              <a:t> ) </a:t>
            </a:r>
            <a:endParaRPr lang="en-US" dirty="0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F8FC8D-D8C5-4280-82E4-953F97551A30}"/>
              </a:ext>
            </a:extLst>
          </p:cNvPr>
          <p:cNvSpPr txBox="1"/>
          <p:nvPr/>
        </p:nvSpPr>
        <p:spPr>
          <a:xfrm>
            <a:off x="484793" y="5292462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Minit = Middle initial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5503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Rosie's Salon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339</cp:revision>
  <dcterms:created xsi:type="dcterms:W3CDTF">2020-02-05T23:45:03Z</dcterms:created>
  <dcterms:modified xsi:type="dcterms:W3CDTF">2020-02-08T00:49:01Z</dcterms:modified>
</cp:coreProperties>
</file>