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DAAE9AB9-196D-43AB-96A2-BBF1D9B6F784}"/>
    <pc:docChg chg="modSld">
      <pc:chgData name="Andrew Laws" userId="a44b4b9f-edd0-49ee-9fe1-49cc81a5f975" providerId="ADAL" clId="{DAAE9AB9-196D-43AB-96A2-BBF1D9B6F784}" dt="2021-10-29T19:30:16.187" v="8" actId="20577"/>
      <pc:docMkLst>
        <pc:docMk/>
      </pc:docMkLst>
      <pc:sldChg chg="modSp mod">
        <pc:chgData name="Andrew Laws" userId="a44b4b9f-edd0-49ee-9fe1-49cc81a5f975" providerId="ADAL" clId="{DAAE9AB9-196D-43AB-96A2-BBF1D9B6F784}" dt="2021-10-29T19:30:16.187" v="8" actId="20577"/>
        <pc:sldMkLst>
          <pc:docMk/>
          <pc:sldMk cId="1195619176" sldId="257"/>
        </pc:sldMkLst>
        <pc:spChg chg="mod">
          <ac:chgData name="Andrew Laws" userId="a44b4b9f-edd0-49ee-9fe1-49cc81a5f975" providerId="ADAL" clId="{DAAE9AB9-196D-43AB-96A2-BBF1D9B6F784}" dt="2021-10-29T19:30:16.187" v="8" actId="20577"/>
          <ac:spMkLst>
            <pc:docMk/>
            <pc:sldMk cId="1195619176" sldId="257"/>
            <ac:spMk id="3" creationId="{5BAC2BC3-3728-43BA-AF82-71A1D889C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3B7-32E7-4213-8CC0-1D8E8B42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934A-B109-48A3-BFE8-963AFF48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4B4-801D-480A-AB96-D4BA4A9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C91-569E-48E1-9CA3-55FE0B8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C404-F05F-4378-8237-1FB7ECA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4DC-7DD5-4B61-8366-8432ECE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E72D5-A92B-4D4B-9B46-9DCE31D2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0E2A-BD6F-4608-9CCB-29AFDAB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5E3-D22D-4794-817C-11F1D42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553-8638-40B4-A01C-4E99F93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3F7E0-5F7D-4478-B4C1-030E9DB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3B4D-C105-4477-BAED-D4D448D0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A16-D85E-4807-B26A-9C76C10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834-52DD-4B55-98A3-95929452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C3-94D9-41E4-A263-9BA4F8D0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FF9-2FB7-4685-83B8-BD63A28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E48C-28A5-41EF-8F0E-150DB2FC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8C3B-CEB8-4EB3-B14E-AF7CB94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676E-0429-41F5-9D43-8956C3B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1324-0BE9-49E6-8A0B-D7F34FC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FE9-B693-4A6D-B19A-834F2BD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DE7-B633-4B48-81FD-54EDCBC9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E13-FF23-4389-8DEB-37074E2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565-EB26-4530-8891-E971BB6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FE8-3B00-4556-8D0C-50B0B72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E1D-AD8A-4E6E-9FAC-1DD64D80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0FC-373A-40B6-8663-E4D6BA2B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E267-1A1C-4614-BBA6-DAD9B1F3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C187-A432-4138-9BF2-DC5EB07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3A5E-E369-4159-9D31-6BD4245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6EF2-B475-487F-9FA3-420766B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D55-2EE5-496A-983A-3EBBBC22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6BB7-31ED-48AC-84D6-E729AEBD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D362-F280-47E6-9D28-F034599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8636-1F88-47AA-AA03-4FAD9E6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AA5E-FC18-4C2B-90F8-ACE3F134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F977-D9C2-485E-ABAB-4FFCB3D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E13-DAF9-4A75-96B8-E810825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D891-FF48-469A-83BF-6A1E289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B48-ABA0-4D66-940D-C08A66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B5C0-05AD-484C-B24C-8D97589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3DED-5075-462E-93E6-8A63E05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42F0-3B66-4AEA-B6A3-B39A238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D03C-9598-4711-B7C0-05A2024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0138-A8C0-45B4-9EAB-FF17FB1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D9C4-3EF1-4A6C-BC49-D1D42F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FAC-DEAD-494A-AA42-A5BDE4B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3E4-9448-4E48-8F91-577658F4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DF5F-CB50-4494-A1F4-D50EC23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7011-CB03-438A-BDCA-94B1FF6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A6-F706-40B0-AA2D-9099E5B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2AB2-A641-499E-A490-F2EB3D2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96-F3ED-4F21-BAE2-70D9C10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5ECE-4B01-465A-A003-8584C760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1011-B944-4ECE-9500-CF926E80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D0D0-441C-45D3-AFA9-16B8CBC9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BCDF-A970-4649-AB55-8177FBC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822-74A3-4A2B-9AF8-8533F55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E67CC-A748-43D0-8E2B-C334969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097E-8AA8-4F7D-9A94-839A0A9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1B08-65D2-484F-A0F4-057CDB5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C99-03DA-4FF9-8EC1-A8D4A0AF62C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CF3C-987F-44E6-9DDB-A3C0CA05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5DF-EE14-4087-B26C-69F7A825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D8A-0984-43D1-A010-DA6DCE696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analysis of historical cranial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7F3-813D-4B53-98EB-7DAE6E97A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  <a:p>
            <a:endParaRPr lang="en-US" dirty="0"/>
          </a:p>
          <a:p>
            <a:r>
              <a:rPr lang="en-US" dirty="0"/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7173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E7DC-EEC9-4C0B-87C7-7F912CE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BC3-3728-43BA-AF82-71A1D889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 area</a:t>
            </a:r>
          </a:p>
          <a:p>
            <a:pPr lvl="1"/>
            <a:r>
              <a:rPr lang="en-US" dirty="0"/>
              <a:t>Developing identifiers of geographic origin using cranial measurements</a:t>
            </a:r>
          </a:p>
          <a:p>
            <a:pPr lvl="1"/>
            <a:r>
              <a:rPr lang="en-US" dirty="0"/>
              <a:t>Forensic anthropology</a:t>
            </a:r>
          </a:p>
          <a:p>
            <a:pPr lvl="1"/>
            <a:r>
              <a:rPr lang="en-US" dirty="0"/>
              <a:t>Data with 162 observations from 17 Indian states from 1909</a:t>
            </a:r>
          </a:p>
          <a:p>
            <a:pPr lvl="2"/>
            <a:r>
              <a:rPr lang="en-US" dirty="0"/>
              <a:t>Novel data for time period and geography</a:t>
            </a:r>
          </a:p>
          <a:p>
            <a:pPr lvl="2"/>
            <a:r>
              <a:rPr lang="en-US" dirty="0"/>
              <a:t>Used for updating database and future work</a:t>
            </a:r>
          </a:p>
          <a:p>
            <a:pPr lvl="1"/>
            <a:r>
              <a:rPr lang="en-US" dirty="0"/>
              <a:t>Pilot study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cranial measurements exhibit spatial autocorrelation at the state-level in India? </a:t>
            </a:r>
          </a:p>
          <a:p>
            <a:pPr lvl="1"/>
            <a:r>
              <a:rPr lang="en-US" dirty="0"/>
              <a:t>Do cranial measurements exhibit spatial autocorrelation at the tribal/group-level in India?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4C7B-8DF5-490D-9EE5-8E834C35DE65}"/>
              </a:ext>
            </a:extLst>
          </p:cNvPr>
          <p:cNvSpPr txBox="1"/>
          <p:nvPr/>
        </p:nvSpPr>
        <p:spPr>
          <a:xfrm>
            <a:off x="3288146" y="5600845"/>
            <a:ext cx="221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(Future)</a:t>
            </a:r>
          </a:p>
        </p:txBody>
      </p:sp>
    </p:spTree>
    <p:extLst>
      <p:ext uri="{BB962C8B-B14F-4D97-AF65-F5344CB8AC3E}">
        <p14:creationId xmlns:p14="http://schemas.microsoft.com/office/powerpoint/2010/main" val="1195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R/R-studio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sf</a:t>
            </a:r>
          </a:p>
          <a:p>
            <a:pPr lvl="1"/>
            <a:r>
              <a:rPr lang="en-US" dirty="0" err="1"/>
              <a:t>spdep</a:t>
            </a:r>
            <a:endParaRPr lang="en-US" dirty="0"/>
          </a:p>
          <a:p>
            <a:pPr lvl="1"/>
            <a:r>
              <a:rPr lang="en-US" dirty="0" err="1"/>
              <a:t>tmap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r>
              <a:rPr lang="en-US" dirty="0"/>
              <a:t>ArcGIS Online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State boundaries – India and Sri Lanka</a:t>
            </a:r>
          </a:p>
          <a:p>
            <a:pPr lvl="1"/>
            <a:r>
              <a:rPr lang="en-US" dirty="0"/>
              <a:t>Cranial measurement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Aggregating values to state level</a:t>
            </a:r>
          </a:p>
          <a:p>
            <a:pPr lvl="1"/>
            <a:r>
              <a:rPr lang="en-US" dirty="0"/>
              <a:t>Mean and median</a:t>
            </a:r>
          </a:p>
          <a:p>
            <a:r>
              <a:rPr lang="en-US" dirty="0"/>
              <a:t>Distance-band neighbor and weights</a:t>
            </a:r>
          </a:p>
          <a:p>
            <a:pPr lvl="1"/>
            <a:r>
              <a:rPr lang="en-US" dirty="0"/>
              <a:t>Non-contiguous geometries</a:t>
            </a:r>
          </a:p>
          <a:p>
            <a:pPr lvl="1"/>
            <a:r>
              <a:rPr lang="en-US" dirty="0"/>
              <a:t>Minimum threshold calculation</a:t>
            </a:r>
          </a:p>
          <a:p>
            <a:r>
              <a:rPr lang="en-US" dirty="0"/>
              <a:t>ESDA</a:t>
            </a:r>
          </a:p>
          <a:p>
            <a:pPr lvl="1"/>
            <a:r>
              <a:rPr lang="en-US" dirty="0"/>
              <a:t>Tested weight matrix and neighbor formalization</a:t>
            </a:r>
          </a:p>
          <a:p>
            <a:r>
              <a:rPr lang="en-US" dirty="0"/>
              <a:t>Custom function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err="1"/>
              <a:t>moran.test</a:t>
            </a:r>
            <a:r>
              <a:rPr lang="en-US" dirty="0"/>
              <a:t> results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moran.mc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27A-9451-4403-8BBD-F769236F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B9D-0477-4C8D-90EC-9F6BF17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Draft tabular data</a:t>
            </a:r>
          </a:p>
          <a:p>
            <a:r>
              <a:rPr lang="en-US" dirty="0"/>
              <a:t>Changes in Indian states</a:t>
            </a:r>
          </a:p>
          <a:p>
            <a:r>
              <a:rPr lang="en-US" dirty="0"/>
              <a:t>Spatial scale and quantity of observations</a:t>
            </a:r>
          </a:p>
          <a:p>
            <a:pPr lvl="1"/>
            <a:r>
              <a:rPr lang="en-US" dirty="0"/>
              <a:t>Aggregation required</a:t>
            </a:r>
          </a:p>
          <a:p>
            <a:r>
              <a:rPr lang="en-US" dirty="0"/>
              <a:t>Spatial data availability</a:t>
            </a:r>
          </a:p>
          <a:p>
            <a:pPr lvl="1"/>
            <a:r>
              <a:rPr lang="en-US" dirty="0"/>
              <a:t>ArcGIS Online workaround</a:t>
            </a:r>
          </a:p>
          <a:p>
            <a:r>
              <a:rPr lang="en-US" dirty="0"/>
              <a:t>Methodology for field</a:t>
            </a:r>
          </a:p>
          <a:p>
            <a:pPr lvl="1"/>
            <a:r>
              <a:rPr lang="en-US" dirty="0"/>
              <a:t>Component/discrimination analysis vs Spatial Autocorrelation</a:t>
            </a:r>
          </a:p>
          <a:p>
            <a:r>
              <a:rPr lang="en-US" dirty="0"/>
              <a:t>Learning </a:t>
            </a:r>
            <a:r>
              <a:rPr lang="en-US" i="1" dirty="0"/>
              <a:t>purr::map </a:t>
            </a:r>
            <a:r>
              <a:rPr lang="en-US" dirty="0"/>
              <a:t>functions</a:t>
            </a:r>
          </a:p>
          <a:p>
            <a:pPr lvl="1"/>
            <a:r>
              <a:rPr lang="en-US" dirty="0" err="1"/>
              <a:t>Seba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A20-4771-4A21-8A54-8A30E6C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6A9A-CA1D-4849-AFF5-7C4B5FBB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895" cy="4351338"/>
          </a:xfrm>
        </p:spPr>
        <p:txBody>
          <a:bodyPr/>
          <a:lstStyle/>
          <a:p>
            <a:r>
              <a:rPr lang="en-US" dirty="0"/>
              <a:t>Comparing Methods</a:t>
            </a:r>
          </a:p>
          <a:p>
            <a:pPr lvl="1"/>
            <a:r>
              <a:rPr lang="en-US" dirty="0"/>
              <a:t>Lower p-values in MC, shorter list</a:t>
            </a:r>
          </a:p>
          <a:p>
            <a:r>
              <a:rPr lang="en-US" dirty="0"/>
              <a:t>Moran’s I</a:t>
            </a:r>
          </a:p>
          <a:p>
            <a:pPr lvl="1"/>
            <a:r>
              <a:rPr lang="en-US" dirty="0"/>
              <a:t>Moderate spatial clustering </a:t>
            </a:r>
          </a:p>
          <a:p>
            <a:pPr lvl="1"/>
            <a:r>
              <a:rPr lang="en-US" dirty="0"/>
              <a:t>NLH highest clustering (both aggregations)</a:t>
            </a:r>
          </a:p>
          <a:p>
            <a:pPr lvl="1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327805A-094D-4FAA-8FD3-A56FB5F6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29" y="0"/>
            <a:ext cx="2739422" cy="6858000"/>
          </a:xfrm>
          <a:prstGeom prst="rect">
            <a:avLst/>
          </a:prstGeom>
        </p:spPr>
      </p:pic>
      <p:pic>
        <p:nvPicPr>
          <p:cNvPr id="9" name="Picture 8" descr="A screenshot of a text message&#10;&#10;Description automatically generated with medium confidence">
            <a:extLst>
              <a:ext uri="{FF2B5EF4-FFF2-40B4-BE49-F238E27FC236}">
                <a16:creationId xmlns:a16="http://schemas.microsoft.com/office/drawing/2014/main" id="{4131E23C-056E-4B66-8CAE-56D410EE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31" y="0"/>
            <a:ext cx="3396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0451-18F2-4A7E-A6B3-EE50293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D4EC-5ED7-4950-8EFE-3CC09F31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NLH Mean LISA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NLH Median LISA</a:t>
            </a:r>
          </a:p>
        </p:txBody>
      </p:sp>
    </p:spTree>
    <p:extLst>
      <p:ext uri="{BB962C8B-B14F-4D97-AF65-F5344CB8AC3E}">
        <p14:creationId xmlns:p14="http://schemas.microsoft.com/office/powerpoint/2010/main" val="205939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8C7-74BD-49D5-AD82-4879336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80CF-60E0-4507-98B6-0A7DDDFA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granularity of data</a:t>
            </a:r>
          </a:p>
          <a:p>
            <a:pPr lvl="1"/>
            <a:r>
              <a:rPr lang="en-US" dirty="0"/>
              <a:t>PI using cultural atlases</a:t>
            </a:r>
          </a:p>
          <a:p>
            <a:pPr lvl="1"/>
            <a:r>
              <a:rPr lang="en-US" dirty="0"/>
              <a:t>Different geometries (tribal/cultural/villages)</a:t>
            </a:r>
          </a:p>
          <a:p>
            <a:r>
              <a:rPr lang="en-US" dirty="0"/>
              <a:t>Official data from governments</a:t>
            </a:r>
          </a:p>
          <a:p>
            <a:r>
              <a:rPr lang="en-US" dirty="0"/>
              <a:t>Spatial autoregression or other techniques?</a:t>
            </a:r>
          </a:p>
          <a:p>
            <a:pPr lvl="1"/>
            <a:r>
              <a:rPr lang="en-US" dirty="0"/>
              <a:t>Methodology from other fields</a:t>
            </a:r>
          </a:p>
          <a:p>
            <a:r>
              <a:rPr lang="en-US" dirty="0"/>
              <a:t>1-2 publications</a:t>
            </a:r>
          </a:p>
        </p:txBody>
      </p:sp>
    </p:spTree>
    <p:extLst>
      <p:ext uri="{BB962C8B-B14F-4D97-AF65-F5344CB8AC3E}">
        <p14:creationId xmlns:p14="http://schemas.microsoft.com/office/powerpoint/2010/main" val="18763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245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Spatial analysis of historical cranial measurements</vt:lpstr>
      <vt:lpstr>Project Overview</vt:lpstr>
      <vt:lpstr>Methods</vt:lpstr>
      <vt:lpstr>Methods</vt:lpstr>
      <vt:lpstr>Challenges</vt:lpstr>
      <vt:lpstr>Results</vt:lpstr>
      <vt:lpstr>Results</vt:lpstr>
      <vt:lpstr>Implications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historical cranial measurements</dc:title>
  <dc:creator>Andrew Laws</dc:creator>
  <cp:lastModifiedBy>Andrew Laws</cp:lastModifiedBy>
  <cp:revision>3</cp:revision>
  <dcterms:created xsi:type="dcterms:W3CDTF">2021-10-29T13:35:35Z</dcterms:created>
  <dcterms:modified xsi:type="dcterms:W3CDTF">2021-12-02T19:20:47Z</dcterms:modified>
</cp:coreProperties>
</file>