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0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keleton_with_phrenological_skull,_Europe_Wellcome_L0057108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11/napa.12045" TargetMode="External"/><Relationship Id="rId3" Type="http://schemas.openxmlformats.org/officeDocument/2006/relationships/hyperlink" Target="https://doi.org/10.1002/9781119055280.ch11" TargetMode="External"/><Relationship Id="rId7" Type="http://schemas.openxmlformats.org/officeDocument/2006/relationships/hyperlink" Target="https://doi.org/10.1016/j.neulet.2016.05.041" TargetMode="External"/><Relationship Id="rId2" Type="http://schemas.openxmlformats.org/officeDocument/2006/relationships/hyperlink" Target="https://doi.org/10.1002/9781119055280.ch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biology10070602" TargetMode="External"/><Relationship Id="rId5" Type="http://schemas.openxmlformats.org/officeDocument/2006/relationships/hyperlink" Target="https://doi.org/10.1002/9781119055280.ch32" TargetMode="External"/><Relationship Id="rId4" Type="http://schemas.openxmlformats.org/officeDocument/2006/relationships/hyperlink" Target="https://doi.org/10.1111/jbi.12815" TargetMode="External"/><Relationship Id="rId9" Type="http://schemas.openxmlformats.org/officeDocument/2006/relationships/hyperlink" Target="https://doi.org/10.1111/j.1556-4029.2007.00614.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lo.conicyt.cl/scielo.php?script=sci_arttext&amp;pid=S0717-9502200500030001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Spatial analysis of historical Indian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78251"/>
          </a:xfrm>
          <a:solidFill>
            <a:schemeClr val="bg1">
              <a:alpha val="5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Final Project Presentation</a:t>
            </a:r>
          </a:p>
          <a:p>
            <a:r>
              <a:rPr lang="en-US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GEOG 891 </a:t>
            </a:r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Spatial Analysis with R</a:t>
            </a:r>
          </a:p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Fall 2021</a:t>
            </a:r>
          </a:p>
          <a:p>
            <a:endParaRPr lang="en-US" dirty="0"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effectLst/>
              </a:rPr>
              <a:t>Danino</a:t>
            </a:r>
            <a:r>
              <a:rPr lang="en-US" dirty="0">
                <a:effectLst/>
              </a:rPr>
              <a:t>, M. (n.d.). Aryans and the Indus Civilization: Archaeological, Skeletal, and Molecular Evidence. In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205–224). John Wiley &amp; Sons, Inc. </a:t>
            </a:r>
            <a:r>
              <a:rPr lang="en-US" dirty="0">
                <a:effectLst/>
                <a:hlinkClick r:id="rId2"/>
              </a:rPr>
              <a:t>https://doi.org/10.1002/9781119055280.ch13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Harding, R. M. (1990). Modern European Cranial Variables and Blood Polymorphisms Show Comparable Spatial Patterns. </a:t>
            </a:r>
            <a:r>
              <a:rPr lang="en-US" i="1" dirty="0">
                <a:effectLst/>
              </a:rPr>
              <a:t>Human Biology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62</a:t>
            </a:r>
            <a:r>
              <a:rPr lang="en-US" dirty="0">
                <a:effectLst/>
              </a:rPr>
              <a:t>(6), 733–745.</a:t>
            </a:r>
          </a:p>
          <a:p>
            <a:r>
              <a:rPr lang="en-US" dirty="0">
                <a:effectLst/>
              </a:rPr>
              <a:t>Lovell, N. C. (n.d.). </a:t>
            </a:r>
            <a:r>
              <a:rPr lang="en-US" dirty="0" err="1">
                <a:effectLst/>
              </a:rPr>
              <a:t>Bioarchaeology</a:t>
            </a:r>
            <a:r>
              <a:rPr lang="en-US" dirty="0">
                <a:effectLst/>
              </a:rPr>
              <a:t> of the Indus Valley Civilization: Biological Affinities, Paleopathology, and Chemical Analyses. In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169–186). John Wiley &amp; Sons, Inc. </a:t>
            </a:r>
            <a:r>
              <a:rPr lang="en-US" dirty="0">
                <a:effectLst/>
                <a:hlinkClick r:id="rId3"/>
              </a:rPr>
              <a:t>https://doi.org/10.1002/9781119055280.ch11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Maestri</a:t>
            </a:r>
            <a:r>
              <a:rPr lang="en-US" dirty="0">
                <a:effectLst/>
              </a:rPr>
              <a:t>, R., </a:t>
            </a:r>
            <a:r>
              <a:rPr lang="en-US" dirty="0" err="1">
                <a:effectLst/>
              </a:rPr>
              <a:t>Fornel</a:t>
            </a:r>
            <a:r>
              <a:rPr lang="en-US" dirty="0">
                <a:effectLst/>
              </a:rPr>
              <a:t>, R., Gonçalves, G. L., </a:t>
            </a:r>
            <a:r>
              <a:rPr lang="en-US" dirty="0" err="1">
                <a:effectLst/>
              </a:rPr>
              <a:t>Geise</a:t>
            </a:r>
            <a:r>
              <a:rPr lang="en-US" dirty="0">
                <a:effectLst/>
              </a:rPr>
              <a:t>, L., Freitas, T. R. O., &amp; Carnaval, A. C. (2016). Predictors of intraspecific morphological variability in a tropical hotspot: Comparing the influence of random and non‐random factors. </a:t>
            </a:r>
            <a:r>
              <a:rPr lang="en-US" i="1" dirty="0">
                <a:effectLst/>
              </a:rPr>
              <a:t>Journal of Biogeography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43</a:t>
            </a:r>
            <a:r>
              <a:rPr lang="en-US" dirty="0">
                <a:effectLst/>
              </a:rPr>
              <a:t>(11), 2160–2172. </a:t>
            </a:r>
            <a:r>
              <a:rPr lang="en-US" dirty="0">
                <a:effectLst/>
                <a:hlinkClick r:id="rId4"/>
              </a:rPr>
              <a:t>https://doi.org/10.1111/jbi.12815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Mushrif</a:t>
            </a:r>
            <a:r>
              <a:rPr lang="en-US" dirty="0">
                <a:effectLst/>
              </a:rPr>
              <a:t>-Tripathy, V., Chakraborty, K. S., &amp; </a:t>
            </a:r>
            <a:r>
              <a:rPr lang="en-US" dirty="0" err="1">
                <a:effectLst/>
              </a:rPr>
              <a:t>Lahiri</a:t>
            </a:r>
            <a:r>
              <a:rPr lang="en-US" dirty="0">
                <a:effectLst/>
              </a:rPr>
              <a:t>, S. (2016). Where Are They Now? The Human Skeletal Remains from India. In G. R. </a:t>
            </a:r>
            <a:r>
              <a:rPr lang="en-US" dirty="0" err="1">
                <a:effectLst/>
              </a:rPr>
              <a:t>Schug</a:t>
            </a:r>
            <a:r>
              <a:rPr lang="en-US" dirty="0">
                <a:effectLst/>
              </a:rPr>
              <a:t> &amp; S. R. </a:t>
            </a:r>
            <a:r>
              <a:rPr lang="en-US" dirty="0" err="1">
                <a:effectLst/>
              </a:rPr>
              <a:t>Walimbe</a:t>
            </a:r>
            <a:r>
              <a:rPr lang="en-US" dirty="0">
                <a:effectLst/>
              </a:rPr>
              <a:t> (Eds.),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496–533). John Wiley &amp; Sons, Inc. </a:t>
            </a:r>
            <a:r>
              <a:rPr lang="en-US" dirty="0">
                <a:effectLst/>
                <a:hlinkClick r:id="rId5"/>
              </a:rPr>
              <a:t>https://doi.org/10.1002/9781119055280.ch32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Ross, A. H., &amp; Williams, S. E. (2021). Ancestry Studies in Forensic Anthropology: Back on the Frontier of Racism. </a:t>
            </a:r>
            <a:r>
              <a:rPr lang="en-US" i="1" dirty="0">
                <a:effectLst/>
              </a:rPr>
              <a:t>Biology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10</a:t>
            </a:r>
            <a:r>
              <a:rPr lang="en-US" dirty="0">
                <a:effectLst/>
              </a:rPr>
              <a:t>(7), 602. </a:t>
            </a:r>
            <a:r>
              <a:rPr lang="en-US" dirty="0">
                <a:effectLst/>
                <a:hlinkClick r:id="rId6"/>
              </a:rPr>
              <a:t>https://doi.org/10.3390/biology10070602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Sivaramakrishnan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Tahara-Eckl</a:t>
            </a:r>
            <a:r>
              <a:rPr lang="en-US" dirty="0">
                <a:effectLst/>
              </a:rPr>
              <a:t>, L., &amp; </a:t>
            </a:r>
            <a:r>
              <a:rPr lang="en-US" dirty="0" err="1">
                <a:effectLst/>
              </a:rPr>
              <a:t>Madhavan</a:t>
            </a:r>
            <a:r>
              <a:rPr lang="en-US" dirty="0">
                <a:effectLst/>
              </a:rPr>
              <a:t>, S. (2016). Spatial localization and distribution of the TMS-related ‘hotspot’ of the tibialis anterior muscle representation in the healthy and post-stroke motor cortex. </a:t>
            </a:r>
            <a:r>
              <a:rPr lang="en-US" i="1" dirty="0">
                <a:effectLst/>
              </a:rPr>
              <a:t>Neuroscience Letters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627</a:t>
            </a:r>
            <a:r>
              <a:rPr lang="en-US" dirty="0">
                <a:effectLst/>
              </a:rPr>
              <a:t>, 30–35. </a:t>
            </a:r>
            <a:r>
              <a:rPr lang="en-US" dirty="0">
                <a:effectLst/>
                <a:hlinkClick r:id="rId7"/>
              </a:rPr>
              <a:t>https://doi.org/10.1016/j.neulet.2016.05.041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Spradley, M. K. (2013). </a:t>
            </a:r>
            <a:r>
              <a:rPr lang="en-US" i="1" dirty="0">
                <a:effectLst/>
              </a:rPr>
              <a:t>Project IDENTIFICATION: Developing Accurate Identification Criteria for Hispanics</a:t>
            </a:r>
            <a:r>
              <a:rPr lang="en-US" dirty="0">
                <a:effectLst/>
              </a:rPr>
              <a:t> (Research No. 2008-DN-BX-K464; p. 69). US Department of Justice.</a:t>
            </a:r>
          </a:p>
          <a:p>
            <a:r>
              <a:rPr lang="en-US" dirty="0">
                <a:effectLst/>
              </a:rPr>
              <a:t>Spradley, M. K. (2014). TOWARD ESTIMATING GEOGRAPHIC ORIGIN OF MIGRANT REMAINS ALONG THE UNITED STATES-MEXICO BORDER: Origin of Migrant Remains Along the United States-Mexico Border. </a:t>
            </a:r>
            <a:r>
              <a:rPr lang="en-US" i="1" dirty="0">
                <a:effectLst/>
              </a:rPr>
              <a:t>Annals of Anthropological Practice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38</a:t>
            </a:r>
            <a:r>
              <a:rPr lang="en-US" dirty="0">
                <a:effectLst/>
              </a:rPr>
              <a:t>(1), 101–110. </a:t>
            </a:r>
            <a:r>
              <a:rPr lang="en-US" dirty="0">
                <a:effectLst/>
                <a:hlinkClick r:id="rId8"/>
              </a:rPr>
              <a:t>https://doi.org/10.1111/napa.12045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Spradley, M. K., Jantz, R. L., Robinson, A., &amp; </a:t>
            </a:r>
            <a:r>
              <a:rPr lang="en-US" dirty="0" err="1">
                <a:effectLst/>
              </a:rPr>
              <a:t>Peccerelli</a:t>
            </a:r>
            <a:r>
              <a:rPr lang="en-US" dirty="0">
                <a:effectLst/>
              </a:rPr>
              <a:t>, F. (2008). Demographic Change and Forensic Identification: Problems in Metric Identification of Hispanic Skeletons. </a:t>
            </a:r>
            <a:r>
              <a:rPr lang="en-US" i="1" dirty="0">
                <a:effectLst/>
              </a:rPr>
              <a:t>Journal of Forensic Sciences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53</a:t>
            </a:r>
            <a:r>
              <a:rPr lang="en-US" dirty="0">
                <a:effectLst/>
              </a:rPr>
              <a:t>(1), 21–28. </a:t>
            </a:r>
            <a:r>
              <a:rPr lang="en-US" dirty="0">
                <a:effectLst/>
                <a:hlinkClick r:id="rId9"/>
              </a:rPr>
              <a:t>https://doi.org/10.1111/j.1556-4029.2007.00614.x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886-07EE-4971-876C-C2B23B6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BA5-9D73-4B73-8EF7-91F4DFC1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your time!</a:t>
            </a:r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365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2"/>
            <a:r>
              <a:rPr lang="en-US" dirty="0"/>
              <a:t>Cranial measurements linked to distinct cultural/ethnic/tribal groups</a:t>
            </a:r>
          </a:p>
          <a:p>
            <a:pPr lvl="1"/>
            <a:r>
              <a:rPr lang="en-US" dirty="0"/>
              <a:t>Indian cranial measurements (1909)</a:t>
            </a:r>
          </a:p>
          <a:p>
            <a:pPr lvl="2"/>
            <a:r>
              <a:rPr lang="en-US" dirty="0"/>
              <a:t>Novel data for time period and geography</a:t>
            </a:r>
          </a:p>
          <a:p>
            <a:pPr lvl="2"/>
            <a:r>
              <a:rPr lang="en-US" dirty="0"/>
              <a:t>Used for updating database and future work</a:t>
            </a:r>
          </a:p>
          <a:p>
            <a:pPr lvl="1"/>
            <a:r>
              <a:rPr lang="en-US" dirty="0"/>
              <a:t>Pilot study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 </a:t>
            </a:r>
          </a:p>
          <a:p>
            <a:pPr lvl="1"/>
            <a:r>
              <a:rPr lang="en-US" dirty="0"/>
              <a:t>Do cranial measurements exhibit spatial autocorrelation at the tribal/group-level in India?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4C7B-8DF5-490D-9EE5-8E834C35DE65}"/>
              </a:ext>
            </a:extLst>
          </p:cNvPr>
          <p:cNvSpPr txBox="1"/>
          <p:nvPr/>
        </p:nvSpPr>
        <p:spPr>
          <a:xfrm>
            <a:off x="3279269" y="5902685"/>
            <a:ext cx="221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 err="1"/>
              <a:t>spdep</a:t>
            </a:r>
            <a:endParaRPr lang="en-US" dirty="0"/>
          </a:p>
          <a:p>
            <a:pPr lvl="1"/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r>
              <a:rPr lang="en-US" dirty="0"/>
              <a:t>ArcGIS Online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Cranial measurement observations</a:t>
            </a:r>
          </a:p>
          <a:p>
            <a:pPr lvl="2"/>
            <a:r>
              <a:rPr lang="en-US" dirty="0"/>
              <a:t>162 observations from 17 Indian states from 1909</a:t>
            </a:r>
          </a:p>
          <a:p>
            <a:pPr lvl="1"/>
            <a:r>
              <a:rPr lang="en-US" dirty="0"/>
              <a:t>State boundaries – India and Sri Lanka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FAA29B57-9AA9-4ED4-88A0-2788EBB7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8823" y="452045"/>
            <a:ext cx="6324301" cy="3988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F2A40-4797-4BA9-83E4-AF3C0D97B6B2}"/>
              </a:ext>
            </a:extLst>
          </p:cNvPr>
          <p:cNvSpPr txBox="1"/>
          <p:nvPr/>
        </p:nvSpPr>
        <p:spPr>
          <a:xfrm>
            <a:off x="5363409" y="4489288"/>
            <a:ext cx="4072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scielo.conicyt.cl/scielo.php?script=sci_arttext&amp;pid=S0717-95022005000300011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6786" cy="4823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Aggregating values to state level</a:t>
            </a:r>
          </a:p>
          <a:p>
            <a:pPr lvl="1"/>
            <a:r>
              <a:rPr lang="en-US" dirty="0"/>
              <a:t>17 measurements x mean and median</a:t>
            </a:r>
          </a:p>
          <a:p>
            <a:pPr lvl="1"/>
            <a:r>
              <a:rPr lang="en-US" dirty="0"/>
              <a:t>34 aggregate values </a:t>
            </a:r>
          </a:p>
          <a:p>
            <a:r>
              <a:rPr lang="en-US" dirty="0"/>
              <a:t>Distance-band neighbor and weights</a:t>
            </a:r>
          </a:p>
          <a:p>
            <a:pPr lvl="1"/>
            <a:r>
              <a:rPr lang="en-US" dirty="0"/>
              <a:t>Non-contiguous geometries</a:t>
            </a:r>
          </a:p>
          <a:p>
            <a:pPr lvl="1"/>
            <a:r>
              <a:rPr lang="en-US" dirty="0"/>
              <a:t>Minimum threshold calculation</a:t>
            </a:r>
          </a:p>
          <a:p>
            <a:r>
              <a:rPr lang="en-US" dirty="0"/>
              <a:t>ESDA</a:t>
            </a:r>
          </a:p>
          <a:p>
            <a:pPr lvl="1"/>
            <a:r>
              <a:rPr lang="en-US" dirty="0"/>
              <a:t>Tested weight matrix and neighbor formalization</a:t>
            </a:r>
          </a:p>
          <a:p>
            <a:r>
              <a:rPr lang="en-US" dirty="0"/>
              <a:t>Custom function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moran.test</a:t>
            </a:r>
            <a:r>
              <a:rPr lang="en-US" dirty="0"/>
              <a:t> results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moran.mc results</a:t>
            </a:r>
          </a:p>
          <a:p>
            <a:pPr lvl="2"/>
            <a:r>
              <a:rPr lang="en-US" dirty="0"/>
              <a:t>10,000 iterations</a:t>
            </a:r>
          </a:p>
          <a:p>
            <a:r>
              <a:rPr lang="en-US" dirty="0"/>
              <a:t>Calculate LISA’s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15F4-EC9B-4C51-AE58-F1985C4B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13301"/>
          <a:stretch/>
        </p:blipFill>
        <p:spPr>
          <a:xfrm>
            <a:off x="6604986" y="1219311"/>
            <a:ext cx="5259354" cy="44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A20-4771-4A21-8A54-8A30E6C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6A9A-CA1D-4849-AFF5-7C4B5FBB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8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Comparing Methods</a:t>
            </a:r>
          </a:p>
          <a:p>
            <a:pPr lvl="1"/>
            <a:r>
              <a:rPr lang="en-US" dirty="0"/>
              <a:t>6 cranial measurements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5 cranial measurements in moran.mc</a:t>
            </a:r>
          </a:p>
          <a:p>
            <a:pPr lvl="1"/>
            <a:r>
              <a:rPr lang="en-US" dirty="0"/>
              <a:t>Lower p-values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Shorter list in moran.mc</a:t>
            </a:r>
          </a:p>
          <a:p>
            <a:r>
              <a:rPr lang="en-US" dirty="0"/>
              <a:t>Moran’s I</a:t>
            </a:r>
          </a:p>
          <a:p>
            <a:pPr lvl="1"/>
            <a:r>
              <a:rPr lang="en-US" dirty="0"/>
              <a:t>Moderate spatial clustering </a:t>
            </a:r>
          </a:p>
          <a:p>
            <a:pPr lvl="1"/>
            <a:r>
              <a:rPr lang="en-US" dirty="0"/>
              <a:t>NLH highest clustering (both aggregations)</a:t>
            </a:r>
          </a:p>
          <a:p>
            <a:pPr lvl="2"/>
            <a:r>
              <a:rPr lang="en-US" dirty="0"/>
              <a:t>NA’s in some states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327805A-094D-4FAA-8FD3-A56FB5F6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29" y="0"/>
            <a:ext cx="2739422" cy="6858000"/>
          </a:xfrm>
          <a:prstGeom prst="rect">
            <a:avLst/>
          </a:prstGeom>
        </p:spPr>
      </p:pic>
      <p:pic>
        <p:nvPicPr>
          <p:cNvPr id="9" name="Picture 8" descr="A screenshot of a text message&#10;&#10;Description automatically generated with medium confidence">
            <a:extLst>
              <a:ext uri="{FF2B5EF4-FFF2-40B4-BE49-F238E27FC236}">
                <a16:creationId xmlns:a16="http://schemas.microsoft.com/office/drawing/2014/main" id="{4131E23C-056E-4B66-8CAE-56D410EE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31" y="0"/>
            <a:ext cx="339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0451-18F2-4A7E-A6B3-EE50293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D4EC-5ED7-4950-8EFE-3CC09F31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684DD-6483-48D5-BAED-BDC8A34F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6" r="13753"/>
          <a:stretch/>
        </p:blipFill>
        <p:spPr>
          <a:xfrm>
            <a:off x="-1" y="1376363"/>
            <a:ext cx="6156357" cy="5215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4720-A218-4843-A4CE-11D1C70B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9" r="13945"/>
          <a:stretch/>
        </p:blipFill>
        <p:spPr>
          <a:xfrm>
            <a:off x="6096000" y="1376363"/>
            <a:ext cx="6096000" cy="52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8C7-74BD-49D5-AD82-4879336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0CF-60E0-4507-98B6-0A7DDDF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cranial measurements show low to moderate spatial clustering at state-level</a:t>
            </a:r>
          </a:p>
          <a:p>
            <a:pPr lvl="1"/>
            <a:r>
              <a:rPr lang="en-US" dirty="0"/>
              <a:t>Okay for pilot study</a:t>
            </a:r>
          </a:p>
          <a:p>
            <a:pPr lvl="1"/>
            <a:r>
              <a:rPr lang="en-US" dirty="0"/>
              <a:t>Help narrow focus for next stage of study </a:t>
            </a:r>
          </a:p>
          <a:p>
            <a:pPr lvl="1"/>
            <a:r>
              <a:rPr lang="en-US" dirty="0"/>
              <a:t>Limited definitive conclusions</a:t>
            </a:r>
          </a:p>
          <a:p>
            <a:pPr lvl="2"/>
            <a:r>
              <a:rPr lang="en-US" dirty="0"/>
              <a:t>Warrants further study/other methodology</a:t>
            </a:r>
          </a:p>
          <a:p>
            <a:r>
              <a:rPr lang="en-US" dirty="0"/>
              <a:t>Unable to determine influence of sex</a:t>
            </a:r>
          </a:p>
          <a:p>
            <a:pPr lvl="1"/>
            <a:r>
              <a:rPr lang="en-US" dirty="0"/>
              <a:t>Not parsed in this study</a:t>
            </a:r>
          </a:p>
        </p:txBody>
      </p:sp>
    </p:spTree>
    <p:extLst>
      <p:ext uri="{BB962C8B-B14F-4D97-AF65-F5344CB8AC3E}">
        <p14:creationId xmlns:p14="http://schemas.microsoft.com/office/powerpoint/2010/main" val="23469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Draft tabular data</a:t>
            </a:r>
          </a:p>
          <a:p>
            <a:r>
              <a:rPr lang="en-US" dirty="0"/>
              <a:t>Changes in boundaries (1909 vs 2020)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Aggregation required</a:t>
            </a:r>
          </a:p>
          <a:p>
            <a:r>
              <a:rPr lang="en-US" dirty="0"/>
              <a:t>Spatial data availability</a:t>
            </a:r>
          </a:p>
          <a:p>
            <a:pPr lvl="1"/>
            <a:r>
              <a:rPr lang="en-US" dirty="0"/>
              <a:t>ArcGIS Online workaround</a:t>
            </a:r>
          </a:p>
          <a:p>
            <a:r>
              <a:rPr lang="en-US" dirty="0"/>
              <a:t>Methodology in forensic anthropology </a:t>
            </a:r>
          </a:p>
          <a:p>
            <a:pPr lvl="1"/>
            <a:r>
              <a:rPr lang="en-US" dirty="0"/>
              <a:t>Component/discrimination analysis vs Spatial Autocorrelation</a:t>
            </a:r>
          </a:p>
          <a:p>
            <a:r>
              <a:rPr lang="en-US" dirty="0"/>
              <a:t>Learning </a:t>
            </a:r>
            <a:r>
              <a:rPr lang="en-US" i="1" dirty="0"/>
              <a:t>purr::map </a:t>
            </a:r>
            <a:r>
              <a:rPr lang="en-US" dirty="0"/>
              <a:t>functions</a:t>
            </a:r>
          </a:p>
          <a:p>
            <a:pPr lvl="1"/>
            <a:r>
              <a:rPr lang="en-US" dirty="0" err="1"/>
              <a:t>Seba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functions to other scripts</a:t>
            </a:r>
          </a:p>
          <a:p>
            <a:r>
              <a:rPr lang="en-US" dirty="0"/>
              <a:t>Increasing granularity of data</a:t>
            </a:r>
          </a:p>
          <a:p>
            <a:pPr lvl="1"/>
            <a:r>
              <a:rPr lang="en-US" dirty="0"/>
              <a:t>PI using cultural atlases</a:t>
            </a:r>
          </a:p>
          <a:p>
            <a:pPr lvl="1"/>
            <a:r>
              <a:rPr lang="en-US" dirty="0"/>
              <a:t>Different geometries (tribal/cultural/villages)</a:t>
            </a:r>
          </a:p>
          <a:p>
            <a:r>
              <a:rPr lang="en-US" dirty="0"/>
              <a:t>Official data from governments</a:t>
            </a:r>
          </a:p>
          <a:p>
            <a:r>
              <a:rPr lang="en-US" dirty="0"/>
              <a:t>Spatial autoregression or other techniques?</a:t>
            </a:r>
          </a:p>
          <a:p>
            <a:pPr lvl="1"/>
            <a:r>
              <a:rPr lang="en-US" dirty="0"/>
              <a:t>Methodology from other fields</a:t>
            </a:r>
          </a:p>
          <a:p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18763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909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Spatial analysis of historical Indian cranial measurements</vt:lpstr>
      <vt:lpstr>Project Overview</vt:lpstr>
      <vt:lpstr>Methods</vt:lpstr>
      <vt:lpstr>Methods</vt:lpstr>
      <vt:lpstr>Results/Discussion</vt:lpstr>
      <vt:lpstr>Results/Discussion</vt:lpstr>
      <vt:lpstr>Implications</vt:lpstr>
      <vt:lpstr>Challenges</vt:lpstr>
      <vt:lpstr>Future Goals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8</cp:revision>
  <dcterms:created xsi:type="dcterms:W3CDTF">2021-10-29T13:35:35Z</dcterms:created>
  <dcterms:modified xsi:type="dcterms:W3CDTF">2021-12-06T17:02:34Z</dcterms:modified>
</cp:coreProperties>
</file>