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5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Laws" userId="a44b4b9f-edd0-49ee-9fe1-49cc81a5f975" providerId="ADAL" clId="{DAAE9AB9-196D-43AB-96A2-BBF1D9B6F784}"/>
    <pc:docChg chg="modSld">
      <pc:chgData name="Andrew Laws" userId="a44b4b9f-edd0-49ee-9fe1-49cc81a5f975" providerId="ADAL" clId="{DAAE9AB9-196D-43AB-96A2-BBF1D9B6F784}" dt="2021-10-29T19:30:16.187" v="8" actId="20577"/>
      <pc:docMkLst>
        <pc:docMk/>
      </pc:docMkLst>
      <pc:sldChg chg="modSp mod">
        <pc:chgData name="Andrew Laws" userId="a44b4b9f-edd0-49ee-9fe1-49cc81a5f975" providerId="ADAL" clId="{DAAE9AB9-196D-43AB-96A2-BBF1D9B6F784}" dt="2021-10-29T19:30:16.187" v="8" actId="20577"/>
        <pc:sldMkLst>
          <pc:docMk/>
          <pc:sldMk cId="1195619176" sldId="257"/>
        </pc:sldMkLst>
        <pc:spChg chg="mod">
          <ac:chgData name="Andrew Laws" userId="a44b4b9f-edd0-49ee-9fe1-49cc81a5f975" providerId="ADAL" clId="{DAAE9AB9-196D-43AB-96A2-BBF1D9B6F784}" dt="2021-10-29T19:30:16.187" v="8" actId="20577"/>
          <ac:spMkLst>
            <pc:docMk/>
            <pc:sldMk cId="1195619176" sldId="257"/>
            <ac:spMk id="3" creationId="{5BAC2BC3-3728-43BA-AF82-71A1D889C74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C13B7-32E7-4213-8CC0-1D8E8B420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73934A-B109-48A3-BFE8-963AFF48B9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1B4B4-801D-480A-AB96-D4BA4A9B7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3C99-03DA-4FF9-8EC1-A8D4A0AF62C2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8BC91-569E-48E1-9CA3-55FE0B8A2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9C404-F05F-4378-8237-1FB7ECA4E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5974-9930-4201-9935-B5947AE1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91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1A4DC-7DD5-4B61-8366-8432ECE9B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3E72D5-A92B-4D4B-9B46-9DCE31D20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A0E2A-BD6F-4608-9CCB-29AFDAB41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3C99-03DA-4FF9-8EC1-A8D4A0AF62C2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605E3-D22D-4794-817C-11F1D4288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FE553-8638-40B4-A01C-4E99F93AA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5974-9930-4201-9935-B5947AE1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43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D3F7E0-5F7D-4478-B4C1-030E9DB52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673B4D-C105-4477-BAED-D4D448D09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0EA16-D85E-4807-B26A-9C76C105A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3C99-03DA-4FF9-8EC1-A8D4A0AF62C2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56834-52DD-4B55-98A3-95929452D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94CC3-94D9-41E4-A263-9BA4F8D08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5974-9930-4201-9935-B5947AE1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1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24FF9-2FB7-4685-83B8-BD63A2894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8E48C-28A5-41EF-8F0E-150DB2FCC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D8C3B-CEB8-4EB3-B14E-AF7CB94E1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3C99-03DA-4FF9-8EC1-A8D4A0AF62C2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C676E-0429-41F5-9D43-8956C3B06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81324-0BE9-49E6-8A0B-D7F34FCF8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5974-9930-4201-9935-B5947AE1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8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0EFE9-B693-4A6D-B19A-834F2BD6D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DEDE7-B633-4B48-81FD-54EDCBC90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94E13-FF23-4389-8DEB-37074E22D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3C99-03DA-4FF9-8EC1-A8D4A0AF62C2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61565-EB26-4530-8891-E971BB697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DAFE8-3B00-4556-8D0C-50B0B7241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5974-9930-4201-9935-B5947AE1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66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ECE1D-AD8A-4E6E-9FAC-1DD64D802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3A0FC-373A-40B6-8663-E4D6BA2BBF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62E267-1A1C-4614-BBA6-DAD9B1F34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BC187-A432-4138-9BF2-DC5EB0781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3C99-03DA-4FF9-8EC1-A8D4A0AF62C2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C3A5E-E369-4159-9D31-6BD42454D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46EF2-B475-487F-9FA3-420766B8A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5974-9930-4201-9935-B5947AE1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54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AFD55-2EE5-496A-983A-3EBBBC226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B6BB7-31ED-48AC-84D6-E729AEBDD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AD362-F280-47E6-9D28-F03459908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1D8636-1F88-47AA-AA03-4FAD9E60D5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31AA5E-FC18-4C2B-90F8-ACE3F1348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A9F977-D9C2-485E-ABAB-4FFCB3D79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3C99-03DA-4FF9-8EC1-A8D4A0AF62C2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41DE13-DAF9-4A75-96B8-E8108252E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1FD891-FF48-469A-83BF-6A1E2893D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5974-9930-4201-9935-B5947AE1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45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2CB48-ABA0-4D66-940D-C08A661C5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6B5C0-05AD-484C-B24C-8D97589E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3C99-03DA-4FF9-8EC1-A8D4A0AF62C2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5C3DED-5075-462E-93E6-8A63E0571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342F0-3B66-4AEA-B6A3-B39A23896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5974-9930-4201-9935-B5947AE1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00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31D03C-9598-4711-B7C0-05A20247F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3C99-03DA-4FF9-8EC1-A8D4A0AF62C2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60138-A8C0-45B4-9EAB-FF17FB1FB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4D9C4-3EF1-4A6C-BC49-D1D42F0EB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5974-9930-4201-9935-B5947AE1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71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DBFAC-DEAD-494A-AA42-A5BDE4B49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0F3E4-9448-4E48-8F91-577658F4E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5DF5F-CB50-4494-A1F4-D50EC23C4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D7011-CB03-438A-BDCA-94B1FF633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3C99-03DA-4FF9-8EC1-A8D4A0AF62C2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CD4A6-F706-40B0-AA2D-9099E5B27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22AB2-A641-499E-A490-F2EB3D236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5974-9930-4201-9935-B5947AE1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61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5996-F3ED-4F21-BAE2-70D9C1051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2F5ECE-4B01-465A-A003-8584C760EB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F1011-B944-4ECE-9500-CF926E806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5D0D0-441C-45D3-AFA9-16B8CBC98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3C99-03DA-4FF9-8EC1-A8D4A0AF62C2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1BCDF-A970-4649-AB55-8177FBC11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E87822-74A3-4A2B-9AF8-8533F55F5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5974-9930-4201-9935-B5947AE1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2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5E67CC-A748-43D0-8E2B-C334969BC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3097E-8AA8-4F7D-9A94-839A0A9BC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B1B08-65D2-484F-A0F4-057CDB5214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B3C99-03DA-4FF9-8EC1-A8D4A0AF62C2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1CF3C-987F-44E6-9DDB-A3C0CA05A0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9F5DF-EE14-4087-B26C-69F7A82561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75974-9930-4201-9935-B5947AE1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367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FD8A-0984-43D1-A010-DA6DCE6960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Spatial analysis of historical cranial measurements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BE37F3-813D-4B53-98EB-7DAE6E97A7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Update</a:t>
            </a:r>
          </a:p>
          <a:p>
            <a:endParaRPr lang="en-US" dirty="0"/>
          </a:p>
          <a:p>
            <a:r>
              <a:rPr lang="en-US" dirty="0"/>
              <a:t>Andrew Laws</a:t>
            </a:r>
          </a:p>
        </p:txBody>
      </p:sp>
    </p:spTree>
    <p:extLst>
      <p:ext uri="{BB962C8B-B14F-4D97-AF65-F5344CB8AC3E}">
        <p14:creationId xmlns:p14="http://schemas.microsoft.com/office/powerpoint/2010/main" val="2717360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4E7DC-EEC9-4C0B-87C7-7F912CE2A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C2BC3-3728-43BA-AF82-71A1D889C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Topic area</a:t>
            </a:r>
          </a:p>
          <a:p>
            <a:pPr lvl="1"/>
            <a:r>
              <a:rPr lang="en-US" dirty="0"/>
              <a:t>Developing identifiers of geographic origin using cranial measurements</a:t>
            </a:r>
          </a:p>
          <a:p>
            <a:pPr lvl="1"/>
            <a:r>
              <a:rPr lang="en-US" dirty="0"/>
              <a:t>Forensic anthropology</a:t>
            </a:r>
          </a:p>
          <a:p>
            <a:pPr lvl="1"/>
            <a:r>
              <a:rPr lang="en-US" dirty="0"/>
              <a:t>Data with 162 observations from 17 Indian states from 1909</a:t>
            </a:r>
          </a:p>
          <a:p>
            <a:pPr lvl="2"/>
            <a:r>
              <a:rPr lang="en-US" dirty="0"/>
              <a:t>Novel data for time period and geography</a:t>
            </a:r>
          </a:p>
          <a:p>
            <a:pPr lvl="2"/>
            <a:r>
              <a:rPr lang="en-US" dirty="0"/>
              <a:t>Used for updating database and future work</a:t>
            </a:r>
          </a:p>
          <a:p>
            <a:pPr lvl="1"/>
            <a:r>
              <a:rPr lang="en-US" dirty="0"/>
              <a:t>Pilot study</a:t>
            </a:r>
          </a:p>
          <a:p>
            <a:r>
              <a:rPr lang="en-US" dirty="0"/>
              <a:t>Questions</a:t>
            </a:r>
          </a:p>
          <a:p>
            <a:pPr lvl="1"/>
            <a:r>
              <a:rPr lang="en-US" dirty="0"/>
              <a:t>Do cranial measurements exhibit spatial autocorrelation at the state-level in India? </a:t>
            </a:r>
          </a:p>
          <a:p>
            <a:pPr lvl="1"/>
            <a:r>
              <a:rPr lang="en-US" dirty="0"/>
              <a:t>Do cranial measurements exhibit spatial autocorrelation at the tribal/group-level in India?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2A4C7B-8DF5-490D-9EE5-8E834C35DE65}"/>
              </a:ext>
            </a:extLst>
          </p:cNvPr>
          <p:cNvSpPr txBox="1"/>
          <p:nvPr/>
        </p:nvSpPr>
        <p:spPr>
          <a:xfrm>
            <a:off x="3288146" y="5600845"/>
            <a:ext cx="2216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(Future)</a:t>
            </a:r>
          </a:p>
        </p:txBody>
      </p:sp>
    </p:spTree>
    <p:extLst>
      <p:ext uri="{BB962C8B-B14F-4D97-AF65-F5344CB8AC3E}">
        <p14:creationId xmlns:p14="http://schemas.microsoft.com/office/powerpoint/2010/main" val="119561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177B-FE20-4A27-9AEE-C857A32F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0115B-F8E3-4BDD-9C01-7A97B3930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R/R-studio</a:t>
            </a:r>
          </a:p>
          <a:p>
            <a:pPr lvl="1"/>
            <a:r>
              <a:rPr lang="en-US" dirty="0" err="1"/>
              <a:t>Tidyverse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sf</a:t>
            </a:r>
          </a:p>
          <a:p>
            <a:pPr lvl="1"/>
            <a:r>
              <a:rPr lang="en-US" dirty="0" err="1"/>
              <a:t>spdep</a:t>
            </a:r>
            <a:endParaRPr lang="en-US" dirty="0"/>
          </a:p>
          <a:p>
            <a:pPr lvl="1"/>
            <a:r>
              <a:rPr lang="en-US" dirty="0" err="1"/>
              <a:t>tmap</a:t>
            </a:r>
            <a:endParaRPr lang="en-US" dirty="0"/>
          </a:p>
          <a:p>
            <a:r>
              <a:rPr lang="en-US" dirty="0"/>
              <a:t>Microsoft Excel</a:t>
            </a:r>
          </a:p>
          <a:p>
            <a:r>
              <a:rPr lang="en-US" dirty="0"/>
              <a:t>ArcGIS Online</a:t>
            </a:r>
          </a:p>
          <a:p>
            <a:r>
              <a:rPr lang="en-US" dirty="0"/>
              <a:t>Data</a:t>
            </a:r>
          </a:p>
          <a:p>
            <a:pPr lvl="1"/>
            <a:r>
              <a:rPr lang="en-US" dirty="0"/>
              <a:t>State boundaries – India and Sri Lanka</a:t>
            </a:r>
          </a:p>
          <a:p>
            <a:pPr lvl="1"/>
            <a:r>
              <a:rPr lang="en-US" dirty="0"/>
              <a:t>Cranial measurement observations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0AE6AD-C0B4-410F-A135-DB9683D9B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819" y="208137"/>
            <a:ext cx="7734738" cy="477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358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177B-FE20-4A27-9AEE-C857A32F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0115B-F8E3-4BDD-9C01-7A97B3930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Did not parse values by sex</a:t>
            </a:r>
          </a:p>
          <a:p>
            <a:r>
              <a:rPr lang="en-US" dirty="0"/>
              <a:t>Aggregating values to state level</a:t>
            </a:r>
          </a:p>
          <a:p>
            <a:pPr lvl="1"/>
            <a:r>
              <a:rPr lang="en-US" dirty="0"/>
              <a:t>Mean and median</a:t>
            </a:r>
          </a:p>
          <a:p>
            <a:r>
              <a:rPr lang="en-US" dirty="0"/>
              <a:t>Distance-band neighbor and weights</a:t>
            </a:r>
          </a:p>
          <a:p>
            <a:pPr lvl="1"/>
            <a:r>
              <a:rPr lang="en-US" dirty="0"/>
              <a:t>Non-contiguous geometries</a:t>
            </a:r>
          </a:p>
          <a:p>
            <a:pPr lvl="1"/>
            <a:r>
              <a:rPr lang="en-US" dirty="0"/>
              <a:t>Minimum threshold calculation</a:t>
            </a:r>
          </a:p>
          <a:p>
            <a:r>
              <a:rPr lang="en-US" dirty="0"/>
              <a:t>ESDA</a:t>
            </a:r>
          </a:p>
          <a:p>
            <a:pPr lvl="1"/>
            <a:r>
              <a:rPr lang="en-US" dirty="0"/>
              <a:t>Tested weight matrix and neighbor formalization</a:t>
            </a:r>
          </a:p>
          <a:p>
            <a:r>
              <a:rPr lang="en-US" dirty="0"/>
              <a:t>Custom function</a:t>
            </a:r>
          </a:p>
          <a:p>
            <a:pPr lvl="1"/>
            <a:r>
              <a:rPr lang="en-US" dirty="0" err="1"/>
              <a:t>Dataframe</a:t>
            </a:r>
            <a:r>
              <a:rPr lang="en-US" dirty="0"/>
              <a:t> of </a:t>
            </a:r>
            <a:r>
              <a:rPr lang="en-US" dirty="0" err="1"/>
              <a:t>moran.test</a:t>
            </a:r>
            <a:r>
              <a:rPr lang="en-US" dirty="0"/>
              <a:t> results</a:t>
            </a:r>
          </a:p>
          <a:p>
            <a:pPr lvl="1"/>
            <a:r>
              <a:rPr lang="en-US" dirty="0" err="1"/>
              <a:t>Dataframe</a:t>
            </a:r>
            <a:r>
              <a:rPr lang="en-US" dirty="0"/>
              <a:t> of moran.mc results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20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E27A-9451-4403-8BBD-F769236FD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707"/>
            <a:ext cx="10515600" cy="1325563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E5B9D-0477-4C8D-90EC-9F6BF17F6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Draft tabular data</a:t>
            </a:r>
          </a:p>
          <a:p>
            <a:r>
              <a:rPr lang="en-US" dirty="0"/>
              <a:t>Changes in boundaries (1909 vs 2020)</a:t>
            </a:r>
          </a:p>
          <a:p>
            <a:r>
              <a:rPr lang="en-US" dirty="0"/>
              <a:t>Spatial scale and quantity of observations</a:t>
            </a:r>
          </a:p>
          <a:p>
            <a:pPr lvl="1"/>
            <a:r>
              <a:rPr lang="en-US" dirty="0"/>
              <a:t>Aggregation required</a:t>
            </a:r>
          </a:p>
          <a:p>
            <a:r>
              <a:rPr lang="en-US" dirty="0"/>
              <a:t>Spatial data availability</a:t>
            </a:r>
          </a:p>
          <a:p>
            <a:pPr lvl="1"/>
            <a:r>
              <a:rPr lang="en-US" dirty="0"/>
              <a:t>ArcGIS Online workaround</a:t>
            </a:r>
          </a:p>
          <a:p>
            <a:r>
              <a:rPr lang="en-US" dirty="0"/>
              <a:t>Methodology in forensic anthropology </a:t>
            </a:r>
          </a:p>
          <a:p>
            <a:pPr lvl="1"/>
            <a:r>
              <a:rPr lang="en-US" dirty="0"/>
              <a:t>Component/discrimination analysis vs Spatial Autocorrelation</a:t>
            </a:r>
          </a:p>
          <a:p>
            <a:r>
              <a:rPr lang="en-US" dirty="0"/>
              <a:t>Learning </a:t>
            </a:r>
            <a:r>
              <a:rPr lang="en-US" i="1" dirty="0"/>
              <a:t>purr::map </a:t>
            </a:r>
            <a:r>
              <a:rPr lang="en-US" dirty="0"/>
              <a:t>functions</a:t>
            </a:r>
          </a:p>
          <a:p>
            <a:pPr lvl="1"/>
            <a:r>
              <a:rPr lang="en-US" dirty="0" err="1"/>
              <a:t>Seba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809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23A20-4771-4A21-8A54-8A30E6CAE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Results/Discussion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A6A9A-CA1D-4849-AFF5-7C4B5FBB0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8289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Comparing Methods</a:t>
            </a:r>
          </a:p>
          <a:p>
            <a:pPr lvl="1"/>
            <a:r>
              <a:rPr lang="en-US" dirty="0"/>
              <a:t>6 cranial measurements in </a:t>
            </a:r>
            <a:r>
              <a:rPr lang="en-US" dirty="0" err="1"/>
              <a:t>moran.test</a:t>
            </a:r>
            <a:endParaRPr lang="en-US" dirty="0"/>
          </a:p>
          <a:p>
            <a:pPr lvl="1"/>
            <a:r>
              <a:rPr lang="en-US" dirty="0"/>
              <a:t>5 cranial measurements in </a:t>
            </a:r>
            <a:r>
              <a:rPr lang="en-US" dirty="0" err="1"/>
              <a:t>moran.test</a:t>
            </a:r>
            <a:endParaRPr lang="en-US" dirty="0"/>
          </a:p>
          <a:p>
            <a:pPr lvl="1"/>
            <a:r>
              <a:rPr lang="en-US" dirty="0"/>
              <a:t>Lower p-values in </a:t>
            </a:r>
            <a:r>
              <a:rPr lang="en-US" dirty="0" err="1"/>
              <a:t>moran.test</a:t>
            </a:r>
            <a:endParaRPr lang="en-US" dirty="0"/>
          </a:p>
          <a:p>
            <a:pPr lvl="1"/>
            <a:r>
              <a:rPr lang="en-US" dirty="0"/>
              <a:t>Shorter list in moran.mc</a:t>
            </a:r>
          </a:p>
          <a:p>
            <a:r>
              <a:rPr lang="en-US" dirty="0"/>
              <a:t>Moran’s I</a:t>
            </a:r>
          </a:p>
          <a:p>
            <a:pPr lvl="1"/>
            <a:r>
              <a:rPr lang="en-US" dirty="0"/>
              <a:t>Moderate spatial clustering </a:t>
            </a:r>
          </a:p>
          <a:p>
            <a:pPr lvl="1"/>
            <a:r>
              <a:rPr lang="en-US" dirty="0"/>
              <a:t>NLH highest clustering (both aggregations)</a:t>
            </a:r>
          </a:p>
          <a:p>
            <a:pPr lvl="2"/>
            <a:r>
              <a:rPr lang="en-US" dirty="0"/>
              <a:t>NA’s in some states</a:t>
            </a:r>
          </a:p>
          <a:p>
            <a:pPr lvl="1"/>
            <a:endParaRPr lang="en-US" dirty="0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4327805A-094D-4FAA-8FD3-A56FB5F6A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129" y="0"/>
            <a:ext cx="2739422" cy="6858000"/>
          </a:xfrm>
          <a:prstGeom prst="rect">
            <a:avLst/>
          </a:prstGeom>
        </p:spPr>
      </p:pic>
      <p:pic>
        <p:nvPicPr>
          <p:cNvPr id="9" name="Picture 8" descr="A screenshot of a text message&#10;&#10;Description automatically generated with medium confidence">
            <a:extLst>
              <a:ext uri="{FF2B5EF4-FFF2-40B4-BE49-F238E27FC236}">
                <a16:creationId xmlns:a16="http://schemas.microsoft.com/office/drawing/2014/main" id="{4131E23C-056E-4B66-8CAE-56D410EE62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031" y="0"/>
            <a:ext cx="33968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097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0451-18F2-4A7E-A6B3-EE50293F8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Results/Discussion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0D4EC-5ED7-4950-8EFE-3CC09F318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C7684DD-6483-48D5-BAED-BDC8A34F4E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96" r="13753"/>
          <a:stretch/>
        </p:blipFill>
        <p:spPr>
          <a:xfrm>
            <a:off x="-1" y="1376363"/>
            <a:ext cx="6156357" cy="52152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A3F4720-A218-4843-A4CE-11D1C70B25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19" r="13945"/>
          <a:stretch/>
        </p:blipFill>
        <p:spPr>
          <a:xfrm>
            <a:off x="6096000" y="1376363"/>
            <a:ext cx="6096000" cy="521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392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CC8C7-74BD-49D5-AD82-48793367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D80CF-60E0-4507-98B6-0A7DDDFAD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cranial measurements show low to moderate spatial clustering at state-level</a:t>
            </a:r>
          </a:p>
          <a:p>
            <a:pPr lvl="1"/>
            <a:r>
              <a:rPr lang="en-US" dirty="0"/>
              <a:t>Okay for pilot study</a:t>
            </a:r>
          </a:p>
          <a:p>
            <a:pPr lvl="1"/>
            <a:r>
              <a:rPr lang="en-US" dirty="0"/>
              <a:t>Narrows focus for next stage of study </a:t>
            </a:r>
          </a:p>
          <a:p>
            <a:pPr lvl="2"/>
            <a:r>
              <a:rPr lang="en-US" dirty="0"/>
              <a:t>Increase granularity</a:t>
            </a:r>
          </a:p>
          <a:p>
            <a:pPr lvl="1"/>
            <a:r>
              <a:rPr lang="en-US" dirty="0"/>
              <a:t>Limited definite conclusions</a:t>
            </a:r>
          </a:p>
          <a:p>
            <a:r>
              <a:rPr lang="en-US" dirty="0"/>
              <a:t>Further examination of impacts of sex needed</a:t>
            </a:r>
          </a:p>
          <a:p>
            <a:pPr lvl="1"/>
            <a:r>
              <a:rPr lang="en-US" dirty="0"/>
              <a:t>Not delineated in this study</a:t>
            </a:r>
          </a:p>
        </p:txBody>
      </p:sp>
    </p:spTree>
    <p:extLst>
      <p:ext uri="{BB962C8B-B14F-4D97-AF65-F5344CB8AC3E}">
        <p14:creationId xmlns:p14="http://schemas.microsoft.com/office/powerpoint/2010/main" val="2346934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0F5A-D15C-44EB-AF00-2497D9B3C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35DBA-21C1-4188-B9A1-1B44CF8B3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 functions to other scripts</a:t>
            </a:r>
          </a:p>
          <a:p>
            <a:r>
              <a:rPr lang="en-US" dirty="0"/>
              <a:t>Increasing granularity of data</a:t>
            </a:r>
          </a:p>
          <a:p>
            <a:pPr lvl="1"/>
            <a:r>
              <a:rPr lang="en-US" dirty="0"/>
              <a:t>PI using cultural atlases</a:t>
            </a:r>
          </a:p>
          <a:p>
            <a:pPr lvl="1"/>
            <a:r>
              <a:rPr lang="en-US" dirty="0"/>
              <a:t>Different geometries (tribal/cultural/villages)</a:t>
            </a:r>
          </a:p>
          <a:p>
            <a:r>
              <a:rPr lang="en-US" dirty="0"/>
              <a:t>Official data from governments</a:t>
            </a:r>
          </a:p>
          <a:p>
            <a:r>
              <a:rPr lang="en-US" dirty="0"/>
              <a:t>Spatial autoregression or other techniques?</a:t>
            </a:r>
          </a:p>
          <a:p>
            <a:pPr lvl="1"/>
            <a:r>
              <a:rPr lang="en-US" dirty="0"/>
              <a:t>Methodology from other fields</a:t>
            </a:r>
          </a:p>
          <a:p>
            <a:r>
              <a:rPr lang="en-US" dirty="0"/>
              <a:t>1-2 publications</a:t>
            </a:r>
          </a:p>
        </p:txBody>
      </p:sp>
    </p:spTree>
    <p:extLst>
      <p:ext uri="{BB962C8B-B14F-4D97-AF65-F5344CB8AC3E}">
        <p14:creationId xmlns:p14="http://schemas.microsoft.com/office/powerpoint/2010/main" val="1876363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1439</TotalTime>
  <Words>321</Words>
  <Application>Microsoft Office PowerPoint</Application>
  <PresentationFormat>Widescreen</PresentationFormat>
  <Paragraphs>79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Spatial analysis of historical cranial measurements</vt:lpstr>
      <vt:lpstr>Project Overview</vt:lpstr>
      <vt:lpstr>Methods</vt:lpstr>
      <vt:lpstr>Methods</vt:lpstr>
      <vt:lpstr>Challenges</vt:lpstr>
      <vt:lpstr>Results/Discussion</vt:lpstr>
      <vt:lpstr>Results/Discussion</vt:lpstr>
      <vt:lpstr>Implications</vt:lpstr>
      <vt:lpstr>Future 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analysis of historical cranial measurements</dc:title>
  <dc:creator>Andrew Laws</dc:creator>
  <cp:lastModifiedBy>Andrew Laws</cp:lastModifiedBy>
  <cp:revision>4</cp:revision>
  <dcterms:created xsi:type="dcterms:W3CDTF">2021-10-29T13:35:35Z</dcterms:created>
  <dcterms:modified xsi:type="dcterms:W3CDTF">2021-12-02T21:39:00Z</dcterms:modified>
</cp:coreProperties>
</file>