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60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aws" userId="a44b4b9f-edd0-49ee-9fe1-49cc81a5f975" providerId="ADAL" clId="{DAAE9AB9-196D-43AB-96A2-BBF1D9B6F784}"/>
    <pc:docChg chg="modSld">
      <pc:chgData name="Andrew Laws" userId="a44b4b9f-edd0-49ee-9fe1-49cc81a5f975" providerId="ADAL" clId="{DAAE9AB9-196D-43AB-96A2-BBF1D9B6F784}" dt="2021-10-29T19:30:16.187" v="8" actId="20577"/>
      <pc:docMkLst>
        <pc:docMk/>
      </pc:docMkLst>
      <pc:sldChg chg="modSp mod">
        <pc:chgData name="Andrew Laws" userId="a44b4b9f-edd0-49ee-9fe1-49cc81a5f975" providerId="ADAL" clId="{DAAE9AB9-196D-43AB-96A2-BBF1D9B6F784}" dt="2021-10-29T19:30:16.187" v="8" actId="20577"/>
        <pc:sldMkLst>
          <pc:docMk/>
          <pc:sldMk cId="1195619176" sldId="257"/>
        </pc:sldMkLst>
        <pc:spChg chg="mod">
          <ac:chgData name="Andrew Laws" userId="a44b4b9f-edd0-49ee-9fe1-49cc81a5f975" providerId="ADAL" clId="{DAAE9AB9-196D-43AB-96A2-BBF1D9B6F784}" dt="2021-10-29T19:30:16.187" v="8" actId="20577"/>
          <ac:spMkLst>
            <pc:docMk/>
            <pc:sldMk cId="1195619176" sldId="257"/>
            <ac:spMk id="3" creationId="{5BAC2BC3-3728-43BA-AF82-71A1D889C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13B7-32E7-4213-8CC0-1D8E8B42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3934A-B109-48A3-BFE8-963AFF48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4B4-801D-480A-AB96-D4BA4A9B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BC91-569E-48E1-9CA3-55FE0B8A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C404-F05F-4378-8237-1FB7ECA4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A4DC-7DD5-4B61-8366-8432ECE9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E72D5-A92B-4D4B-9B46-9DCE31D20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0E2A-BD6F-4608-9CCB-29AFDAB4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5E3-D22D-4794-817C-11F1D42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E553-8638-40B4-A01C-4E99F93A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3F7E0-5F7D-4478-B4C1-030E9DB5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3B4D-C105-4477-BAED-D4D448D09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EA16-D85E-4807-B26A-9C76C105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6834-52DD-4B55-98A3-95929452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4CC3-94D9-41E4-A263-9BA4F8D0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4FF9-2FB7-4685-83B8-BD63A289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E48C-28A5-41EF-8F0E-150DB2FC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8C3B-CEB8-4EB3-B14E-AF7CB94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676E-0429-41F5-9D43-8956C3B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1324-0BE9-49E6-8A0B-D7F34FCF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EFE9-B693-4A6D-B19A-834F2BD6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EDE7-B633-4B48-81FD-54EDCBC9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4E13-FF23-4389-8DEB-37074E2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1565-EB26-4530-8891-E971BB6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AFE8-3B00-4556-8D0C-50B0B724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CE1D-AD8A-4E6E-9FAC-1DD64D80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A0FC-373A-40B6-8663-E4D6BA2BB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E267-1A1C-4614-BBA6-DAD9B1F3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C187-A432-4138-9BF2-DC5EB078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C3A5E-E369-4159-9D31-6BD4245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6EF2-B475-487F-9FA3-420766B8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FD55-2EE5-496A-983A-3EBBBC22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B6BB7-31ED-48AC-84D6-E729AEBD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AD362-F280-47E6-9D28-F0345990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D8636-1F88-47AA-AA03-4FAD9E60D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1AA5E-FC18-4C2B-90F8-ACE3F1348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9F977-D9C2-485E-ABAB-4FFCB3D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1DE13-DAF9-4A75-96B8-E8108252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FD891-FF48-469A-83BF-6A1E289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B48-ABA0-4D66-940D-C08A66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6B5C0-05AD-484C-B24C-8D97589E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3DED-5075-462E-93E6-8A63E05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342F0-3B66-4AEA-B6A3-B39A2389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1D03C-9598-4711-B7C0-05A20247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60138-A8C0-45B4-9EAB-FF17FB1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D9C4-3EF1-4A6C-BC49-D1D42F0E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BFAC-DEAD-494A-AA42-A5BDE4B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F3E4-9448-4E48-8F91-577658F4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DF5F-CB50-4494-A1F4-D50EC23C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7011-CB03-438A-BDCA-94B1FF63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A6-F706-40B0-AA2D-9099E5B2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2AB2-A641-499E-A490-F2EB3D2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996-F3ED-4F21-BAE2-70D9C10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F5ECE-4B01-465A-A003-8584C760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1011-B944-4ECE-9500-CF926E80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D0D0-441C-45D3-AFA9-16B8CBC9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BCDF-A970-4649-AB55-8177FBC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7822-74A3-4A2B-9AF8-8533F55F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E67CC-A748-43D0-8E2B-C334969B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097E-8AA8-4F7D-9A94-839A0A9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1B08-65D2-484F-A0F4-057CDB52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3C99-03DA-4FF9-8EC1-A8D4A0AF62C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CF3C-987F-44E6-9DDB-A3C0CA05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F5DF-EE14-4087-B26C-69F7A8256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keleton_with_phrenological_skull,_Europe_Wellcome_L0057108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11/napa.12045" TargetMode="External"/><Relationship Id="rId3" Type="http://schemas.openxmlformats.org/officeDocument/2006/relationships/hyperlink" Target="https://doi.org/10.1002/9781119055280.ch11" TargetMode="External"/><Relationship Id="rId7" Type="http://schemas.openxmlformats.org/officeDocument/2006/relationships/hyperlink" Target="https://doi.org/10.1016/j.neulet.2016.05.041" TargetMode="External"/><Relationship Id="rId2" Type="http://schemas.openxmlformats.org/officeDocument/2006/relationships/hyperlink" Target="https://doi.org/10.1002/9781119055280.ch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biology10070602" TargetMode="External"/><Relationship Id="rId5" Type="http://schemas.openxmlformats.org/officeDocument/2006/relationships/hyperlink" Target="https://doi.org/10.1002/9781119055280.ch32" TargetMode="External"/><Relationship Id="rId4" Type="http://schemas.openxmlformats.org/officeDocument/2006/relationships/hyperlink" Target="https://doi.org/10.1111/jbi.12815" TargetMode="External"/><Relationship Id="rId9" Type="http://schemas.openxmlformats.org/officeDocument/2006/relationships/hyperlink" Target="https://doi.org/10.1111/j.1556-4029.2007.00614.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lo.conicyt.cl/scielo.php?script=sci_arttext&amp;pid=S0717-9502200500030001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FD8A-0984-43D1-A010-DA6DCE696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Spatial analysis of historical Indian cranial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37F3-813D-4B53-98EB-7DAE6E97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78251"/>
          </a:xfrm>
          <a:solidFill>
            <a:schemeClr val="bg1">
              <a:alpha val="5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Final Project Presentation</a:t>
            </a:r>
          </a:p>
          <a:p>
            <a:r>
              <a:rPr lang="en-US" dirty="0"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GEOG 897 Spatial Analysis with R</a:t>
            </a:r>
          </a:p>
          <a:p>
            <a:r>
              <a:rPr lang="en-US" dirty="0"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Fall 2021</a:t>
            </a:r>
          </a:p>
          <a:p>
            <a:endParaRPr lang="en-US" dirty="0"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Andrew Laws</a:t>
            </a:r>
          </a:p>
        </p:txBody>
      </p:sp>
    </p:spTree>
    <p:extLst>
      <p:ext uri="{BB962C8B-B14F-4D97-AF65-F5344CB8AC3E}">
        <p14:creationId xmlns:p14="http://schemas.microsoft.com/office/powerpoint/2010/main" val="271736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0F5A-D15C-44EB-AF00-2497D9B3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5DBA-21C1-4188-B9A1-1B44CF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effectLst/>
              </a:rPr>
              <a:t>Danino</a:t>
            </a:r>
            <a:r>
              <a:rPr lang="en-US" dirty="0">
                <a:effectLst/>
              </a:rPr>
              <a:t>, M. (n.d.). Aryans and the Indus Civilization: Archaeological, Skeletal, and Molecular Evidence. In </a:t>
            </a:r>
            <a:r>
              <a:rPr lang="en-US" i="1" dirty="0">
                <a:effectLst/>
              </a:rPr>
              <a:t>A Companion to South Asia in the Past</a:t>
            </a:r>
            <a:r>
              <a:rPr lang="en-US" dirty="0">
                <a:effectLst/>
              </a:rPr>
              <a:t> (pp. 205–224). John Wiley &amp; Sons, Inc. </a:t>
            </a:r>
            <a:r>
              <a:rPr lang="en-US" dirty="0">
                <a:effectLst/>
                <a:hlinkClick r:id="rId2"/>
              </a:rPr>
              <a:t>https://doi.org/10.1002/9781119055280.ch13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Harding, R. M. (1990). Modern European Cranial Variables and Blood Polymorphisms Show Comparable Spatial Patterns. </a:t>
            </a:r>
            <a:r>
              <a:rPr lang="en-US" i="1" dirty="0">
                <a:effectLst/>
              </a:rPr>
              <a:t>Human Biology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62</a:t>
            </a:r>
            <a:r>
              <a:rPr lang="en-US" dirty="0">
                <a:effectLst/>
              </a:rPr>
              <a:t>(6), 733–745.</a:t>
            </a:r>
          </a:p>
          <a:p>
            <a:r>
              <a:rPr lang="en-US" dirty="0">
                <a:effectLst/>
              </a:rPr>
              <a:t>Lovell, N. C. (n.d.). </a:t>
            </a:r>
            <a:r>
              <a:rPr lang="en-US" dirty="0" err="1">
                <a:effectLst/>
              </a:rPr>
              <a:t>Bioarchaeology</a:t>
            </a:r>
            <a:r>
              <a:rPr lang="en-US" dirty="0">
                <a:effectLst/>
              </a:rPr>
              <a:t> of the Indus Valley Civilization: Biological Affinities, Paleopathology, and Chemical Analyses. In </a:t>
            </a:r>
            <a:r>
              <a:rPr lang="en-US" i="1" dirty="0">
                <a:effectLst/>
              </a:rPr>
              <a:t>A Companion to South Asia in the Past</a:t>
            </a:r>
            <a:r>
              <a:rPr lang="en-US" dirty="0">
                <a:effectLst/>
              </a:rPr>
              <a:t> (pp. 169–186). John Wiley &amp; Sons, Inc. </a:t>
            </a:r>
            <a:r>
              <a:rPr lang="en-US" dirty="0">
                <a:effectLst/>
                <a:hlinkClick r:id="rId3"/>
              </a:rPr>
              <a:t>https://doi.org/10.1002/9781119055280.ch11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Maestri</a:t>
            </a:r>
            <a:r>
              <a:rPr lang="en-US" dirty="0">
                <a:effectLst/>
              </a:rPr>
              <a:t>, R., </a:t>
            </a:r>
            <a:r>
              <a:rPr lang="en-US" dirty="0" err="1">
                <a:effectLst/>
              </a:rPr>
              <a:t>Fornel</a:t>
            </a:r>
            <a:r>
              <a:rPr lang="en-US" dirty="0">
                <a:effectLst/>
              </a:rPr>
              <a:t>, R., Gonçalves, G. L., </a:t>
            </a:r>
            <a:r>
              <a:rPr lang="en-US" dirty="0" err="1">
                <a:effectLst/>
              </a:rPr>
              <a:t>Geise</a:t>
            </a:r>
            <a:r>
              <a:rPr lang="en-US" dirty="0">
                <a:effectLst/>
              </a:rPr>
              <a:t>, L., Freitas, T. R. O., &amp; Carnaval, A. C. (2016). Predictors of intraspecific morphological variability in a tropical hotspot: Comparing the influence of random and non‐random factors. </a:t>
            </a:r>
            <a:r>
              <a:rPr lang="en-US" i="1" dirty="0">
                <a:effectLst/>
              </a:rPr>
              <a:t>Journal of Biogeography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43</a:t>
            </a:r>
            <a:r>
              <a:rPr lang="en-US" dirty="0">
                <a:effectLst/>
              </a:rPr>
              <a:t>(11), 2160–2172. </a:t>
            </a:r>
            <a:r>
              <a:rPr lang="en-US" dirty="0">
                <a:effectLst/>
                <a:hlinkClick r:id="rId4"/>
              </a:rPr>
              <a:t>https://doi.org/10.1111/jbi.12815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Mushrif</a:t>
            </a:r>
            <a:r>
              <a:rPr lang="en-US" dirty="0">
                <a:effectLst/>
              </a:rPr>
              <a:t>-Tripathy, V., Chakraborty, K. S., &amp; </a:t>
            </a:r>
            <a:r>
              <a:rPr lang="en-US" dirty="0" err="1">
                <a:effectLst/>
              </a:rPr>
              <a:t>Lahiri</a:t>
            </a:r>
            <a:r>
              <a:rPr lang="en-US" dirty="0">
                <a:effectLst/>
              </a:rPr>
              <a:t>, S. (2016). Where Are They Now? The Human Skeletal Remains from India. In G. R. </a:t>
            </a:r>
            <a:r>
              <a:rPr lang="en-US" dirty="0" err="1">
                <a:effectLst/>
              </a:rPr>
              <a:t>Schug</a:t>
            </a:r>
            <a:r>
              <a:rPr lang="en-US" dirty="0">
                <a:effectLst/>
              </a:rPr>
              <a:t> &amp; S. R. </a:t>
            </a:r>
            <a:r>
              <a:rPr lang="en-US" dirty="0" err="1">
                <a:effectLst/>
              </a:rPr>
              <a:t>Walimbe</a:t>
            </a:r>
            <a:r>
              <a:rPr lang="en-US" dirty="0">
                <a:effectLst/>
              </a:rPr>
              <a:t> (Eds.), </a:t>
            </a:r>
            <a:r>
              <a:rPr lang="en-US" i="1" dirty="0">
                <a:effectLst/>
              </a:rPr>
              <a:t>A Companion to South Asia in the Past</a:t>
            </a:r>
            <a:r>
              <a:rPr lang="en-US" dirty="0">
                <a:effectLst/>
              </a:rPr>
              <a:t> (pp. 496–533). John Wiley &amp; Sons, Inc. </a:t>
            </a:r>
            <a:r>
              <a:rPr lang="en-US" dirty="0">
                <a:effectLst/>
                <a:hlinkClick r:id="rId5"/>
              </a:rPr>
              <a:t>https://doi.org/10.1002/9781119055280.ch32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Ross, A. H., &amp; Williams, S. E. (2021). Ancestry Studies in Forensic Anthropology: Back on the Frontier of Racism. </a:t>
            </a:r>
            <a:r>
              <a:rPr lang="en-US" i="1" dirty="0">
                <a:effectLst/>
              </a:rPr>
              <a:t>Biology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10</a:t>
            </a:r>
            <a:r>
              <a:rPr lang="en-US" dirty="0">
                <a:effectLst/>
              </a:rPr>
              <a:t>(7), 602. </a:t>
            </a:r>
            <a:r>
              <a:rPr lang="en-US" dirty="0">
                <a:effectLst/>
                <a:hlinkClick r:id="rId6"/>
              </a:rPr>
              <a:t>https://doi.org/10.3390/biology10070602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Sivaramakrishnan</a:t>
            </a:r>
            <a:r>
              <a:rPr lang="en-US" dirty="0">
                <a:effectLst/>
              </a:rPr>
              <a:t>, A., </a:t>
            </a:r>
            <a:r>
              <a:rPr lang="en-US" dirty="0" err="1">
                <a:effectLst/>
              </a:rPr>
              <a:t>Tahara-Eckl</a:t>
            </a:r>
            <a:r>
              <a:rPr lang="en-US" dirty="0">
                <a:effectLst/>
              </a:rPr>
              <a:t>, L., &amp; </a:t>
            </a:r>
            <a:r>
              <a:rPr lang="en-US" dirty="0" err="1">
                <a:effectLst/>
              </a:rPr>
              <a:t>Madhavan</a:t>
            </a:r>
            <a:r>
              <a:rPr lang="en-US" dirty="0">
                <a:effectLst/>
              </a:rPr>
              <a:t>, S. (2016). Spatial localization and distribution of the TMS-related ‘hotspot’ of the tibialis anterior muscle representation in the healthy and post-stroke motor cortex. </a:t>
            </a:r>
            <a:r>
              <a:rPr lang="en-US" i="1" dirty="0">
                <a:effectLst/>
              </a:rPr>
              <a:t>Neuroscience Letters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627</a:t>
            </a:r>
            <a:r>
              <a:rPr lang="en-US" dirty="0">
                <a:effectLst/>
              </a:rPr>
              <a:t>, 30–35. </a:t>
            </a:r>
            <a:r>
              <a:rPr lang="en-US" dirty="0">
                <a:effectLst/>
                <a:hlinkClick r:id="rId7"/>
              </a:rPr>
              <a:t>https://doi.org/10.1016/j.neulet.2016.05.041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Spradley, M. K. (2013). </a:t>
            </a:r>
            <a:r>
              <a:rPr lang="en-US" i="1" dirty="0">
                <a:effectLst/>
              </a:rPr>
              <a:t>Project IDENTIFICATION: Developing Accurate Identification Criteria for Hispanics</a:t>
            </a:r>
            <a:r>
              <a:rPr lang="en-US" dirty="0">
                <a:effectLst/>
              </a:rPr>
              <a:t> (Research No. 2008-DN-BX-K464; p. 69). US Department of Justice.</a:t>
            </a:r>
          </a:p>
          <a:p>
            <a:r>
              <a:rPr lang="en-US" dirty="0">
                <a:effectLst/>
              </a:rPr>
              <a:t>Spradley, M. K. (2014). TOWARD ESTIMATING GEOGRAPHIC ORIGIN OF MIGRANT REMAINS ALONG THE UNITED STATES-MEXICO BORDER: Origin of Migrant Remains Along the United States-Mexico Border. </a:t>
            </a:r>
            <a:r>
              <a:rPr lang="en-US" i="1" dirty="0">
                <a:effectLst/>
              </a:rPr>
              <a:t>Annals of Anthropological Practice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38</a:t>
            </a:r>
            <a:r>
              <a:rPr lang="en-US" dirty="0">
                <a:effectLst/>
              </a:rPr>
              <a:t>(1), 101–110. </a:t>
            </a:r>
            <a:r>
              <a:rPr lang="en-US" dirty="0">
                <a:effectLst/>
                <a:hlinkClick r:id="rId8"/>
              </a:rPr>
              <a:t>https://doi.org/10.1111/napa.12045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Spradley, M. K., Jantz, R. L., Robinson, A., &amp; </a:t>
            </a:r>
            <a:r>
              <a:rPr lang="en-US" dirty="0" err="1">
                <a:effectLst/>
              </a:rPr>
              <a:t>Peccerelli</a:t>
            </a:r>
            <a:r>
              <a:rPr lang="en-US" dirty="0">
                <a:effectLst/>
              </a:rPr>
              <a:t>, F. (2008). Demographic Change and Forensic Identification: Problems in Metric Identification of Hispanic Skeletons. </a:t>
            </a:r>
            <a:r>
              <a:rPr lang="en-US" i="1" dirty="0">
                <a:effectLst/>
              </a:rPr>
              <a:t>Journal of Forensic Sciences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53</a:t>
            </a:r>
            <a:r>
              <a:rPr lang="en-US" dirty="0">
                <a:effectLst/>
              </a:rPr>
              <a:t>(1), 21–28. </a:t>
            </a:r>
            <a:r>
              <a:rPr lang="en-US" dirty="0">
                <a:effectLst/>
                <a:hlinkClick r:id="rId9"/>
              </a:rPr>
              <a:t>https://doi.org/10.1111/j.1556-4029.2007.00614.x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D886-07EE-4971-876C-C2B23B6E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2BA5-9D73-4B73-8EF7-91F4DFC1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 for your time!</a:t>
            </a:r>
          </a:p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365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E7DC-EEC9-4C0B-87C7-7F912CE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2BC3-3728-43BA-AF82-71A1D889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Topic area</a:t>
            </a:r>
          </a:p>
          <a:p>
            <a:pPr lvl="1"/>
            <a:r>
              <a:rPr lang="en-US" dirty="0"/>
              <a:t>Forensic anthropology</a:t>
            </a:r>
          </a:p>
          <a:p>
            <a:pPr lvl="1"/>
            <a:r>
              <a:rPr lang="en-US" dirty="0"/>
              <a:t>Developing identifiers of geographic origin using cranial measurements</a:t>
            </a:r>
          </a:p>
          <a:p>
            <a:pPr lvl="2"/>
            <a:r>
              <a:rPr lang="en-US" dirty="0"/>
              <a:t>Cranial measurements linked to distinct cultural/ethnic/tribal groups</a:t>
            </a:r>
          </a:p>
          <a:p>
            <a:pPr lvl="1"/>
            <a:r>
              <a:rPr lang="en-US" dirty="0"/>
              <a:t>Indian cranial measurements (1909)</a:t>
            </a:r>
          </a:p>
          <a:p>
            <a:pPr lvl="2"/>
            <a:r>
              <a:rPr lang="en-US" dirty="0"/>
              <a:t>Novel data for time period and geography</a:t>
            </a:r>
          </a:p>
          <a:p>
            <a:pPr lvl="2"/>
            <a:r>
              <a:rPr lang="en-US" dirty="0"/>
              <a:t>Used for updating database and future work</a:t>
            </a:r>
          </a:p>
          <a:p>
            <a:pPr lvl="1"/>
            <a:r>
              <a:rPr lang="en-US" dirty="0"/>
              <a:t>Pilot study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cranial measurements exhibit spatial autocorrelation at the state-level in India? </a:t>
            </a:r>
          </a:p>
          <a:p>
            <a:pPr lvl="1"/>
            <a:r>
              <a:rPr lang="en-US" dirty="0"/>
              <a:t>Do cranial measurements exhibit spatial autocorrelation at the tribal/group-level in India?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A4C7B-8DF5-490D-9EE5-8E834C35DE65}"/>
              </a:ext>
            </a:extLst>
          </p:cNvPr>
          <p:cNvSpPr txBox="1"/>
          <p:nvPr/>
        </p:nvSpPr>
        <p:spPr>
          <a:xfrm>
            <a:off x="3279269" y="5902685"/>
            <a:ext cx="221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(Future)</a:t>
            </a:r>
          </a:p>
        </p:txBody>
      </p:sp>
    </p:spTree>
    <p:extLst>
      <p:ext uri="{BB962C8B-B14F-4D97-AF65-F5344CB8AC3E}">
        <p14:creationId xmlns:p14="http://schemas.microsoft.com/office/powerpoint/2010/main" val="11956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R/R-studio</a:t>
            </a:r>
          </a:p>
          <a:p>
            <a:pPr lvl="1"/>
            <a:r>
              <a:rPr lang="en-US" dirty="0" err="1"/>
              <a:t>Tidyverse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sf</a:t>
            </a:r>
          </a:p>
          <a:p>
            <a:pPr lvl="1"/>
            <a:r>
              <a:rPr lang="en-US" dirty="0" err="1"/>
              <a:t>spdep</a:t>
            </a:r>
            <a:endParaRPr lang="en-US" dirty="0"/>
          </a:p>
          <a:p>
            <a:pPr lvl="1"/>
            <a:r>
              <a:rPr lang="en-US" dirty="0" err="1"/>
              <a:t>tmap</a:t>
            </a:r>
            <a:endParaRPr lang="en-US" dirty="0"/>
          </a:p>
          <a:p>
            <a:r>
              <a:rPr lang="en-US" dirty="0"/>
              <a:t>Microsoft Excel</a:t>
            </a:r>
          </a:p>
          <a:p>
            <a:r>
              <a:rPr lang="en-US" dirty="0"/>
              <a:t>ArcGIS Online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Cranial measurement observations</a:t>
            </a:r>
          </a:p>
          <a:p>
            <a:pPr lvl="2"/>
            <a:r>
              <a:rPr lang="en-US" dirty="0"/>
              <a:t>162 observations from 17 Indian states from 1909</a:t>
            </a:r>
          </a:p>
          <a:p>
            <a:pPr lvl="1"/>
            <a:r>
              <a:rPr lang="en-US" dirty="0"/>
              <a:t>State boundaries – India and Sri Lanka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FAA29B57-9AA9-4ED4-88A0-2788EBB7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8823" y="452045"/>
            <a:ext cx="6324301" cy="39880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2F2A40-4797-4BA9-83E4-AF3C0D97B6B2}"/>
              </a:ext>
            </a:extLst>
          </p:cNvPr>
          <p:cNvSpPr txBox="1"/>
          <p:nvPr/>
        </p:nvSpPr>
        <p:spPr>
          <a:xfrm>
            <a:off x="5363409" y="4489288"/>
            <a:ext cx="4072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scielo.conicyt.cl/scielo.php?script=sci_arttext&amp;pid=S0717-95022005000300011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633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6786" cy="4823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Aggregating values to state level</a:t>
            </a:r>
          </a:p>
          <a:p>
            <a:pPr lvl="1"/>
            <a:r>
              <a:rPr lang="en-US" dirty="0"/>
              <a:t>17 measurements x mean and median</a:t>
            </a:r>
          </a:p>
          <a:p>
            <a:pPr lvl="1"/>
            <a:r>
              <a:rPr lang="en-US" dirty="0"/>
              <a:t>34 aggregate values </a:t>
            </a:r>
          </a:p>
          <a:p>
            <a:r>
              <a:rPr lang="en-US" dirty="0"/>
              <a:t>Distance-band neighbor and weights</a:t>
            </a:r>
          </a:p>
          <a:p>
            <a:pPr lvl="1"/>
            <a:r>
              <a:rPr lang="en-US" dirty="0"/>
              <a:t>Non-contiguous geometries</a:t>
            </a:r>
          </a:p>
          <a:p>
            <a:pPr lvl="1"/>
            <a:r>
              <a:rPr lang="en-US" dirty="0"/>
              <a:t>Minimum threshold calculation</a:t>
            </a:r>
          </a:p>
          <a:p>
            <a:r>
              <a:rPr lang="en-US" dirty="0"/>
              <a:t>ESDA</a:t>
            </a:r>
          </a:p>
          <a:p>
            <a:pPr lvl="1"/>
            <a:r>
              <a:rPr lang="en-US" dirty="0"/>
              <a:t>Tested weight matrix and neighbor formalization</a:t>
            </a:r>
          </a:p>
          <a:p>
            <a:r>
              <a:rPr lang="en-US" dirty="0"/>
              <a:t>Custom function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err="1"/>
              <a:t>moran.test</a:t>
            </a:r>
            <a:r>
              <a:rPr lang="en-US" dirty="0"/>
              <a:t> results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moran.mc results</a:t>
            </a:r>
          </a:p>
          <a:p>
            <a:pPr lvl="2"/>
            <a:r>
              <a:rPr lang="en-US" dirty="0"/>
              <a:t>10,000 iterations</a:t>
            </a:r>
          </a:p>
          <a:p>
            <a:r>
              <a:rPr lang="en-US" dirty="0"/>
              <a:t>Calculate LISA’s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15F4-EC9B-4C51-AE58-F1985C4B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13301"/>
          <a:stretch/>
        </p:blipFill>
        <p:spPr>
          <a:xfrm>
            <a:off x="6604986" y="1219311"/>
            <a:ext cx="5259354" cy="44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3A20-4771-4A21-8A54-8A30E6CA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6A9A-CA1D-4849-AFF5-7C4B5FBB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28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Comparing Methods</a:t>
            </a:r>
          </a:p>
          <a:p>
            <a:pPr lvl="1"/>
            <a:r>
              <a:rPr lang="en-US" dirty="0"/>
              <a:t>6 cranial measurements in </a:t>
            </a:r>
            <a:r>
              <a:rPr lang="en-US" dirty="0" err="1"/>
              <a:t>moran.test</a:t>
            </a:r>
            <a:endParaRPr lang="en-US" dirty="0"/>
          </a:p>
          <a:p>
            <a:pPr lvl="1"/>
            <a:r>
              <a:rPr lang="en-US" dirty="0"/>
              <a:t>5 cranial measurements in moran.mc</a:t>
            </a:r>
          </a:p>
          <a:p>
            <a:pPr lvl="1"/>
            <a:r>
              <a:rPr lang="en-US" dirty="0"/>
              <a:t>Lower p-values in </a:t>
            </a:r>
            <a:r>
              <a:rPr lang="en-US" dirty="0" err="1"/>
              <a:t>moran.test</a:t>
            </a:r>
            <a:endParaRPr lang="en-US" dirty="0"/>
          </a:p>
          <a:p>
            <a:pPr lvl="1"/>
            <a:r>
              <a:rPr lang="en-US" dirty="0"/>
              <a:t>Shorter list in moran.mc</a:t>
            </a:r>
          </a:p>
          <a:p>
            <a:r>
              <a:rPr lang="en-US" dirty="0"/>
              <a:t>Moran’s I</a:t>
            </a:r>
          </a:p>
          <a:p>
            <a:pPr lvl="1"/>
            <a:r>
              <a:rPr lang="en-US" dirty="0"/>
              <a:t>Moderate spatial clustering </a:t>
            </a:r>
          </a:p>
          <a:p>
            <a:pPr lvl="1"/>
            <a:r>
              <a:rPr lang="en-US" dirty="0"/>
              <a:t>NLH highest clustering (both aggregations)</a:t>
            </a:r>
          </a:p>
          <a:p>
            <a:pPr lvl="2"/>
            <a:r>
              <a:rPr lang="en-US" dirty="0"/>
              <a:t>NA’s in some states</a:t>
            </a:r>
          </a:p>
          <a:p>
            <a:pPr lvl="1"/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327805A-094D-4FAA-8FD3-A56FB5F6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29" y="0"/>
            <a:ext cx="2739422" cy="6858000"/>
          </a:xfrm>
          <a:prstGeom prst="rect">
            <a:avLst/>
          </a:prstGeom>
        </p:spPr>
      </p:pic>
      <p:pic>
        <p:nvPicPr>
          <p:cNvPr id="9" name="Picture 8" descr="A screenshot of a text message&#10;&#10;Description automatically generated with medium confidence">
            <a:extLst>
              <a:ext uri="{FF2B5EF4-FFF2-40B4-BE49-F238E27FC236}">
                <a16:creationId xmlns:a16="http://schemas.microsoft.com/office/drawing/2014/main" id="{4131E23C-056E-4B66-8CAE-56D410EE6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31" y="0"/>
            <a:ext cx="3396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0451-18F2-4A7E-A6B3-EE50293F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D4EC-5ED7-4950-8EFE-3CC09F31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7684DD-6483-48D5-BAED-BDC8A34F4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6" r="13753"/>
          <a:stretch/>
        </p:blipFill>
        <p:spPr>
          <a:xfrm>
            <a:off x="-1" y="1376363"/>
            <a:ext cx="6156357" cy="5215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3F4720-A218-4843-A4CE-11D1C70B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19" r="13945"/>
          <a:stretch/>
        </p:blipFill>
        <p:spPr>
          <a:xfrm>
            <a:off x="6096000" y="1376363"/>
            <a:ext cx="6096000" cy="52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9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C8C7-74BD-49D5-AD82-4879336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80CF-60E0-4507-98B6-0A7DDDFA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cranial measurements show low to moderate spatial clustering at state-level</a:t>
            </a:r>
          </a:p>
          <a:p>
            <a:pPr lvl="1"/>
            <a:r>
              <a:rPr lang="en-US" dirty="0"/>
              <a:t>Okay for pilot study</a:t>
            </a:r>
          </a:p>
          <a:p>
            <a:pPr lvl="1"/>
            <a:r>
              <a:rPr lang="en-US" dirty="0"/>
              <a:t>Help narrow focus for next stage of study </a:t>
            </a:r>
          </a:p>
          <a:p>
            <a:pPr lvl="1"/>
            <a:r>
              <a:rPr lang="en-US" dirty="0"/>
              <a:t>Limited definitive conclusions</a:t>
            </a:r>
          </a:p>
          <a:p>
            <a:pPr lvl="2"/>
            <a:r>
              <a:rPr lang="en-US" dirty="0"/>
              <a:t>Warrants further study/other methodology</a:t>
            </a:r>
          </a:p>
          <a:p>
            <a:r>
              <a:rPr lang="en-US" dirty="0"/>
              <a:t>Unable to determine influence of sex</a:t>
            </a:r>
          </a:p>
          <a:p>
            <a:pPr lvl="1"/>
            <a:r>
              <a:rPr lang="en-US" dirty="0"/>
              <a:t>Not parsed in this study</a:t>
            </a:r>
          </a:p>
        </p:txBody>
      </p:sp>
    </p:spTree>
    <p:extLst>
      <p:ext uri="{BB962C8B-B14F-4D97-AF65-F5344CB8AC3E}">
        <p14:creationId xmlns:p14="http://schemas.microsoft.com/office/powerpoint/2010/main" val="234693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27A-9451-4403-8BBD-F769236F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5B9D-0477-4C8D-90EC-9F6BF17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Draft tabular data</a:t>
            </a:r>
          </a:p>
          <a:p>
            <a:r>
              <a:rPr lang="en-US" dirty="0"/>
              <a:t>Changes in boundaries (1909 vs 2020)</a:t>
            </a:r>
          </a:p>
          <a:p>
            <a:r>
              <a:rPr lang="en-US" dirty="0"/>
              <a:t>Spatial scale and quantity of observations</a:t>
            </a:r>
          </a:p>
          <a:p>
            <a:pPr lvl="1"/>
            <a:r>
              <a:rPr lang="en-US" dirty="0"/>
              <a:t>Aggregation required</a:t>
            </a:r>
          </a:p>
          <a:p>
            <a:r>
              <a:rPr lang="en-US" dirty="0"/>
              <a:t>Spatial data availability</a:t>
            </a:r>
          </a:p>
          <a:p>
            <a:pPr lvl="1"/>
            <a:r>
              <a:rPr lang="en-US" dirty="0"/>
              <a:t>ArcGIS Online workaround</a:t>
            </a:r>
          </a:p>
          <a:p>
            <a:r>
              <a:rPr lang="en-US" dirty="0"/>
              <a:t>Methodology in forensic anthropology </a:t>
            </a:r>
          </a:p>
          <a:p>
            <a:pPr lvl="1"/>
            <a:r>
              <a:rPr lang="en-US" dirty="0"/>
              <a:t>Component/discrimination analysis vs Spatial Autocorrelation</a:t>
            </a:r>
          </a:p>
          <a:p>
            <a:r>
              <a:rPr lang="en-US" dirty="0"/>
              <a:t>Learning </a:t>
            </a:r>
            <a:r>
              <a:rPr lang="en-US" i="1" dirty="0"/>
              <a:t>purr::map </a:t>
            </a:r>
            <a:r>
              <a:rPr lang="en-US" dirty="0"/>
              <a:t>functions</a:t>
            </a:r>
          </a:p>
          <a:p>
            <a:pPr lvl="1"/>
            <a:r>
              <a:rPr lang="en-US" dirty="0" err="1"/>
              <a:t>Seba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0F5A-D15C-44EB-AF00-2497D9B3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5DBA-21C1-4188-B9A1-1B44CF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functions to other scripts</a:t>
            </a:r>
          </a:p>
          <a:p>
            <a:r>
              <a:rPr lang="en-US" dirty="0"/>
              <a:t>Increasing granularity of data</a:t>
            </a:r>
          </a:p>
          <a:p>
            <a:pPr lvl="1"/>
            <a:r>
              <a:rPr lang="en-US" dirty="0"/>
              <a:t>PI using cultural atlases</a:t>
            </a:r>
          </a:p>
          <a:p>
            <a:pPr lvl="1"/>
            <a:r>
              <a:rPr lang="en-US" dirty="0"/>
              <a:t>Different geometries (tribal/cultural/villages)</a:t>
            </a:r>
          </a:p>
          <a:p>
            <a:r>
              <a:rPr lang="en-US" dirty="0"/>
              <a:t>Official data from governments</a:t>
            </a:r>
          </a:p>
          <a:p>
            <a:r>
              <a:rPr lang="en-US" dirty="0"/>
              <a:t>Spatial autoregression or other techniques?</a:t>
            </a:r>
          </a:p>
          <a:p>
            <a:pPr lvl="1"/>
            <a:r>
              <a:rPr lang="en-US" dirty="0"/>
              <a:t>Methodology from other fields</a:t>
            </a:r>
          </a:p>
          <a:p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187636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909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Spatial analysis of historical Indian cranial measurements</vt:lpstr>
      <vt:lpstr>Project Overview</vt:lpstr>
      <vt:lpstr>Methods</vt:lpstr>
      <vt:lpstr>Methods</vt:lpstr>
      <vt:lpstr>Results/Discussion</vt:lpstr>
      <vt:lpstr>Results/Discussion</vt:lpstr>
      <vt:lpstr>Implications</vt:lpstr>
      <vt:lpstr>Challenges</vt:lpstr>
      <vt:lpstr>Future Goals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 of historical cranial measurements</dc:title>
  <dc:creator>Andrew Laws</dc:creator>
  <cp:lastModifiedBy>Andrew Laws</cp:lastModifiedBy>
  <cp:revision>7</cp:revision>
  <dcterms:created xsi:type="dcterms:W3CDTF">2021-10-29T13:35:35Z</dcterms:created>
  <dcterms:modified xsi:type="dcterms:W3CDTF">2021-12-06T17:00:35Z</dcterms:modified>
</cp:coreProperties>
</file>