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60" r:id="rId4"/>
    <p:sldId id="291" r:id="rId5"/>
    <p:sldId id="259" r:id="rId6"/>
    <p:sldId id="263" r:id="rId7"/>
    <p:sldId id="262" r:id="rId8"/>
    <p:sldId id="265" r:id="rId9"/>
    <p:sldId id="266" r:id="rId10"/>
    <p:sldId id="267" r:id="rId11"/>
    <p:sldId id="268" r:id="rId12"/>
    <p:sldId id="264"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67" autoAdjust="0"/>
  </p:normalViewPr>
  <p:slideViewPr>
    <p:cSldViewPr>
      <p:cViewPr varScale="1">
        <p:scale>
          <a:sx n="60" d="100"/>
          <a:sy n="60" d="100"/>
        </p:scale>
        <p:origin x="-1572"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4B748-DA19-404C-A7C2-9E2B981F48D0}" type="datetimeFigureOut">
              <a:rPr lang="pt-BR" smtClean="0"/>
              <a:t>30/10/2019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764B59-B398-45BD-A8B8-7E1BA2288CBD}" type="slidenum">
              <a:rPr lang="pt-BR" smtClean="0"/>
              <a:t>‹nº›</a:t>
            </a:fld>
            <a:endParaRPr lang="pt-BR"/>
          </a:p>
        </p:txBody>
      </p:sp>
    </p:spTree>
    <p:extLst>
      <p:ext uri="{BB962C8B-B14F-4D97-AF65-F5344CB8AC3E}">
        <p14:creationId xmlns:p14="http://schemas.microsoft.com/office/powerpoint/2010/main" val="292660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10"/>
          </p:nvPr>
        </p:nvSpPr>
        <p:spPr/>
        <p:txBody>
          <a:bodyPr/>
          <a:lstStyle/>
          <a:p>
            <a:fld id="{25764B59-B398-45BD-A8B8-7E1BA2288CBD}" type="slidenum">
              <a:rPr lang="pt-BR" smtClean="0"/>
              <a:t>14</a:t>
            </a:fld>
            <a:endParaRPr lang="pt-BR"/>
          </a:p>
        </p:txBody>
      </p:sp>
    </p:spTree>
    <p:extLst>
      <p:ext uri="{BB962C8B-B14F-4D97-AF65-F5344CB8AC3E}">
        <p14:creationId xmlns:p14="http://schemas.microsoft.com/office/powerpoint/2010/main" val="272687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5764B59-B398-45BD-A8B8-7E1BA2288CBD}" type="slidenum">
              <a:rPr lang="pt-BR" smtClean="0"/>
              <a:t>18</a:t>
            </a:fld>
            <a:endParaRPr lang="pt-BR"/>
          </a:p>
        </p:txBody>
      </p:sp>
    </p:spTree>
    <p:extLst>
      <p:ext uri="{BB962C8B-B14F-4D97-AF65-F5344CB8AC3E}">
        <p14:creationId xmlns:p14="http://schemas.microsoft.com/office/powerpoint/2010/main" val="1529200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54A90D3-6A4F-4237-AD7A-3B59DD208273}" type="datetimeFigureOut">
              <a:rPr lang="pt-BR" smtClean="0"/>
              <a:t>30/10/2019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CE2F6-A712-4445-A196-0C15D0C5ACD0}" type="slidenum">
              <a:rPr lang="pt-BR" smtClean="0"/>
              <a:t>‹nº›</a:t>
            </a:fld>
            <a:endParaRPr lang="pt-BR"/>
          </a:p>
        </p:txBody>
      </p:sp>
    </p:spTree>
    <p:extLst>
      <p:ext uri="{BB962C8B-B14F-4D97-AF65-F5344CB8AC3E}">
        <p14:creationId xmlns:p14="http://schemas.microsoft.com/office/powerpoint/2010/main" val="69654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54A90D3-6A4F-4237-AD7A-3B59DD208273}" type="datetimeFigureOut">
              <a:rPr lang="pt-BR" smtClean="0"/>
              <a:t>30/10/2019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CE2F6-A712-4445-A196-0C15D0C5ACD0}" type="slidenum">
              <a:rPr lang="pt-BR" smtClean="0"/>
              <a:t>‹nº›</a:t>
            </a:fld>
            <a:endParaRPr lang="pt-BR"/>
          </a:p>
        </p:txBody>
      </p:sp>
    </p:spTree>
    <p:extLst>
      <p:ext uri="{BB962C8B-B14F-4D97-AF65-F5344CB8AC3E}">
        <p14:creationId xmlns:p14="http://schemas.microsoft.com/office/powerpoint/2010/main" val="220008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54A90D3-6A4F-4237-AD7A-3B59DD208273}" type="datetimeFigureOut">
              <a:rPr lang="pt-BR" smtClean="0"/>
              <a:t>30/10/2019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CE2F6-A712-4445-A196-0C15D0C5ACD0}" type="slidenum">
              <a:rPr lang="pt-BR" smtClean="0"/>
              <a:t>‹nº›</a:t>
            </a:fld>
            <a:endParaRPr lang="pt-BR"/>
          </a:p>
        </p:txBody>
      </p:sp>
    </p:spTree>
    <p:extLst>
      <p:ext uri="{BB962C8B-B14F-4D97-AF65-F5344CB8AC3E}">
        <p14:creationId xmlns:p14="http://schemas.microsoft.com/office/powerpoint/2010/main" val="57000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lvl1pPr>
              <a:defRPr b="1">
                <a:solidFill>
                  <a:schemeClr val="bg1">
                    <a:lumMod val="50000"/>
                  </a:schemeClr>
                </a:solidFill>
              </a:defRPr>
            </a:lvl1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10"/>
          </p:nvPr>
        </p:nvSpPr>
        <p:spPr/>
        <p:txBody>
          <a:bodyPr/>
          <a:lstStyle/>
          <a:p>
            <a:fld id="{054A90D3-6A4F-4237-AD7A-3B59DD208273}" type="datetimeFigureOut">
              <a:rPr lang="pt-BR" smtClean="0"/>
              <a:t>30/10/2019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CE2F6-A712-4445-A196-0C15D0C5ACD0}" type="slidenum">
              <a:rPr lang="pt-BR" smtClean="0"/>
              <a:t>‹nº›</a:t>
            </a:fld>
            <a:endParaRPr lang="pt-BR"/>
          </a:p>
        </p:txBody>
      </p:sp>
      <p:cxnSp>
        <p:nvCxnSpPr>
          <p:cNvPr id="8" name="Conector reto 7"/>
          <p:cNvCxnSpPr/>
          <p:nvPr userDrawn="1"/>
        </p:nvCxnSpPr>
        <p:spPr>
          <a:xfrm flipH="1">
            <a:off x="2195736" y="1052736"/>
            <a:ext cx="6948264"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userDrawn="1"/>
        </p:nvCxnSpPr>
        <p:spPr>
          <a:xfrm flipH="1">
            <a:off x="1835696" y="1052736"/>
            <a:ext cx="360040" cy="288032"/>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89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054A90D3-6A4F-4237-AD7A-3B59DD208273}" type="datetimeFigureOut">
              <a:rPr lang="pt-BR" smtClean="0"/>
              <a:t>30/10/2019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FCE2F6-A712-4445-A196-0C15D0C5ACD0}" type="slidenum">
              <a:rPr lang="pt-BR" smtClean="0"/>
              <a:t>‹nº›</a:t>
            </a:fld>
            <a:endParaRPr lang="pt-BR"/>
          </a:p>
        </p:txBody>
      </p:sp>
    </p:spTree>
    <p:extLst>
      <p:ext uri="{BB962C8B-B14F-4D97-AF65-F5344CB8AC3E}">
        <p14:creationId xmlns:p14="http://schemas.microsoft.com/office/powerpoint/2010/main" val="142879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054A90D3-6A4F-4237-AD7A-3B59DD208273}" type="datetimeFigureOut">
              <a:rPr lang="pt-BR" smtClean="0"/>
              <a:t>30/10/2019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FCE2F6-A712-4445-A196-0C15D0C5ACD0}" type="slidenum">
              <a:rPr lang="pt-BR" smtClean="0"/>
              <a:t>‹nº›</a:t>
            </a:fld>
            <a:endParaRPr lang="pt-BR"/>
          </a:p>
        </p:txBody>
      </p:sp>
    </p:spTree>
    <p:extLst>
      <p:ext uri="{BB962C8B-B14F-4D97-AF65-F5344CB8AC3E}">
        <p14:creationId xmlns:p14="http://schemas.microsoft.com/office/powerpoint/2010/main" val="1769415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054A90D3-6A4F-4237-AD7A-3B59DD208273}" type="datetimeFigureOut">
              <a:rPr lang="pt-BR" smtClean="0"/>
              <a:t>30/10/2019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7FCE2F6-A712-4445-A196-0C15D0C5ACD0}" type="slidenum">
              <a:rPr lang="pt-BR" smtClean="0"/>
              <a:t>‹nº›</a:t>
            </a:fld>
            <a:endParaRPr lang="pt-BR"/>
          </a:p>
        </p:txBody>
      </p:sp>
    </p:spTree>
    <p:extLst>
      <p:ext uri="{BB962C8B-B14F-4D97-AF65-F5344CB8AC3E}">
        <p14:creationId xmlns:p14="http://schemas.microsoft.com/office/powerpoint/2010/main" val="312635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054A90D3-6A4F-4237-AD7A-3B59DD208273}" type="datetimeFigureOut">
              <a:rPr lang="pt-BR" smtClean="0"/>
              <a:t>30/10/2019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7FCE2F6-A712-4445-A196-0C15D0C5ACD0}" type="slidenum">
              <a:rPr lang="pt-BR" smtClean="0"/>
              <a:t>‹nº›</a:t>
            </a:fld>
            <a:endParaRPr lang="pt-BR"/>
          </a:p>
        </p:txBody>
      </p:sp>
    </p:spTree>
    <p:extLst>
      <p:ext uri="{BB962C8B-B14F-4D97-AF65-F5344CB8AC3E}">
        <p14:creationId xmlns:p14="http://schemas.microsoft.com/office/powerpoint/2010/main" val="373147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54A90D3-6A4F-4237-AD7A-3B59DD208273}" type="datetimeFigureOut">
              <a:rPr lang="pt-BR" smtClean="0"/>
              <a:t>30/10/2019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7FCE2F6-A712-4445-A196-0C15D0C5ACD0}" type="slidenum">
              <a:rPr lang="pt-BR" smtClean="0"/>
              <a:t>‹nº›</a:t>
            </a:fld>
            <a:endParaRPr lang="pt-BR"/>
          </a:p>
        </p:txBody>
      </p:sp>
    </p:spTree>
    <p:extLst>
      <p:ext uri="{BB962C8B-B14F-4D97-AF65-F5344CB8AC3E}">
        <p14:creationId xmlns:p14="http://schemas.microsoft.com/office/powerpoint/2010/main" val="166620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54A90D3-6A4F-4237-AD7A-3B59DD208273}" type="datetimeFigureOut">
              <a:rPr lang="pt-BR" smtClean="0"/>
              <a:t>30/10/2019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FCE2F6-A712-4445-A196-0C15D0C5ACD0}" type="slidenum">
              <a:rPr lang="pt-BR" smtClean="0"/>
              <a:t>‹nº›</a:t>
            </a:fld>
            <a:endParaRPr lang="pt-BR"/>
          </a:p>
        </p:txBody>
      </p:sp>
    </p:spTree>
    <p:extLst>
      <p:ext uri="{BB962C8B-B14F-4D97-AF65-F5344CB8AC3E}">
        <p14:creationId xmlns:p14="http://schemas.microsoft.com/office/powerpoint/2010/main" val="12469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54A90D3-6A4F-4237-AD7A-3B59DD208273}" type="datetimeFigureOut">
              <a:rPr lang="pt-BR" smtClean="0"/>
              <a:t>30/10/2019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FCE2F6-A712-4445-A196-0C15D0C5ACD0}" type="slidenum">
              <a:rPr lang="pt-BR" smtClean="0"/>
              <a:t>‹nº›</a:t>
            </a:fld>
            <a:endParaRPr lang="pt-BR"/>
          </a:p>
        </p:txBody>
      </p:sp>
    </p:spTree>
    <p:extLst>
      <p:ext uri="{BB962C8B-B14F-4D97-AF65-F5344CB8AC3E}">
        <p14:creationId xmlns:p14="http://schemas.microsoft.com/office/powerpoint/2010/main" val="74844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2051720" y="125760"/>
            <a:ext cx="6635080" cy="1143000"/>
          </a:xfrm>
          <a:prstGeom prst="rect">
            <a:avLst/>
          </a:prstGeom>
        </p:spPr>
        <p:txBody>
          <a:bodyPr vert="horz" lIns="91440" tIns="45720" rIns="91440" bIns="45720" rtlCol="0" anchor="ctr">
            <a:normAutofit/>
          </a:bodyPr>
          <a:lstStyle/>
          <a:p>
            <a:r>
              <a:rPr lang="pt-BR" dirty="0" smtClean="0"/>
              <a:t>Clique para editar o título mestre</a:t>
            </a:r>
            <a:endParaRPr lang="pt-BR" dirty="0"/>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A90D3-6A4F-4237-AD7A-3B59DD208273}" type="datetimeFigureOut">
              <a:rPr lang="pt-BR" smtClean="0"/>
              <a:t>30/10/2019</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FCE2F6-A712-4445-A196-0C15D0C5ACD0}" type="slidenum">
              <a:rPr lang="pt-BR" smtClean="0"/>
              <a:t>‹nº›</a:t>
            </a:fld>
            <a:endParaRPr lang="pt-BR"/>
          </a:p>
        </p:txBody>
      </p:sp>
      <p:pic>
        <p:nvPicPr>
          <p:cNvPr id="7" name="Picture 3"/>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2051720" cy="1366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Conector reto 7"/>
          <p:cNvCxnSpPr/>
          <p:nvPr userDrawn="1"/>
        </p:nvCxnSpPr>
        <p:spPr>
          <a:xfrm flipH="1">
            <a:off x="251520" y="6165304"/>
            <a:ext cx="7668344"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flipH="1">
            <a:off x="35496" y="6237312"/>
            <a:ext cx="7668344"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aixaDeTexto 9"/>
          <p:cNvSpPr txBox="1"/>
          <p:nvPr userDrawn="1"/>
        </p:nvSpPr>
        <p:spPr>
          <a:xfrm>
            <a:off x="56303" y="6347108"/>
            <a:ext cx="4325351" cy="369332"/>
          </a:xfrm>
          <a:prstGeom prst="rect">
            <a:avLst/>
          </a:prstGeom>
          <a:noFill/>
        </p:spPr>
        <p:txBody>
          <a:bodyPr wrap="none" rtlCol="0">
            <a:spAutoFit/>
          </a:bodyPr>
          <a:lstStyle/>
          <a:p>
            <a:r>
              <a:rPr lang="pt-BR" b="1" dirty="0" smtClean="0">
                <a:solidFill>
                  <a:schemeClr val="accent3">
                    <a:lumMod val="75000"/>
                  </a:schemeClr>
                </a:solidFill>
              </a:rPr>
              <a:t>Source: </a:t>
            </a:r>
            <a:r>
              <a:rPr lang="pt-BR" dirty="0" smtClean="0">
                <a:solidFill>
                  <a:schemeClr val="accent3">
                    <a:lumMod val="75000"/>
                  </a:schemeClr>
                </a:solidFill>
              </a:rPr>
              <a:t>Software </a:t>
            </a:r>
            <a:r>
              <a:rPr lang="pt-BR" dirty="0" err="1" smtClean="0">
                <a:solidFill>
                  <a:schemeClr val="accent3">
                    <a:lumMod val="75000"/>
                  </a:schemeClr>
                </a:solidFill>
              </a:rPr>
              <a:t>Engineering</a:t>
            </a:r>
            <a:r>
              <a:rPr lang="pt-BR" dirty="0" smtClean="0">
                <a:solidFill>
                  <a:schemeClr val="accent3">
                    <a:lumMod val="75000"/>
                  </a:schemeClr>
                </a:solidFill>
              </a:rPr>
              <a:t> </a:t>
            </a:r>
            <a:r>
              <a:rPr lang="pt-BR" dirty="0" err="1" smtClean="0">
                <a:solidFill>
                  <a:schemeClr val="accent3">
                    <a:lumMod val="75000"/>
                  </a:schemeClr>
                </a:solidFill>
              </a:rPr>
              <a:t>by</a:t>
            </a:r>
            <a:r>
              <a:rPr lang="pt-BR" dirty="0" smtClean="0">
                <a:solidFill>
                  <a:schemeClr val="accent3">
                    <a:lumMod val="75000"/>
                  </a:schemeClr>
                </a:solidFill>
              </a:rPr>
              <a:t> </a:t>
            </a:r>
            <a:r>
              <a:rPr lang="pt-BR" dirty="0" err="1" smtClean="0">
                <a:solidFill>
                  <a:schemeClr val="accent3">
                    <a:lumMod val="75000"/>
                  </a:schemeClr>
                </a:solidFill>
              </a:rPr>
              <a:t>Somerville</a:t>
            </a:r>
            <a:r>
              <a:rPr lang="pt-BR" dirty="0" smtClean="0">
                <a:solidFill>
                  <a:schemeClr val="accent3">
                    <a:lumMod val="75000"/>
                  </a:schemeClr>
                </a:solidFill>
              </a:rPr>
              <a:t> </a:t>
            </a:r>
            <a:endParaRPr lang="pt-BR" dirty="0">
              <a:solidFill>
                <a:schemeClr val="accent3">
                  <a:lumMod val="75000"/>
                </a:schemeClr>
              </a:solidFill>
            </a:endParaRPr>
          </a:p>
        </p:txBody>
      </p:sp>
      <p:sp>
        <p:nvSpPr>
          <p:cNvPr id="11" name="AutoShape 5" descr="Logo"/>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AutoShape 7" descr="Logo"/>
          <p:cNvSpPr>
            <a:spLocks noChangeAspect="1" noChangeArrowheads="1"/>
          </p:cNvSpPr>
          <p:nvPr userDrawn="1"/>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3" name="Picture 9" descr="Resultado de imagem para centro de informatica ufpb"/>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03840" y="5582041"/>
            <a:ext cx="1442453" cy="1235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2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b="1" kern="1200">
          <a:solidFill>
            <a:schemeClr val="accent3">
              <a:lumMod val="75000"/>
            </a:schemeClr>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accent3">
              <a:lumMod val="7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b="1" dirty="0" smtClean="0">
                <a:solidFill>
                  <a:schemeClr val="accent3">
                    <a:lumMod val="75000"/>
                  </a:schemeClr>
                </a:solidFill>
                <a:effectLst>
                  <a:outerShdw blurRad="38100" dist="38100" dir="2700000" algn="tl">
                    <a:srgbClr val="000000">
                      <a:alpha val="43137"/>
                    </a:srgbClr>
                  </a:outerShdw>
                </a:effectLst>
              </a:rPr>
              <a:t>Engenharia de Software</a:t>
            </a:r>
            <a:endParaRPr lang="pt-BR" b="1" dirty="0">
              <a:solidFill>
                <a:schemeClr val="accent3">
                  <a:lumMod val="75000"/>
                </a:schemeClr>
              </a:solidFill>
              <a:effectLst>
                <a:outerShdw blurRad="38100" dist="38100" dir="2700000" algn="tl">
                  <a:srgbClr val="000000">
                    <a:alpha val="43137"/>
                  </a:srgbClr>
                </a:outerShdw>
              </a:effectLst>
            </a:endParaRPr>
          </a:p>
        </p:txBody>
      </p:sp>
      <p:sp>
        <p:nvSpPr>
          <p:cNvPr id="3" name="Subtítulo 2"/>
          <p:cNvSpPr>
            <a:spLocks noGrp="1"/>
          </p:cNvSpPr>
          <p:nvPr>
            <p:ph type="subTitle" idx="1"/>
          </p:nvPr>
        </p:nvSpPr>
        <p:spPr/>
        <p:txBody>
          <a:bodyPr/>
          <a:lstStyle/>
          <a:p>
            <a:r>
              <a:rPr lang="pt-BR" dirty="0" smtClean="0"/>
              <a:t>Introdução</a:t>
            </a:r>
            <a:endParaRPr lang="pt-BR" dirty="0"/>
          </a:p>
        </p:txBody>
      </p:sp>
      <p:cxnSp>
        <p:nvCxnSpPr>
          <p:cNvPr id="10" name="Conector reto 9"/>
          <p:cNvCxnSpPr/>
          <p:nvPr/>
        </p:nvCxnSpPr>
        <p:spPr>
          <a:xfrm flipH="1">
            <a:off x="35496" y="6237312"/>
            <a:ext cx="7668344"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9" name="AutoShape 5" descr="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1" name="AutoShape 7" descr="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800520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Perguntas frequentes</a:t>
            </a:r>
            <a:endParaRPr lang="pt-B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731158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p:cNvSpPr/>
          <p:nvPr/>
        </p:nvSpPr>
        <p:spPr>
          <a:xfrm>
            <a:off x="942104" y="2939692"/>
            <a:ext cx="7344816"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02645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Atividades da Eng. de Soft</a:t>
            </a:r>
            <a:endParaRPr lang="pt-BR" dirty="0"/>
          </a:p>
        </p:txBody>
      </p:sp>
      <p:sp>
        <p:nvSpPr>
          <p:cNvPr id="3" name="Espaço Reservado para Conteúdo 2"/>
          <p:cNvSpPr>
            <a:spLocks noGrp="1"/>
          </p:cNvSpPr>
          <p:nvPr>
            <p:ph idx="1"/>
          </p:nvPr>
        </p:nvSpPr>
        <p:spPr>
          <a:xfrm>
            <a:off x="457200" y="1600200"/>
            <a:ext cx="8686800" cy="4525963"/>
          </a:xfrm>
        </p:spPr>
        <p:txBody>
          <a:bodyPr>
            <a:normAutofit fontScale="92500" lnSpcReduction="20000"/>
          </a:bodyPr>
          <a:lstStyle/>
          <a:p>
            <a:r>
              <a:rPr lang="pt-BR" dirty="0" smtClean="0"/>
              <a:t>Especificação de software</a:t>
            </a:r>
          </a:p>
          <a:p>
            <a:pPr lvl="1"/>
            <a:r>
              <a:rPr lang="pt-BR" dirty="0" smtClean="0"/>
              <a:t>Clientes e engenheiros define a software que deve ser produzido e as </a:t>
            </a:r>
            <a:r>
              <a:rPr lang="pt-BR" dirty="0" smtClean="0">
                <a:solidFill>
                  <a:srgbClr val="FF0000"/>
                </a:solidFill>
              </a:rPr>
              <a:t>restrições</a:t>
            </a:r>
            <a:r>
              <a:rPr lang="pt-BR" dirty="0" smtClean="0"/>
              <a:t> sobre sua operação</a:t>
            </a:r>
          </a:p>
          <a:p>
            <a:r>
              <a:rPr lang="pt-BR" dirty="0" smtClean="0"/>
              <a:t>Projeto de software</a:t>
            </a:r>
          </a:p>
          <a:p>
            <a:pPr lvl="1"/>
            <a:r>
              <a:rPr lang="pt-BR" dirty="0" smtClean="0"/>
              <a:t>Etapa de projeto (</a:t>
            </a:r>
            <a:r>
              <a:rPr lang="pt-BR" dirty="0" smtClean="0">
                <a:solidFill>
                  <a:srgbClr val="FF0000"/>
                </a:solidFill>
              </a:rPr>
              <a:t>UML</a:t>
            </a:r>
            <a:r>
              <a:rPr lang="pt-BR" dirty="0" smtClean="0"/>
              <a:t>) e programação</a:t>
            </a:r>
          </a:p>
          <a:p>
            <a:r>
              <a:rPr lang="pt-BR" dirty="0" smtClean="0"/>
              <a:t>Implementação de software</a:t>
            </a:r>
          </a:p>
          <a:p>
            <a:pPr lvl="1"/>
            <a:r>
              <a:rPr lang="pt-BR" dirty="0" smtClean="0">
                <a:solidFill>
                  <a:srgbClr val="FF0000"/>
                </a:solidFill>
              </a:rPr>
              <a:t>Padrões de projeto</a:t>
            </a:r>
          </a:p>
          <a:p>
            <a:r>
              <a:rPr lang="pt-BR" dirty="0" smtClean="0"/>
              <a:t> Validação de software</a:t>
            </a:r>
          </a:p>
          <a:p>
            <a:pPr lvl="1"/>
            <a:r>
              <a:rPr lang="pt-BR" dirty="0" smtClean="0"/>
              <a:t>Verificação que garante que o produto final é o que foi pedido pelos clientes e não contém erros (lógicos x especificação)</a:t>
            </a:r>
          </a:p>
          <a:p>
            <a:r>
              <a:rPr lang="pt-BR" dirty="0" smtClean="0"/>
              <a:t>Evolução de software</a:t>
            </a:r>
          </a:p>
          <a:p>
            <a:pPr lvl="1"/>
            <a:r>
              <a:rPr lang="pt-BR" dirty="0" smtClean="0"/>
              <a:t>Modificações que refletem </a:t>
            </a:r>
            <a:r>
              <a:rPr lang="pt-BR" dirty="0" smtClean="0">
                <a:solidFill>
                  <a:srgbClr val="FF0000"/>
                </a:solidFill>
              </a:rPr>
              <a:t>desejos do cliente ou requisitos do mercado</a:t>
            </a:r>
          </a:p>
          <a:p>
            <a:pPr lvl="1"/>
            <a:endParaRPr lang="pt-BR" dirty="0"/>
          </a:p>
        </p:txBody>
      </p:sp>
    </p:spTree>
    <p:extLst>
      <p:ext uri="{BB962C8B-B14F-4D97-AF65-F5344CB8AC3E}">
        <p14:creationId xmlns:p14="http://schemas.microsoft.com/office/powerpoint/2010/main" val="1452695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Atividades da Eng. de Soft</a:t>
            </a:r>
          </a:p>
        </p:txBody>
      </p:sp>
      <p:sp>
        <p:nvSpPr>
          <p:cNvPr id="3" name="Espaço Reservado para Conteúdo 2"/>
          <p:cNvSpPr>
            <a:spLocks noGrp="1"/>
          </p:cNvSpPr>
          <p:nvPr>
            <p:ph idx="1"/>
          </p:nvPr>
        </p:nvSpPr>
        <p:spPr>
          <a:xfrm>
            <a:off x="457200" y="1600201"/>
            <a:ext cx="8229600" cy="1036712"/>
          </a:xfrm>
        </p:spPr>
        <p:txBody>
          <a:bodyPr/>
          <a:lstStyle/>
          <a:p>
            <a:r>
              <a:rPr lang="pt-BR" dirty="0"/>
              <a:t>Custo  para a </a:t>
            </a:r>
            <a:r>
              <a:rPr lang="pt-BR" dirty="0">
                <a:solidFill>
                  <a:srgbClr val="FF0000"/>
                </a:solidFill>
              </a:rPr>
              <a:t>manutenção</a:t>
            </a:r>
            <a:r>
              <a:rPr lang="pt-BR" dirty="0"/>
              <a:t> do software é maior do que o custo do seu </a:t>
            </a:r>
            <a:r>
              <a:rPr lang="pt-BR" dirty="0" smtClean="0"/>
              <a:t>desenvolvimento</a:t>
            </a:r>
            <a:endParaRPr lang="pt-BR" dirty="0"/>
          </a:p>
        </p:txBody>
      </p:sp>
      <p:pic>
        <p:nvPicPr>
          <p:cNvPr id="4098" name="Picture 2" descr="alt_text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08920"/>
            <a:ext cx="4752528" cy="33843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m para cost software mainten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2075" y="2420888"/>
            <a:ext cx="39719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037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Resultado de imagem para modelos de celular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1124744"/>
            <a:ext cx="2304256" cy="11521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m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2933945"/>
            <a:ext cx="3816424" cy="143115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pt-BR" dirty="0" smtClean="0"/>
              <a:t>Aspectos que Afetam o Software</a:t>
            </a:r>
            <a:endParaRPr lang="pt-BR" dirty="0"/>
          </a:p>
        </p:txBody>
      </p:sp>
      <p:sp>
        <p:nvSpPr>
          <p:cNvPr id="3" name="Espaço Reservado para Conteúdo 2"/>
          <p:cNvSpPr>
            <a:spLocks noGrp="1"/>
          </p:cNvSpPr>
          <p:nvPr>
            <p:ph idx="1"/>
          </p:nvPr>
        </p:nvSpPr>
        <p:spPr/>
        <p:txBody>
          <a:bodyPr/>
          <a:lstStyle/>
          <a:p>
            <a:r>
              <a:rPr lang="pt-BR" dirty="0" smtClean="0"/>
              <a:t>Heterogeneidade computacional</a:t>
            </a:r>
          </a:p>
          <a:p>
            <a:pPr lvl="1"/>
            <a:r>
              <a:rPr lang="pt-BR" dirty="0" smtClean="0"/>
              <a:t>Sistemas podem operar como sistemas distribuídos ao longo de diversas redes que incluem diferentes tipos de </a:t>
            </a:r>
            <a:r>
              <a:rPr lang="pt-BR" dirty="0"/>
              <a:t>computadores e dispositivos móveis</a:t>
            </a:r>
          </a:p>
          <a:p>
            <a:pPr lvl="1"/>
            <a:endParaRPr lang="pt-BR" dirty="0"/>
          </a:p>
          <a:p>
            <a:r>
              <a:rPr lang="pt-BR" dirty="0" smtClean="0"/>
              <a:t>Mercado, culturas, ambiente...</a:t>
            </a:r>
          </a:p>
          <a:p>
            <a:pPr lvl="1"/>
            <a:r>
              <a:rPr lang="pt-BR" dirty="0" smtClean="0"/>
              <a:t>Celular solar</a:t>
            </a:r>
          </a:p>
          <a:p>
            <a:pPr lvl="1"/>
            <a:r>
              <a:rPr lang="pt-BR" dirty="0" smtClean="0">
                <a:solidFill>
                  <a:srgbClr val="FF0000"/>
                </a:solidFill>
              </a:rPr>
              <a:t>O que </a:t>
            </a:r>
            <a:r>
              <a:rPr lang="pt-BR" dirty="0" err="1" smtClean="0">
                <a:solidFill>
                  <a:srgbClr val="FF0000"/>
                </a:solidFill>
              </a:rPr>
              <a:t>vc</a:t>
            </a:r>
            <a:r>
              <a:rPr lang="pt-BR" dirty="0" smtClean="0">
                <a:solidFill>
                  <a:srgbClr val="FF0000"/>
                </a:solidFill>
              </a:rPr>
              <a:t> deve pensar se estiver projetando um editor de texto que vai ser vendido no Brasil e no Japão?</a:t>
            </a:r>
            <a:endParaRPr lang="pt-BR" dirty="0">
              <a:solidFill>
                <a:srgbClr val="FF0000"/>
              </a:solidFill>
            </a:endParaRPr>
          </a:p>
        </p:txBody>
      </p:sp>
    </p:spTree>
    <p:extLst>
      <p:ext uri="{BB962C8B-B14F-4D97-AF65-F5344CB8AC3E}">
        <p14:creationId xmlns:p14="http://schemas.microsoft.com/office/powerpoint/2010/main" val="2839855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de cantos arredondados 7"/>
          <p:cNvSpPr/>
          <p:nvPr/>
        </p:nvSpPr>
        <p:spPr>
          <a:xfrm>
            <a:off x="2915816" y="5211652"/>
            <a:ext cx="3528392" cy="88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p:txBody>
          <a:bodyPr/>
          <a:lstStyle/>
          <a:p>
            <a:r>
              <a:rPr lang="pt-BR" dirty="0" smtClean="0"/>
              <a:t>O que deve ser observado pelo ES</a:t>
            </a:r>
            <a:endParaRPr lang="pt-BR" dirty="0"/>
          </a:p>
        </p:txBody>
      </p:sp>
      <p:pic>
        <p:nvPicPr>
          <p:cNvPr id="3074" name="Picture 2" descr="Resultado de imagem para Mood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140" y="2996952"/>
            <a:ext cx="20482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m relacionad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975" y="4544518"/>
            <a:ext cx="2108559" cy="133426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4932040" y="2560357"/>
            <a:ext cx="718466" cy="1569660"/>
          </a:xfrm>
          <a:prstGeom prst="rect">
            <a:avLst/>
          </a:prstGeom>
          <a:noFill/>
        </p:spPr>
        <p:txBody>
          <a:bodyPr wrap="none" rtlCol="0">
            <a:spAutoFit/>
          </a:bodyPr>
          <a:lstStyle/>
          <a:p>
            <a:r>
              <a:rPr lang="pt-BR" sz="9600" dirty="0" smtClean="0"/>
              <a:t>x</a:t>
            </a:r>
            <a:endParaRPr lang="pt-BR" sz="9600" dirty="0"/>
          </a:p>
        </p:txBody>
      </p:sp>
      <p:sp>
        <p:nvSpPr>
          <p:cNvPr id="5" name="AutoShape 6" descr="Resultado de imagem para prontuario eletrôn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3080" name="Picture 8" descr="Imagem relaciona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4761" y="3319994"/>
            <a:ext cx="2143263" cy="154916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esultado de imagem para insuline manage pervasi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1484784"/>
            <a:ext cx="333375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m para examples software process model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3034" y="1988840"/>
            <a:ext cx="3228865" cy="3059734"/>
          </a:xfrm>
          <a:prstGeom prst="rect">
            <a:avLst/>
          </a:prstGeom>
          <a:noFill/>
          <a:extLst>
            <a:ext uri="{909E8E84-426E-40DD-AFC4-6F175D3DCCD1}">
              <a14:hiddenFill xmlns:a14="http://schemas.microsoft.com/office/drawing/2010/main">
                <a:solidFill>
                  <a:srgbClr val="FFFFFF"/>
                </a:solidFill>
              </a14:hiddenFill>
            </a:ext>
          </a:extLst>
        </p:spPr>
      </p:pic>
      <p:sp>
        <p:nvSpPr>
          <p:cNvPr id="6" name="Espaço Reservado para Conteúdo 5"/>
          <p:cNvSpPr>
            <a:spLocks noGrp="1"/>
          </p:cNvSpPr>
          <p:nvPr>
            <p:ph idx="1"/>
          </p:nvPr>
        </p:nvSpPr>
        <p:spPr>
          <a:xfrm>
            <a:off x="2987824" y="5211652"/>
            <a:ext cx="5698976" cy="914511"/>
          </a:xfrm>
        </p:spPr>
        <p:txBody>
          <a:bodyPr>
            <a:normAutofit fontScale="92500" lnSpcReduction="10000"/>
          </a:bodyPr>
          <a:lstStyle/>
          <a:p>
            <a:r>
              <a:rPr lang="pt-BR" dirty="0" smtClean="0">
                <a:solidFill>
                  <a:schemeClr val="bg1"/>
                </a:solidFill>
              </a:rPr>
              <a:t>Requisitos </a:t>
            </a:r>
            <a:endParaRPr lang="pt-BR" dirty="0">
              <a:solidFill>
                <a:schemeClr val="bg1"/>
              </a:solidFill>
            </a:endParaRPr>
          </a:p>
          <a:p>
            <a:r>
              <a:rPr lang="pt-BR" dirty="0" smtClean="0">
                <a:solidFill>
                  <a:schemeClr val="bg1"/>
                </a:solidFill>
              </a:rPr>
              <a:t>Capacidade do time</a:t>
            </a:r>
            <a:endParaRPr lang="pt-BR" dirty="0">
              <a:solidFill>
                <a:schemeClr val="bg1"/>
              </a:solidFill>
            </a:endParaRPr>
          </a:p>
        </p:txBody>
      </p:sp>
    </p:spTree>
    <p:extLst>
      <p:ext uri="{BB962C8B-B14F-4D97-AF65-F5344CB8AC3E}">
        <p14:creationId xmlns:p14="http://schemas.microsoft.com/office/powerpoint/2010/main" val="3811261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Aplicações</a:t>
            </a:r>
            <a:endParaRPr lang="pt-BR" dirty="0"/>
          </a:p>
        </p:txBody>
      </p:sp>
      <p:sp>
        <p:nvSpPr>
          <p:cNvPr id="3" name="Espaço Reservado para Conteúdo 2"/>
          <p:cNvSpPr>
            <a:spLocks noGrp="1"/>
          </p:cNvSpPr>
          <p:nvPr>
            <p:ph idx="1"/>
          </p:nvPr>
        </p:nvSpPr>
        <p:spPr>
          <a:xfrm>
            <a:off x="457200" y="1600200"/>
            <a:ext cx="8435280" cy="4525963"/>
          </a:xfrm>
        </p:spPr>
        <p:txBody>
          <a:bodyPr/>
          <a:lstStyle/>
          <a:p>
            <a:r>
              <a:rPr lang="pt-BR" dirty="0" smtClean="0"/>
              <a:t>Aplicações stand-</a:t>
            </a:r>
            <a:r>
              <a:rPr lang="pt-BR" dirty="0" err="1" smtClean="0"/>
              <a:t>alone</a:t>
            </a:r>
            <a:endParaRPr lang="pt-BR" dirty="0" smtClean="0"/>
          </a:p>
          <a:p>
            <a:pPr lvl="1"/>
            <a:r>
              <a:rPr lang="pt-BR" dirty="0" smtClean="0"/>
              <a:t>Executam em um computador local e incluem todas as funcionalidades necessárias ao seu funcionamento (no-</a:t>
            </a:r>
            <a:r>
              <a:rPr lang="pt-BR" dirty="0" err="1" smtClean="0"/>
              <a:t>wifi</a:t>
            </a:r>
            <a:r>
              <a:rPr lang="pt-BR" dirty="0" smtClean="0"/>
              <a:t>)</a:t>
            </a:r>
          </a:p>
          <a:p>
            <a:pPr lvl="1"/>
            <a:endParaRPr lang="pt-BR" dirty="0"/>
          </a:p>
          <a:p>
            <a:r>
              <a:rPr lang="pt-BR" dirty="0" smtClean="0"/>
              <a:t>Aplicações baseadas em transações interativas</a:t>
            </a:r>
          </a:p>
          <a:p>
            <a:pPr lvl="1"/>
            <a:r>
              <a:rPr lang="pt-BR" dirty="0" smtClean="0"/>
              <a:t>Executam em um computador remoto e são acessadas por meio de PCs ou terminais (web)</a:t>
            </a:r>
          </a:p>
          <a:p>
            <a:pPr lvl="1"/>
            <a:endParaRPr lang="pt-BR" dirty="0"/>
          </a:p>
          <a:p>
            <a:r>
              <a:rPr lang="pt-BR" dirty="0" smtClean="0"/>
              <a:t>Sistemas de controle embarcado</a:t>
            </a:r>
          </a:p>
          <a:p>
            <a:pPr lvl="1"/>
            <a:r>
              <a:rPr lang="pt-BR" dirty="0" smtClean="0"/>
              <a:t>Controlam e gerenciam dispositivos de hardware</a:t>
            </a:r>
            <a:endParaRPr lang="pt-BR" dirty="0"/>
          </a:p>
        </p:txBody>
      </p:sp>
    </p:spTree>
    <p:extLst>
      <p:ext uri="{BB962C8B-B14F-4D97-AF65-F5344CB8AC3E}">
        <p14:creationId xmlns:p14="http://schemas.microsoft.com/office/powerpoint/2010/main" val="1795013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 de Aplicações</a:t>
            </a:r>
            <a:endParaRPr lang="pt-BR" dirty="0"/>
          </a:p>
        </p:txBody>
      </p:sp>
      <p:sp>
        <p:nvSpPr>
          <p:cNvPr id="3" name="Espaço Reservado para Conteúdo 2"/>
          <p:cNvSpPr>
            <a:spLocks noGrp="1"/>
          </p:cNvSpPr>
          <p:nvPr>
            <p:ph idx="1"/>
          </p:nvPr>
        </p:nvSpPr>
        <p:spPr>
          <a:xfrm>
            <a:off x="457200" y="1600200"/>
            <a:ext cx="8435280" cy="4525963"/>
          </a:xfrm>
        </p:spPr>
        <p:txBody>
          <a:bodyPr>
            <a:normAutofit lnSpcReduction="10000"/>
          </a:bodyPr>
          <a:lstStyle/>
          <a:p>
            <a:r>
              <a:rPr lang="pt-BR" dirty="0" smtClean="0"/>
              <a:t>Sistemas de processamento em batch</a:t>
            </a:r>
          </a:p>
          <a:p>
            <a:pPr lvl="1"/>
            <a:r>
              <a:rPr lang="pt-BR" dirty="0" smtClean="0"/>
              <a:t>Envolvem um auto processamento de dados (inputs x outputs)</a:t>
            </a:r>
          </a:p>
          <a:p>
            <a:r>
              <a:rPr lang="pt-BR" dirty="0" smtClean="0"/>
              <a:t>Sistemas de entretenimento</a:t>
            </a:r>
          </a:p>
          <a:p>
            <a:pPr lvl="1"/>
            <a:r>
              <a:rPr lang="pt-BR" dirty="0" smtClean="0"/>
              <a:t>São largamente representados pelos jogos</a:t>
            </a:r>
          </a:p>
          <a:p>
            <a:r>
              <a:rPr lang="pt-BR" dirty="0" smtClean="0"/>
              <a:t>Sistemas para modelagem e simulação</a:t>
            </a:r>
          </a:p>
          <a:p>
            <a:pPr lvl="1"/>
            <a:r>
              <a:rPr lang="pt-BR" dirty="0" smtClean="0"/>
              <a:t>Tem fins específicos e uso majoritário por cientistas e engenheiros. Diversos módulos que interagem</a:t>
            </a:r>
          </a:p>
          <a:p>
            <a:r>
              <a:rPr lang="pt-BR" dirty="0" smtClean="0"/>
              <a:t>Sistemas de coleta de dados</a:t>
            </a:r>
          </a:p>
          <a:p>
            <a:pPr lvl="1"/>
            <a:r>
              <a:rPr lang="pt-BR" dirty="0" smtClean="0"/>
              <a:t>Principal característica é o grande uso de sensores</a:t>
            </a:r>
            <a:endParaRPr lang="pt-BR" dirty="0"/>
          </a:p>
        </p:txBody>
      </p:sp>
    </p:spTree>
    <p:extLst>
      <p:ext uri="{BB962C8B-B14F-4D97-AF65-F5344CB8AC3E}">
        <p14:creationId xmlns:p14="http://schemas.microsoft.com/office/powerpoint/2010/main" val="2242303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Estudos de Caso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Injetor de insulina pessoal</a:t>
            </a:r>
          </a:p>
          <a:p>
            <a:pPr lvl="1"/>
            <a:r>
              <a:rPr lang="pt-BR" dirty="0" smtClean="0"/>
              <a:t>Sistema embarcado para diabéticos</a:t>
            </a:r>
          </a:p>
          <a:p>
            <a:pPr lvl="1"/>
            <a:endParaRPr lang="pt-BR" dirty="0"/>
          </a:p>
          <a:p>
            <a:r>
              <a:rPr lang="pt-BR" dirty="0" smtClean="0"/>
              <a:t>Sistema de gerenciamento de casos de saúde mental para pacientes</a:t>
            </a:r>
          </a:p>
          <a:p>
            <a:endParaRPr lang="pt-BR" dirty="0"/>
          </a:p>
          <a:p>
            <a:r>
              <a:rPr lang="pt-BR" dirty="0" smtClean="0"/>
              <a:t>Estação climatológica </a:t>
            </a:r>
          </a:p>
          <a:p>
            <a:pPr lvl="1"/>
            <a:r>
              <a:rPr lang="pt-BR" dirty="0" smtClean="0"/>
              <a:t>Coleta de dados</a:t>
            </a:r>
          </a:p>
          <a:p>
            <a:pPr lvl="1"/>
            <a:endParaRPr lang="pt-BR" dirty="0"/>
          </a:p>
          <a:p>
            <a:r>
              <a:rPr lang="pt-BR" dirty="0" err="1" smtClean="0"/>
              <a:t>iLearn</a:t>
            </a:r>
            <a:r>
              <a:rPr lang="pt-BR" dirty="0" smtClean="0"/>
              <a:t>: ambiente de aprendizagem digital</a:t>
            </a:r>
            <a:endParaRPr lang="pt-BR" dirty="0"/>
          </a:p>
        </p:txBody>
      </p:sp>
    </p:spTree>
    <p:extLst>
      <p:ext uri="{BB962C8B-B14F-4D97-AF65-F5344CB8AC3E}">
        <p14:creationId xmlns:p14="http://schemas.microsoft.com/office/powerpoint/2010/main" val="3685377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Injetor de Insulina</a:t>
            </a:r>
            <a:endParaRPr lang="pt-BR" dirty="0"/>
          </a:p>
        </p:txBody>
      </p:sp>
      <p:sp>
        <p:nvSpPr>
          <p:cNvPr id="3" name="Espaço Reservado para Conteúdo 2"/>
          <p:cNvSpPr>
            <a:spLocks noGrp="1"/>
          </p:cNvSpPr>
          <p:nvPr>
            <p:ph idx="1"/>
          </p:nvPr>
        </p:nvSpPr>
        <p:spPr>
          <a:xfrm>
            <a:off x="457200" y="1600200"/>
            <a:ext cx="8435280" cy="4525963"/>
          </a:xfrm>
        </p:spPr>
        <p:txBody>
          <a:bodyPr>
            <a:normAutofit fontScale="77500" lnSpcReduction="20000"/>
          </a:bodyPr>
          <a:lstStyle/>
          <a:p>
            <a:r>
              <a:rPr lang="pt-BR" dirty="0" smtClean="0"/>
              <a:t>Coleta dados através de sensores de açúcar no sangue e calcula a quantidade de insulina que deve ser injetada no usuário</a:t>
            </a:r>
          </a:p>
          <a:p>
            <a:endParaRPr lang="pt-BR" dirty="0"/>
          </a:p>
          <a:p>
            <a:r>
              <a:rPr lang="pt-BR" dirty="0" smtClean="0"/>
              <a:t>Calculo baseado no taxa de modificação dos níveis de açúcar no sangue</a:t>
            </a:r>
          </a:p>
          <a:p>
            <a:endParaRPr lang="pt-BR" dirty="0"/>
          </a:p>
          <a:p>
            <a:r>
              <a:rPr lang="pt-BR" dirty="0" smtClean="0"/>
              <a:t>Envia sinais para um micro injetor que aplica a dose correta de insulina</a:t>
            </a:r>
          </a:p>
          <a:p>
            <a:endParaRPr lang="pt-BR" dirty="0"/>
          </a:p>
          <a:p>
            <a:r>
              <a:rPr lang="pt-BR" dirty="0" smtClean="0"/>
              <a:t>Sistema crítico pois baixas taxas de açúcar no sangue pode levar a um mal funcionamento do cérebro, coma e morte; enquanto  altas taxas de açúcar levam a consequências tais como injúrias nos olhos e no fígado</a:t>
            </a:r>
            <a:endParaRPr lang="pt-BR" dirty="0"/>
          </a:p>
        </p:txBody>
      </p:sp>
    </p:spTree>
    <p:extLst>
      <p:ext uri="{BB962C8B-B14F-4D97-AF65-F5344CB8AC3E}">
        <p14:creationId xmlns:p14="http://schemas.microsoft.com/office/powerpoint/2010/main" val="2242303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Injetor de Insulina</a:t>
            </a:r>
          </a:p>
        </p:txBody>
      </p:sp>
      <p:sp>
        <p:nvSpPr>
          <p:cNvPr id="3" name="Espaço Reservado para Conteúdo 2"/>
          <p:cNvSpPr>
            <a:spLocks noGrp="1"/>
          </p:cNvSpPr>
          <p:nvPr>
            <p:ph idx="1"/>
          </p:nvPr>
        </p:nvSpPr>
        <p:spPr>
          <a:xfrm>
            <a:off x="457200" y="1600201"/>
            <a:ext cx="8229600" cy="820688"/>
          </a:xfrm>
        </p:spPr>
        <p:txBody>
          <a:bodyPr/>
          <a:lstStyle/>
          <a:p>
            <a:r>
              <a:rPr lang="pt-BR" dirty="0" smtClean="0"/>
              <a:t>Arquitetura do sistema</a:t>
            </a:r>
            <a:endParaRPr lang="pt-B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276872"/>
            <a:ext cx="5451871" cy="3500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041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Objetivos</a:t>
            </a:r>
            <a:endParaRPr lang="pt-BR" dirty="0"/>
          </a:p>
        </p:txBody>
      </p:sp>
      <p:sp>
        <p:nvSpPr>
          <p:cNvPr id="3" name="Espaço Reservado para Conteúdo 2"/>
          <p:cNvSpPr>
            <a:spLocks noGrp="1"/>
          </p:cNvSpPr>
          <p:nvPr>
            <p:ph idx="1"/>
          </p:nvPr>
        </p:nvSpPr>
        <p:spPr>
          <a:xfrm>
            <a:off x="457200" y="1484784"/>
            <a:ext cx="8229600" cy="4637112"/>
          </a:xfrm>
        </p:spPr>
        <p:txBody>
          <a:bodyPr>
            <a:normAutofit/>
          </a:bodyPr>
          <a:lstStyle/>
          <a:p>
            <a:r>
              <a:rPr lang="pt-BR" dirty="0" smtClean="0"/>
              <a:t>Objetivos da aula</a:t>
            </a:r>
          </a:p>
          <a:p>
            <a:pPr lvl="1"/>
            <a:r>
              <a:rPr lang="pt-BR" dirty="0" smtClean="0"/>
              <a:t>O que é engenharia de software e qual a sua </a:t>
            </a:r>
            <a:r>
              <a:rPr lang="pt-BR" dirty="0" smtClean="0">
                <a:solidFill>
                  <a:srgbClr val="FF0000"/>
                </a:solidFill>
              </a:rPr>
              <a:t>importância</a:t>
            </a:r>
            <a:r>
              <a:rPr lang="pt-BR" dirty="0" smtClean="0"/>
              <a:t>?</a:t>
            </a:r>
          </a:p>
          <a:p>
            <a:pPr lvl="1"/>
            <a:endParaRPr lang="pt-BR" dirty="0"/>
          </a:p>
          <a:p>
            <a:pPr lvl="1"/>
            <a:r>
              <a:rPr lang="pt-BR" dirty="0" smtClean="0"/>
              <a:t>Quais as principais </a:t>
            </a:r>
            <a:r>
              <a:rPr lang="pt-BR" dirty="0" smtClean="0">
                <a:solidFill>
                  <a:srgbClr val="FF0000"/>
                </a:solidFill>
              </a:rPr>
              <a:t>atividades</a:t>
            </a:r>
            <a:r>
              <a:rPr lang="pt-BR" dirty="0" smtClean="0"/>
              <a:t> da engenharia de software?</a:t>
            </a:r>
          </a:p>
          <a:p>
            <a:pPr lvl="2"/>
            <a:endParaRPr lang="pt-BR" dirty="0" smtClean="0"/>
          </a:p>
          <a:p>
            <a:pPr lvl="1"/>
            <a:r>
              <a:rPr lang="pt-BR" dirty="0" smtClean="0"/>
              <a:t>Por que diferentes </a:t>
            </a:r>
            <a:r>
              <a:rPr lang="pt-BR" dirty="0" smtClean="0">
                <a:solidFill>
                  <a:srgbClr val="FF0000"/>
                </a:solidFill>
              </a:rPr>
              <a:t>tipos de sistemas </a:t>
            </a:r>
            <a:r>
              <a:rPr lang="pt-BR" dirty="0" smtClean="0"/>
              <a:t>de software geralmente requerem diferentes </a:t>
            </a:r>
            <a:r>
              <a:rPr lang="pt-BR" dirty="0" smtClean="0">
                <a:solidFill>
                  <a:srgbClr val="FF0000"/>
                </a:solidFill>
              </a:rPr>
              <a:t>tipos de técnicas</a:t>
            </a:r>
            <a:r>
              <a:rPr lang="pt-BR" dirty="0" smtClean="0"/>
              <a:t>?</a:t>
            </a:r>
          </a:p>
          <a:p>
            <a:pPr lvl="2"/>
            <a:endParaRPr lang="pt-BR" dirty="0" smtClean="0"/>
          </a:p>
          <a:p>
            <a:pPr lvl="1"/>
            <a:r>
              <a:rPr lang="pt-BR" dirty="0" smtClean="0"/>
              <a:t>Exemplos de sistemas</a:t>
            </a:r>
          </a:p>
          <a:p>
            <a:endParaRPr lang="pt-BR" dirty="0"/>
          </a:p>
        </p:txBody>
      </p:sp>
    </p:spTree>
    <p:extLst>
      <p:ext uri="{BB962C8B-B14F-4D97-AF65-F5344CB8AC3E}">
        <p14:creationId xmlns:p14="http://schemas.microsoft.com/office/powerpoint/2010/main" val="4065310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Injetor de Insulina</a:t>
            </a:r>
          </a:p>
        </p:txBody>
      </p:sp>
      <p:sp>
        <p:nvSpPr>
          <p:cNvPr id="3" name="Espaço Reservado para Conteúdo 2"/>
          <p:cNvSpPr>
            <a:spLocks noGrp="1"/>
          </p:cNvSpPr>
          <p:nvPr>
            <p:ph idx="1"/>
          </p:nvPr>
        </p:nvSpPr>
        <p:spPr>
          <a:xfrm>
            <a:off x="457200" y="1600201"/>
            <a:ext cx="8229600" cy="676672"/>
          </a:xfrm>
        </p:spPr>
        <p:txBody>
          <a:bodyPr/>
          <a:lstStyle/>
          <a:p>
            <a:r>
              <a:rPr lang="pt-BR" dirty="0" smtClean="0"/>
              <a:t>Modelo de atividades</a:t>
            </a:r>
            <a:endParaRPr lang="pt-B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32" y="2348880"/>
            <a:ext cx="7975900" cy="3037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6163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Injetor de Insulina</a:t>
            </a:r>
            <a:endParaRPr lang="pt-BR" dirty="0"/>
          </a:p>
        </p:txBody>
      </p:sp>
      <p:sp>
        <p:nvSpPr>
          <p:cNvPr id="3" name="Espaço Reservado para Conteúdo 2"/>
          <p:cNvSpPr>
            <a:spLocks noGrp="1"/>
          </p:cNvSpPr>
          <p:nvPr>
            <p:ph idx="1"/>
          </p:nvPr>
        </p:nvSpPr>
        <p:spPr/>
        <p:txBody>
          <a:bodyPr/>
          <a:lstStyle/>
          <a:p>
            <a:r>
              <a:rPr lang="pt-BR" dirty="0" smtClean="0"/>
              <a:t>Requisitos essenciais de alto nível</a:t>
            </a:r>
          </a:p>
          <a:p>
            <a:pPr lvl="1"/>
            <a:r>
              <a:rPr lang="pt-BR" dirty="0" smtClean="0"/>
              <a:t>O sistema deve estar disponível para aplicar a insulina sempre quando requerido</a:t>
            </a:r>
          </a:p>
          <a:p>
            <a:pPr lvl="1"/>
            <a:endParaRPr lang="pt-BR" dirty="0"/>
          </a:p>
          <a:p>
            <a:pPr lvl="1"/>
            <a:r>
              <a:rPr lang="pt-BR" dirty="0" smtClean="0"/>
              <a:t>O sistema deve executar de forma confiável e aplicar a quantidade correta de insulina para balancear o nível de açúcar no sangue</a:t>
            </a:r>
          </a:p>
          <a:p>
            <a:pPr lvl="1"/>
            <a:endParaRPr lang="pt-BR" dirty="0"/>
          </a:p>
          <a:p>
            <a:pPr lvl="1"/>
            <a:r>
              <a:rPr lang="pt-BR" dirty="0" smtClean="0"/>
              <a:t>O sistema deve ser projetado e implementando para garantir estes dois requisitos</a:t>
            </a:r>
            <a:endParaRPr lang="pt-BR" dirty="0"/>
          </a:p>
        </p:txBody>
      </p:sp>
    </p:spTree>
    <p:extLst>
      <p:ext uri="{BB962C8B-B14F-4D97-AF65-F5344CB8AC3E}">
        <p14:creationId xmlns:p14="http://schemas.microsoft.com/office/powerpoint/2010/main" val="170111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Mentcare</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Sistema de informação médica que mantem informações sobre os pacientes que sofrem de problemas de saúde mental e tratamentos que eles devem receber</a:t>
            </a:r>
          </a:p>
          <a:p>
            <a:endParaRPr lang="pt-BR" dirty="0"/>
          </a:p>
          <a:p>
            <a:r>
              <a:rPr lang="pt-BR" dirty="0" smtClean="0"/>
              <a:t>Muitos pacientes com problemas mentais não requerem tratamento hospitalar dedicado mas necessitam de atendimento clínico especialista de forma regular. Neste momento eles encontram um doutor que deve possuir um conhecimento detalhado dos seus problemas</a:t>
            </a:r>
          </a:p>
          <a:p>
            <a:endParaRPr lang="pt-BR" dirty="0"/>
          </a:p>
          <a:p>
            <a:r>
              <a:rPr lang="pt-BR" dirty="0" smtClean="0"/>
              <a:t>Para facilitar o atendimento dos pacientes, o atendimento não devem atender apenas em hospitais, mas também centros comunitários ou UPAS.</a:t>
            </a:r>
            <a:endParaRPr lang="pt-BR" dirty="0"/>
          </a:p>
        </p:txBody>
      </p:sp>
    </p:spTree>
    <p:extLst>
      <p:ext uri="{BB962C8B-B14F-4D97-AF65-F5344CB8AC3E}">
        <p14:creationId xmlns:p14="http://schemas.microsoft.com/office/powerpoint/2010/main" val="2232798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Mentcare</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Utiliza um banco de dados centralizado que armazena as informações dos pacientes, podendo ser acessado de sites que não possuem conectividade de rede segura</a:t>
            </a:r>
          </a:p>
          <a:p>
            <a:endParaRPr lang="pt-BR" dirty="0"/>
          </a:p>
          <a:p>
            <a:r>
              <a:rPr lang="pt-BR" dirty="0" smtClean="0"/>
              <a:t>Quando os sistemas locais tem acesso seguro a rede, eles usam informações do paciente do banco de dados mas eles podem baixar e usar cópias locais dos registros dos pacientes quando desconectados</a:t>
            </a:r>
            <a:endParaRPr lang="pt-BR" dirty="0"/>
          </a:p>
        </p:txBody>
      </p:sp>
    </p:spTree>
    <p:extLst>
      <p:ext uri="{BB962C8B-B14F-4D97-AF65-F5344CB8AC3E}">
        <p14:creationId xmlns:p14="http://schemas.microsoft.com/office/powerpoint/2010/main" val="2730646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Mentcare</a:t>
            </a:r>
            <a:r>
              <a:rPr lang="pt-BR" dirty="0" smtClean="0"/>
              <a:t>	</a:t>
            </a:r>
            <a:endParaRPr lang="pt-BR" dirty="0"/>
          </a:p>
        </p:txBody>
      </p:sp>
      <p:sp>
        <p:nvSpPr>
          <p:cNvPr id="3" name="Espaço Reservado para Conteúdo 2"/>
          <p:cNvSpPr>
            <a:spLocks noGrp="1"/>
          </p:cNvSpPr>
          <p:nvPr>
            <p:ph idx="1"/>
          </p:nvPr>
        </p:nvSpPr>
        <p:spPr/>
        <p:txBody>
          <a:bodyPr/>
          <a:lstStyle/>
          <a:p>
            <a:r>
              <a:rPr lang="pt-BR" dirty="0" smtClean="0"/>
              <a:t>Prover informações de gerenciamento que permitam que serviços de saúde possam metrificar a eficiência dos serviços frente aos objetivos governamentais</a:t>
            </a:r>
          </a:p>
          <a:p>
            <a:endParaRPr lang="pt-BR" dirty="0"/>
          </a:p>
          <a:p>
            <a:r>
              <a:rPr lang="pt-BR" dirty="0" smtClean="0"/>
              <a:t>Prover informações em tempo real aos profissionais de saúde  de forma a auxiliar no tratamento dos pacientes</a:t>
            </a:r>
            <a:endParaRPr lang="pt-BR" dirty="0"/>
          </a:p>
        </p:txBody>
      </p:sp>
    </p:spTree>
    <p:extLst>
      <p:ext uri="{BB962C8B-B14F-4D97-AF65-F5344CB8AC3E}">
        <p14:creationId xmlns:p14="http://schemas.microsoft.com/office/powerpoint/2010/main" val="4227713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Mentcare</a:t>
            </a:r>
            <a:endParaRPr lang="pt-BR" dirty="0"/>
          </a:p>
        </p:txBody>
      </p:sp>
      <p:sp>
        <p:nvSpPr>
          <p:cNvPr id="3" name="Espaço Reservado para Conteúdo 2"/>
          <p:cNvSpPr>
            <a:spLocks noGrp="1"/>
          </p:cNvSpPr>
          <p:nvPr>
            <p:ph idx="1"/>
          </p:nvPr>
        </p:nvSpPr>
        <p:spPr>
          <a:xfrm>
            <a:off x="457200" y="1600201"/>
            <a:ext cx="8229600" cy="820688"/>
          </a:xfrm>
        </p:spPr>
        <p:txBody>
          <a:bodyPr/>
          <a:lstStyle/>
          <a:p>
            <a:r>
              <a:rPr lang="pt-BR" dirty="0" smtClean="0"/>
              <a:t>Arquitetura</a:t>
            </a:r>
            <a:endParaRPr lang="pt-BR"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132856"/>
            <a:ext cx="4464496" cy="375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0337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Mentcare</a:t>
            </a:r>
            <a:endParaRPr lang="pt-BR" dirty="0"/>
          </a:p>
        </p:txBody>
      </p:sp>
      <p:sp>
        <p:nvSpPr>
          <p:cNvPr id="3" name="Espaço Reservado para Conteúdo 2"/>
          <p:cNvSpPr>
            <a:spLocks noGrp="1"/>
          </p:cNvSpPr>
          <p:nvPr>
            <p:ph idx="1"/>
          </p:nvPr>
        </p:nvSpPr>
        <p:spPr/>
        <p:txBody>
          <a:bodyPr/>
          <a:lstStyle/>
          <a:p>
            <a:r>
              <a:rPr lang="pt-BR" dirty="0" smtClean="0"/>
              <a:t>Principais características</a:t>
            </a:r>
          </a:p>
          <a:p>
            <a:pPr lvl="1"/>
            <a:r>
              <a:rPr lang="pt-BR" dirty="0" smtClean="0"/>
              <a:t>Gestão de cuidados individuais</a:t>
            </a:r>
          </a:p>
          <a:p>
            <a:pPr lvl="2"/>
            <a:r>
              <a:rPr lang="pt-BR" dirty="0" smtClean="0"/>
              <a:t>Profissionais podem criar registros dos pacientes, editar as informações no sistema, ver o histórico do paciente, etc. O sistema suporte o sumário dos dados de modo que os profissionais possam rapidamente aprender sobre problemas chaves e tratamentos que foram prescritos </a:t>
            </a:r>
          </a:p>
          <a:p>
            <a:pPr lvl="1"/>
            <a:r>
              <a:rPr lang="pt-BR" dirty="0" smtClean="0"/>
              <a:t>Monitoramento de pacientes</a:t>
            </a:r>
          </a:p>
          <a:p>
            <a:pPr lvl="2"/>
            <a:r>
              <a:rPr lang="pt-BR" dirty="0" smtClean="0"/>
              <a:t>O sistema monitora as informações dos pacientes que estão envolvidos em tratamentos e gera avisos quando possíveis problemas são detectados</a:t>
            </a:r>
          </a:p>
          <a:p>
            <a:pPr lvl="1"/>
            <a:r>
              <a:rPr lang="pt-BR" dirty="0" smtClean="0"/>
              <a:t>Relatórios administrativos</a:t>
            </a:r>
            <a:endParaRPr lang="pt-BR" dirty="0"/>
          </a:p>
        </p:txBody>
      </p:sp>
    </p:spTree>
    <p:extLst>
      <p:ext uri="{BB962C8B-B14F-4D97-AF65-F5344CB8AC3E}">
        <p14:creationId xmlns:p14="http://schemas.microsoft.com/office/powerpoint/2010/main" val="1303894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Mentcare</a:t>
            </a:r>
            <a:endParaRPr lang="pt-BR" dirty="0"/>
          </a:p>
        </p:txBody>
      </p:sp>
      <p:sp>
        <p:nvSpPr>
          <p:cNvPr id="3" name="Espaço Reservado para Conteúdo 2"/>
          <p:cNvSpPr>
            <a:spLocks noGrp="1"/>
          </p:cNvSpPr>
          <p:nvPr>
            <p:ph idx="1"/>
          </p:nvPr>
        </p:nvSpPr>
        <p:spPr/>
        <p:txBody>
          <a:bodyPr/>
          <a:lstStyle/>
          <a:p>
            <a:r>
              <a:rPr lang="pt-BR" dirty="0" smtClean="0"/>
              <a:t>Principais preocupações</a:t>
            </a:r>
          </a:p>
          <a:p>
            <a:pPr lvl="1"/>
            <a:r>
              <a:rPr lang="pt-BR" dirty="0" smtClean="0"/>
              <a:t>Privacidade</a:t>
            </a:r>
          </a:p>
          <a:p>
            <a:pPr lvl="2"/>
            <a:r>
              <a:rPr lang="pt-BR" dirty="0" smtClean="0"/>
              <a:t>É essencial que informações de pacientes sejam confidenciais e devem apenas ser abertas para pessoas autorizadas</a:t>
            </a:r>
          </a:p>
          <a:p>
            <a:pPr lvl="1"/>
            <a:endParaRPr lang="pt-BR" dirty="0" smtClean="0"/>
          </a:p>
          <a:p>
            <a:pPr lvl="1"/>
            <a:r>
              <a:rPr lang="pt-BR" dirty="0" smtClean="0"/>
              <a:t>Segurança</a:t>
            </a:r>
          </a:p>
          <a:p>
            <a:pPr lvl="2"/>
            <a:r>
              <a:rPr lang="pt-BR" dirty="0" smtClean="0"/>
              <a:t>Algumas doenças mentais levam pacientes a se tornarem suicidas ou agressivos. Quando possível, o sistema deve alertar sobre possíveis indicativos de tal comportamento</a:t>
            </a:r>
          </a:p>
          <a:p>
            <a:pPr lvl="2"/>
            <a:r>
              <a:rPr lang="pt-BR" dirty="0" smtClean="0"/>
              <a:t>O sistema deve estar disponível quando necessário. Do contrário, a segurança pode ser comprometida e pode ser impossível a prescrição correta de medicamentos aos pacientes</a:t>
            </a:r>
            <a:endParaRPr lang="pt-BR" dirty="0"/>
          </a:p>
        </p:txBody>
      </p:sp>
    </p:spTree>
    <p:extLst>
      <p:ext uri="{BB962C8B-B14F-4D97-AF65-F5344CB8AC3E}">
        <p14:creationId xmlns:p14="http://schemas.microsoft.com/office/powerpoint/2010/main" val="1281505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Estação Climática</a:t>
            </a:r>
            <a:endParaRPr lang="pt-BR" dirty="0"/>
          </a:p>
        </p:txBody>
      </p:sp>
      <p:sp>
        <p:nvSpPr>
          <p:cNvPr id="3" name="Espaço Reservado para Conteúdo 2"/>
          <p:cNvSpPr>
            <a:spLocks noGrp="1"/>
          </p:cNvSpPr>
          <p:nvPr>
            <p:ph idx="1"/>
          </p:nvPr>
        </p:nvSpPr>
        <p:spPr/>
        <p:txBody>
          <a:bodyPr/>
          <a:lstStyle/>
          <a:p>
            <a:r>
              <a:rPr lang="pt-BR" dirty="0" smtClean="0"/>
              <a:t>O Brasil decide implantar centenas de estações climáticas em áreas remotas como a Amazônia</a:t>
            </a:r>
          </a:p>
          <a:p>
            <a:endParaRPr lang="pt-BR" dirty="0" smtClean="0"/>
          </a:p>
          <a:p>
            <a:r>
              <a:rPr lang="pt-BR" dirty="0" smtClean="0"/>
              <a:t>Estas estações coletam dados de um conjunto de instrumentos que medem a temperatura, pressão, luz solar, chuva, velocidade e direção do vento</a:t>
            </a:r>
          </a:p>
          <a:p>
            <a:pPr lvl="1"/>
            <a:r>
              <a:rPr lang="pt-BR" dirty="0" smtClean="0"/>
              <a:t>Cada um destes instrumentos é controlado por um software que coleta leituras periodicamente, além de gerenciar a coleta destes dados</a:t>
            </a:r>
            <a:endParaRPr lang="pt-BR" dirty="0"/>
          </a:p>
        </p:txBody>
      </p:sp>
    </p:spTree>
    <p:extLst>
      <p:ext uri="{BB962C8B-B14F-4D97-AF65-F5344CB8AC3E}">
        <p14:creationId xmlns:p14="http://schemas.microsoft.com/office/powerpoint/2010/main" val="32232067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Estação Climática</a:t>
            </a:r>
            <a:endParaRPr lang="pt-BR" dirty="0"/>
          </a:p>
        </p:txBody>
      </p:sp>
      <p:sp>
        <p:nvSpPr>
          <p:cNvPr id="3" name="Espaço Reservado para Conteúdo 2"/>
          <p:cNvSpPr>
            <a:spLocks noGrp="1"/>
          </p:cNvSpPr>
          <p:nvPr>
            <p:ph idx="1"/>
          </p:nvPr>
        </p:nvSpPr>
        <p:spPr>
          <a:xfrm>
            <a:off x="457200" y="1600201"/>
            <a:ext cx="8229600" cy="748680"/>
          </a:xfrm>
        </p:spPr>
        <p:txBody>
          <a:bodyPr/>
          <a:lstStyle/>
          <a:p>
            <a:r>
              <a:rPr lang="pt-BR" dirty="0" smtClean="0"/>
              <a:t>Diagrama de pacotes</a:t>
            </a:r>
            <a:endParaRPr lang="pt-BR"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86023"/>
            <a:ext cx="5638749" cy="27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3657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Definição e Importância</a:t>
            </a:r>
            <a:endParaRPr lang="pt-BR" dirty="0"/>
          </a:p>
        </p:txBody>
      </p:sp>
      <p:sp>
        <p:nvSpPr>
          <p:cNvPr id="3" name="Espaço Reservado para Conteúdo 2"/>
          <p:cNvSpPr>
            <a:spLocks noGrp="1"/>
          </p:cNvSpPr>
          <p:nvPr>
            <p:ph idx="1"/>
          </p:nvPr>
        </p:nvSpPr>
        <p:spPr/>
        <p:txBody>
          <a:bodyPr/>
          <a:lstStyle/>
          <a:p>
            <a:endParaRPr lang="pt-BR" dirty="0" smtClean="0"/>
          </a:p>
          <a:p>
            <a:r>
              <a:rPr lang="pt-BR" dirty="0"/>
              <a:t>A ES está relacionada com teorias métodos e ferramentas </a:t>
            </a:r>
            <a:r>
              <a:rPr lang="pt-BR" dirty="0" smtClean="0"/>
              <a:t>para </a:t>
            </a:r>
            <a:r>
              <a:rPr lang="pt-BR" dirty="0"/>
              <a:t>o desenvolvimento </a:t>
            </a:r>
            <a:r>
              <a:rPr lang="pt-BR" dirty="0">
                <a:solidFill>
                  <a:srgbClr val="FF0000"/>
                </a:solidFill>
              </a:rPr>
              <a:t>profissional</a:t>
            </a:r>
            <a:r>
              <a:rPr lang="pt-BR" dirty="0"/>
              <a:t> de </a:t>
            </a:r>
            <a:r>
              <a:rPr lang="pt-BR" dirty="0" smtClean="0"/>
              <a:t>software</a:t>
            </a:r>
          </a:p>
          <a:p>
            <a:endParaRPr lang="pt-BR" dirty="0"/>
          </a:p>
          <a:p>
            <a:r>
              <a:rPr lang="pt-BR" dirty="0" smtClean="0"/>
              <a:t>Desenvolvimento com custo-efetivo!</a:t>
            </a:r>
          </a:p>
          <a:p>
            <a:endParaRPr lang="pt-BR" dirty="0"/>
          </a:p>
          <a:p>
            <a:endParaRPr lang="pt-BR" dirty="0"/>
          </a:p>
        </p:txBody>
      </p:sp>
    </p:spTree>
    <p:extLst>
      <p:ext uri="{BB962C8B-B14F-4D97-AF65-F5344CB8AC3E}">
        <p14:creationId xmlns:p14="http://schemas.microsoft.com/office/powerpoint/2010/main" val="2896573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Estação Climática</a:t>
            </a:r>
            <a:endParaRPr lang="pt-BR" dirty="0"/>
          </a:p>
        </p:txBody>
      </p:sp>
      <p:sp>
        <p:nvSpPr>
          <p:cNvPr id="3" name="Espaço Reservado para Conteúdo 2"/>
          <p:cNvSpPr>
            <a:spLocks noGrp="1"/>
          </p:cNvSpPr>
          <p:nvPr>
            <p:ph idx="1"/>
          </p:nvPr>
        </p:nvSpPr>
        <p:spPr>
          <a:xfrm>
            <a:off x="457200" y="1600200"/>
            <a:ext cx="8507288" cy="4525963"/>
          </a:xfrm>
        </p:spPr>
        <p:txBody>
          <a:bodyPr>
            <a:normAutofit lnSpcReduction="10000"/>
          </a:bodyPr>
          <a:lstStyle/>
          <a:p>
            <a:r>
              <a:rPr lang="pt-BR" dirty="0" smtClean="0"/>
              <a:t>Sistema da estação climática</a:t>
            </a:r>
          </a:p>
          <a:p>
            <a:pPr lvl="1"/>
            <a:r>
              <a:rPr lang="pt-BR" dirty="0" smtClean="0"/>
              <a:t>Coleta de dados climáticos, processamento inicial e transmissão de dados para o sistema de arquivamento</a:t>
            </a:r>
            <a:endParaRPr lang="pt-BR" dirty="0"/>
          </a:p>
          <a:p>
            <a:pPr lvl="2"/>
            <a:endParaRPr lang="pt-BR" dirty="0" smtClean="0"/>
          </a:p>
          <a:p>
            <a:r>
              <a:rPr lang="pt-BR" dirty="0" smtClean="0"/>
              <a:t>Sistema de arquivamento e gerenciamento de dados</a:t>
            </a:r>
          </a:p>
          <a:p>
            <a:pPr lvl="1"/>
            <a:r>
              <a:rPr lang="pt-BR" dirty="0" smtClean="0"/>
              <a:t>Coleta dados de todas as estações, realiza o processamento e análise dos dados</a:t>
            </a:r>
          </a:p>
          <a:p>
            <a:pPr lvl="2"/>
            <a:endParaRPr lang="pt-BR" dirty="0"/>
          </a:p>
          <a:p>
            <a:r>
              <a:rPr lang="pt-BR" dirty="0" smtClean="0"/>
              <a:t>Sistema de manutenção</a:t>
            </a:r>
          </a:p>
          <a:p>
            <a:pPr lvl="1"/>
            <a:r>
              <a:rPr lang="pt-BR" dirty="0" smtClean="0"/>
              <a:t>Se comunica via satélite com as estações para monitorar a saúde do sistema e identificar problemas</a:t>
            </a:r>
            <a:endParaRPr lang="pt-BR" dirty="0"/>
          </a:p>
        </p:txBody>
      </p:sp>
    </p:spTree>
    <p:extLst>
      <p:ext uri="{BB962C8B-B14F-4D97-AF65-F5344CB8AC3E}">
        <p14:creationId xmlns:p14="http://schemas.microsoft.com/office/powerpoint/2010/main" val="29130515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Estação Climática</a:t>
            </a:r>
            <a:endParaRPr lang="pt-BR" dirty="0"/>
          </a:p>
        </p:txBody>
      </p:sp>
      <p:sp>
        <p:nvSpPr>
          <p:cNvPr id="3" name="Espaço Reservado para Conteúdo 2"/>
          <p:cNvSpPr>
            <a:spLocks noGrp="1"/>
          </p:cNvSpPr>
          <p:nvPr>
            <p:ph idx="1"/>
          </p:nvPr>
        </p:nvSpPr>
        <p:spPr/>
        <p:txBody>
          <a:bodyPr/>
          <a:lstStyle/>
          <a:p>
            <a:r>
              <a:rPr lang="pt-BR" dirty="0" smtClean="0"/>
              <a:t>Funções adicionais</a:t>
            </a:r>
          </a:p>
          <a:p>
            <a:pPr lvl="1"/>
            <a:r>
              <a:rPr lang="pt-BR" dirty="0" smtClean="0"/>
              <a:t>Monitorar os instrumentos, energia e hardware de comunicação, reportando falhas sobre os mesmos</a:t>
            </a:r>
          </a:p>
          <a:p>
            <a:pPr lvl="1"/>
            <a:r>
              <a:rPr lang="pt-BR" dirty="0" smtClean="0"/>
              <a:t>Gerenciar o sistema energético, garantindo que as baterias estejam carregadas independente das condições do ambiente.</a:t>
            </a:r>
          </a:p>
          <a:p>
            <a:pPr lvl="1"/>
            <a:r>
              <a:rPr lang="pt-BR" dirty="0" smtClean="0"/>
              <a:t>Suporte a reconfiguração dinâmica de modo que partes do software sejam modificados com novas versões</a:t>
            </a:r>
            <a:endParaRPr lang="pt-BR" dirty="0"/>
          </a:p>
        </p:txBody>
      </p:sp>
    </p:spTree>
    <p:extLst>
      <p:ext uri="{BB962C8B-B14F-4D97-AF65-F5344CB8AC3E}">
        <p14:creationId xmlns:p14="http://schemas.microsoft.com/office/powerpoint/2010/main" val="1201946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i</a:t>
            </a:r>
            <a:r>
              <a:rPr lang="pt-BR" dirty="0" err="1" smtClean="0"/>
              <a:t>Learn</a:t>
            </a:r>
            <a:endParaRPr lang="pt-BR" dirty="0"/>
          </a:p>
        </p:txBody>
      </p:sp>
      <p:sp>
        <p:nvSpPr>
          <p:cNvPr id="3" name="Espaço Reservado para Conteúdo 2"/>
          <p:cNvSpPr>
            <a:spLocks noGrp="1"/>
          </p:cNvSpPr>
          <p:nvPr>
            <p:ph idx="1"/>
          </p:nvPr>
        </p:nvSpPr>
        <p:spPr>
          <a:xfrm>
            <a:off x="457200" y="1600200"/>
            <a:ext cx="8435280" cy="4525963"/>
          </a:xfrm>
        </p:spPr>
        <p:txBody>
          <a:bodyPr/>
          <a:lstStyle/>
          <a:p>
            <a:r>
              <a:rPr lang="pt-BR" dirty="0" smtClean="0"/>
              <a:t>Framework no qual ferramentas de propósito educacional pode ser integradas</a:t>
            </a:r>
          </a:p>
          <a:p>
            <a:endParaRPr lang="pt-BR" dirty="0"/>
          </a:p>
          <a:p>
            <a:r>
              <a:rPr lang="pt-BR" dirty="0" smtClean="0"/>
              <a:t>Ferramentas podem ser escolhidas por professores e aprendizes de acordo com suas necessidades</a:t>
            </a:r>
            <a:endParaRPr lang="pt-BR" dirty="0"/>
          </a:p>
        </p:txBody>
      </p:sp>
    </p:spTree>
    <p:extLst>
      <p:ext uri="{BB962C8B-B14F-4D97-AF65-F5344CB8AC3E}">
        <p14:creationId xmlns:p14="http://schemas.microsoft.com/office/powerpoint/2010/main" val="3179581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i</a:t>
            </a:r>
            <a:r>
              <a:rPr lang="pt-BR" dirty="0" err="1" smtClean="0"/>
              <a:t>Learn</a:t>
            </a:r>
            <a:endParaRPr lang="pt-BR" dirty="0"/>
          </a:p>
        </p:txBody>
      </p:sp>
      <p:sp>
        <p:nvSpPr>
          <p:cNvPr id="3" name="Espaço Reservado para Conteúdo 2"/>
          <p:cNvSpPr>
            <a:spLocks noGrp="1"/>
          </p:cNvSpPr>
          <p:nvPr>
            <p:ph idx="1"/>
          </p:nvPr>
        </p:nvSpPr>
        <p:spPr>
          <a:xfrm>
            <a:off x="457200" y="1600200"/>
            <a:ext cx="8435280" cy="4525963"/>
          </a:xfrm>
        </p:spPr>
        <p:txBody>
          <a:bodyPr>
            <a:normAutofit fontScale="92500" lnSpcReduction="10000"/>
          </a:bodyPr>
          <a:lstStyle/>
          <a:p>
            <a:r>
              <a:rPr lang="pt-BR" dirty="0" smtClean="0"/>
              <a:t>Pode ser atualizado </a:t>
            </a:r>
            <a:r>
              <a:rPr lang="pt-BR" dirty="0" err="1" smtClean="0"/>
              <a:t>incrementalmente</a:t>
            </a:r>
            <a:r>
              <a:rPr lang="pt-BR" dirty="0" smtClean="0"/>
              <a:t> a medida que novos serviços se tornam disponíveis</a:t>
            </a:r>
          </a:p>
          <a:p>
            <a:endParaRPr lang="pt-BR" dirty="0" smtClean="0"/>
          </a:p>
          <a:p>
            <a:r>
              <a:rPr lang="pt-BR" dirty="0" smtClean="0"/>
              <a:t>Permite uma rápida configuração para criação de diferentes versões do sistema para diferentes grupos</a:t>
            </a:r>
          </a:p>
          <a:p>
            <a:endParaRPr lang="pt-BR" dirty="0"/>
          </a:p>
          <a:p>
            <a:r>
              <a:rPr lang="pt-BR" dirty="0" smtClean="0"/>
              <a:t>Disponibiliza um grupo de serviços padrão para uso de outros serviços</a:t>
            </a:r>
          </a:p>
          <a:p>
            <a:pPr lvl="1"/>
            <a:r>
              <a:rPr lang="pt-BR" smtClean="0"/>
              <a:t>Utility: </a:t>
            </a:r>
            <a:r>
              <a:rPr lang="pt-BR" dirty="0" smtClean="0"/>
              <a:t>funcionalidades independentes de aplicação</a:t>
            </a:r>
          </a:p>
          <a:p>
            <a:pPr lvl="1"/>
            <a:r>
              <a:rPr lang="pt-BR" dirty="0" smtClean="0"/>
              <a:t>Aplicação: </a:t>
            </a:r>
            <a:r>
              <a:rPr lang="pt-BR" dirty="0" err="1" smtClean="0"/>
              <a:t>email</a:t>
            </a:r>
            <a:r>
              <a:rPr lang="pt-BR" dirty="0" smtClean="0"/>
              <a:t>, compartilhamento de fotos, etc.</a:t>
            </a:r>
          </a:p>
          <a:p>
            <a:pPr lvl="1"/>
            <a:r>
              <a:rPr lang="pt-BR" dirty="0" smtClean="0"/>
              <a:t>Configuração:  para adaptação do ambiente</a:t>
            </a:r>
            <a:endParaRPr lang="pt-BR" dirty="0"/>
          </a:p>
        </p:txBody>
      </p:sp>
    </p:spTree>
    <p:extLst>
      <p:ext uri="{BB962C8B-B14F-4D97-AF65-F5344CB8AC3E}">
        <p14:creationId xmlns:p14="http://schemas.microsoft.com/office/powerpoint/2010/main" val="4148438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 do Projeto Final</a:t>
            </a:r>
            <a:endParaRPr lang="pt-BR" dirty="0"/>
          </a:p>
        </p:txBody>
      </p:sp>
      <p:sp>
        <p:nvSpPr>
          <p:cNvPr id="3" name="Espaço Reservado para Conteúdo 2"/>
          <p:cNvSpPr>
            <a:spLocks noGrp="1"/>
          </p:cNvSpPr>
          <p:nvPr>
            <p:ph idx="1"/>
          </p:nvPr>
        </p:nvSpPr>
        <p:spPr/>
        <p:txBody>
          <a:bodyPr/>
          <a:lstStyle/>
          <a:p>
            <a:r>
              <a:rPr lang="pt-BR" dirty="0" smtClean="0"/>
              <a:t>Cada dupla deve enviar via SIGAA uma descrição em linguagem natural sobre um projeto que vocês gostariam de desenvolver</a:t>
            </a:r>
          </a:p>
          <a:p>
            <a:pPr lvl="1"/>
            <a:r>
              <a:rPr lang="pt-BR" dirty="0" smtClean="0"/>
              <a:t>Aproximadamente uma página</a:t>
            </a:r>
          </a:p>
          <a:p>
            <a:pPr lvl="1"/>
            <a:r>
              <a:rPr lang="pt-BR" dirty="0" smtClean="0"/>
              <a:t>Pense nas funções que você gostaria que o sistema </a:t>
            </a:r>
            <a:r>
              <a:rPr lang="pt-BR" dirty="0" smtClean="0"/>
              <a:t>implementasse</a:t>
            </a:r>
          </a:p>
        </p:txBody>
      </p:sp>
    </p:spTree>
    <p:extLst>
      <p:ext uri="{BB962C8B-B14F-4D97-AF65-F5344CB8AC3E}">
        <p14:creationId xmlns:p14="http://schemas.microsoft.com/office/powerpoint/2010/main" val="4191236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Definição e Importância</a:t>
            </a:r>
            <a:endParaRPr lang="pt-BR" dirty="0"/>
          </a:p>
        </p:txBody>
      </p:sp>
      <p:sp>
        <p:nvSpPr>
          <p:cNvPr id="5" name="Retângulo de cantos arredondados 4"/>
          <p:cNvSpPr/>
          <p:nvPr/>
        </p:nvSpPr>
        <p:spPr>
          <a:xfrm>
            <a:off x="3203848" y="3068960"/>
            <a:ext cx="2736304" cy="115212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smtClean="0"/>
              <a:t>Engenheiro de Software</a:t>
            </a:r>
            <a:endParaRPr lang="pt-BR" sz="2000" b="1" dirty="0"/>
          </a:p>
        </p:txBody>
      </p:sp>
      <p:sp>
        <p:nvSpPr>
          <p:cNvPr id="6" name="Retângulo de cantos arredondados 5"/>
          <p:cNvSpPr/>
          <p:nvPr/>
        </p:nvSpPr>
        <p:spPr>
          <a:xfrm>
            <a:off x="107504" y="3068960"/>
            <a:ext cx="2736304"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Reduzir  complexidade</a:t>
            </a:r>
            <a:endParaRPr lang="pt-BR" dirty="0"/>
          </a:p>
        </p:txBody>
      </p:sp>
      <p:sp>
        <p:nvSpPr>
          <p:cNvPr id="7" name="Retângulo de cantos arredondados 6"/>
          <p:cNvSpPr/>
          <p:nvPr/>
        </p:nvSpPr>
        <p:spPr>
          <a:xfrm>
            <a:off x="3203848" y="1484784"/>
            <a:ext cx="2736304"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Minimizar custos</a:t>
            </a:r>
            <a:endParaRPr lang="pt-BR" dirty="0"/>
          </a:p>
        </p:txBody>
      </p:sp>
      <p:sp>
        <p:nvSpPr>
          <p:cNvPr id="8" name="Retângulo de cantos arredondados 7"/>
          <p:cNvSpPr/>
          <p:nvPr/>
        </p:nvSpPr>
        <p:spPr>
          <a:xfrm>
            <a:off x="6300192" y="3068960"/>
            <a:ext cx="2736304"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Garantir qualidade</a:t>
            </a:r>
            <a:endParaRPr lang="pt-BR" dirty="0"/>
          </a:p>
        </p:txBody>
      </p:sp>
      <p:sp>
        <p:nvSpPr>
          <p:cNvPr id="9" name="Retângulo de cantos arredondados 8"/>
          <p:cNvSpPr/>
          <p:nvPr/>
        </p:nvSpPr>
        <p:spPr>
          <a:xfrm>
            <a:off x="3220859" y="4653136"/>
            <a:ext cx="2736304"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Assegurar a eficiência</a:t>
            </a:r>
            <a:endParaRPr lang="pt-BR" dirty="0"/>
          </a:p>
        </p:txBody>
      </p:sp>
      <p:cxnSp>
        <p:nvCxnSpPr>
          <p:cNvPr id="11" name="Conector de seta reta 10"/>
          <p:cNvCxnSpPr/>
          <p:nvPr/>
        </p:nvCxnSpPr>
        <p:spPr>
          <a:xfrm flipV="1">
            <a:off x="899592" y="1484784"/>
            <a:ext cx="7704856" cy="4176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rot="19806739">
            <a:off x="6540941" y="1739045"/>
            <a:ext cx="1127296" cy="400110"/>
          </a:xfrm>
          <a:prstGeom prst="rect">
            <a:avLst/>
          </a:prstGeom>
          <a:noFill/>
        </p:spPr>
        <p:txBody>
          <a:bodyPr wrap="none" rtlCol="0">
            <a:spAutoFit/>
          </a:bodyPr>
          <a:lstStyle/>
          <a:p>
            <a:r>
              <a:rPr lang="pt-BR" sz="2000" b="1" dirty="0" smtClean="0"/>
              <a:t>Processo</a:t>
            </a:r>
            <a:endParaRPr lang="pt-BR" sz="2000" b="1" dirty="0"/>
          </a:p>
        </p:txBody>
      </p:sp>
      <p:cxnSp>
        <p:nvCxnSpPr>
          <p:cNvPr id="14" name="Conector reto 13"/>
          <p:cNvCxnSpPr/>
          <p:nvPr/>
        </p:nvCxnSpPr>
        <p:spPr>
          <a:xfrm>
            <a:off x="7596336" y="1957482"/>
            <a:ext cx="271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to 15"/>
          <p:cNvCxnSpPr/>
          <p:nvPr/>
        </p:nvCxnSpPr>
        <p:spPr>
          <a:xfrm>
            <a:off x="7220156" y="2173506"/>
            <a:ext cx="271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a:off x="6804248" y="2389530"/>
            <a:ext cx="271892"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7892846" y="1772816"/>
            <a:ext cx="819007" cy="369332"/>
          </a:xfrm>
          <a:prstGeom prst="rect">
            <a:avLst/>
          </a:prstGeom>
          <a:noFill/>
        </p:spPr>
        <p:txBody>
          <a:bodyPr wrap="none" rtlCol="0">
            <a:spAutoFit/>
          </a:bodyPr>
          <a:lstStyle/>
          <a:p>
            <a:r>
              <a:rPr lang="pt-BR" dirty="0" smtClean="0"/>
              <a:t>Definir</a:t>
            </a:r>
            <a:endParaRPr lang="pt-BR" dirty="0"/>
          </a:p>
        </p:txBody>
      </p:sp>
      <p:sp>
        <p:nvSpPr>
          <p:cNvPr id="19" name="CaixaDeTexto 18"/>
          <p:cNvSpPr txBox="1"/>
          <p:nvPr/>
        </p:nvSpPr>
        <p:spPr>
          <a:xfrm>
            <a:off x="7436180" y="1957482"/>
            <a:ext cx="1141082" cy="369332"/>
          </a:xfrm>
          <a:prstGeom prst="rect">
            <a:avLst/>
          </a:prstGeom>
          <a:noFill/>
        </p:spPr>
        <p:txBody>
          <a:bodyPr wrap="none" rtlCol="0">
            <a:spAutoFit/>
          </a:bodyPr>
          <a:lstStyle/>
          <a:p>
            <a:r>
              <a:rPr lang="pt-BR" dirty="0" smtClean="0"/>
              <a:t>Monitorar</a:t>
            </a:r>
            <a:endParaRPr lang="pt-BR" dirty="0"/>
          </a:p>
        </p:txBody>
      </p:sp>
      <p:sp>
        <p:nvSpPr>
          <p:cNvPr id="20" name="CaixaDeTexto 19"/>
          <p:cNvSpPr txBox="1"/>
          <p:nvPr/>
        </p:nvSpPr>
        <p:spPr>
          <a:xfrm>
            <a:off x="7096290" y="2204864"/>
            <a:ext cx="1034579" cy="369332"/>
          </a:xfrm>
          <a:prstGeom prst="rect">
            <a:avLst/>
          </a:prstGeom>
          <a:noFill/>
        </p:spPr>
        <p:txBody>
          <a:bodyPr wrap="none" rtlCol="0">
            <a:spAutoFit/>
          </a:bodyPr>
          <a:lstStyle/>
          <a:p>
            <a:r>
              <a:rPr lang="pt-BR" dirty="0" smtClean="0"/>
              <a:t>Redefinir</a:t>
            </a:r>
            <a:endParaRPr lang="pt-BR" dirty="0"/>
          </a:p>
        </p:txBody>
      </p:sp>
    </p:spTree>
    <p:extLst>
      <p:ext uri="{BB962C8B-B14F-4D97-AF65-F5344CB8AC3E}">
        <p14:creationId xmlns:p14="http://schemas.microsoft.com/office/powerpoint/2010/main" val="2029553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Definição e Importância</a:t>
            </a:r>
          </a:p>
        </p:txBody>
      </p:sp>
      <p:sp>
        <p:nvSpPr>
          <p:cNvPr id="4" name="CaixaDeTexto 3"/>
          <p:cNvSpPr txBox="1"/>
          <p:nvPr/>
        </p:nvSpPr>
        <p:spPr>
          <a:xfrm rot="17804988">
            <a:off x="-638250" y="3405041"/>
            <a:ext cx="2931444" cy="369332"/>
          </a:xfrm>
          <a:prstGeom prst="rect">
            <a:avLst/>
          </a:prstGeom>
          <a:noFill/>
        </p:spPr>
        <p:txBody>
          <a:bodyPr wrap="none" rtlCol="0">
            <a:spAutoFit/>
          </a:bodyPr>
          <a:lstStyle/>
          <a:p>
            <a:r>
              <a:rPr lang="pt-BR" b="1" dirty="0" smtClean="0">
                <a:solidFill>
                  <a:srgbClr val="FF0000"/>
                </a:solidFill>
                <a:effectLst>
                  <a:outerShdw blurRad="38100" dist="38100" dir="2700000" algn="tl">
                    <a:srgbClr val="000000">
                      <a:alpha val="43137"/>
                    </a:srgbClr>
                  </a:outerShdw>
                </a:effectLst>
              </a:rPr>
              <a:t>Por que software é tão caro?</a:t>
            </a:r>
            <a:endParaRPr lang="pt-BR" b="1" dirty="0">
              <a:solidFill>
                <a:srgbClr val="FF0000"/>
              </a:solidFill>
              <a:effectLst>
                <a:outerShdw blurRad="38100" dist="38100" dir="2700000" algn="tl">
                  <a:srgbClr val="000000">
                    <a:alpha val="43137"/>
                  </a:srgbClr>
                </a:outerShdw>
              </a:effectLst>
            </a:endParaRPr>
          </a:p>
        </p:txBody>
      </p:sp>
      <p:pic>
        <p:nvPicPr>
          <p:cNvPr id="1026" name="Picture 2" descr="Resultado de imagem para use of software in the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225770"/>
            <a:ext cx="5616624" cy="490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16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Definição e Importância</a:t>
            </a:r>
          </a:p>
        </p:txBody>
      </p:sp>
      <p:pic>
        <p:nvPicPr>
          <p:cNvPr id="1026" name="Picture 2" descr="Imagem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84784"/>
            <a:ext cx="6840760" cy="432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65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Definição e Importância</a:t>
            </a:r>
          </a:p>
        </p:txBody>
      </p:sp>
      <p:pic>
        <p:nvPicPr>
          <p:cNvPr id="3076" name="Picture 4" descr="Resultado de imagem para salary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116" y="2060848"/>
            <a:ext cx="5650188"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65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Principais Problemas</a:t>
            </a:r>
            <a:endParaRPr lang="pt-BR" dirty="0"/>
          </a:p>
        </p:txBody>
      </p:sp>
      <p:sp>
        <p:nvSpPr>
          <p:cNvPr id="3" name="Espaço Reservado para Conteúdo 2"/>
          <p:cNvSpPr>
            <a:spLocks noGrp="1"/>
          </p:cNvSpPr>
          <p:nvPr>
            <p:ph idx="1"/>
          </p:nvPr>
        </p:nvSpPr>
        <p:spPr>
          <a:xfrm>
            <a:off x="457200" y="1600200"/>
            <a:ext cx="8579296" cy="4525963"/>
          </a:xfrm>
        </p:spPr>
        <p:txBody>
          <a:bodyPr>
            <a:normAutofit lnSpcReduction="10000"/>
          </a:bodyPr>
          <a:lstStyle/>
          <a:p>
            <a:r>
              <a:rPr lang="pt-BR" dirty="0" smtClean="0"/>
              <a:t>Sistemas tem que ser entregues mais rapidamente</a:t>
            </a:r>
          </a:p>
          <a:p>
            <a:pPr lvl="1"/>
            <a:r>
              <a:rPr lang="pt-BR" dirty="0" smtClean="0"/>
              <a:t>Time </a:t>
            </a:r>
            <a:r>
              <a:rPr lang="pt-BR" dirty="0" err="1" smtClean="0"/>
              <a:t>to</a:t>
            </a:r>
            <a:r>
              <a:rPr lang="pt-BR" dirty="0" smtClean="0"/>
              <a:t> </a:t>
            </a:r>
            <a:r>
              <a:rPr lang="pt-BR" dirty="0" err="1" smtClean="0"/>
              <a:t>market</a:t>
            </a:r>
            <a:endParaRPr lang="pt-BR" dirty="0" smtClean="0"/>
          </a:p>
          <a:p>
            <a:pPr lvl="1"/>
            <a:r>
              <a:rPr lang="pt-BR" dirty="0" smtClean="0"/>
              <a:t>Automação</a:t>
            </a:r>
          </a:p>
          <a:p>
            <a:endParaRPr lang="pt-BR" dirty="0" smtClean="0"/>
          </a:p>
          <a:p>
            <a:r>
              <a:rPr lang="pt-BR" dirty="0" smtClean="0"/>
              <a:t>Novas e mais complexas características são solicitadas</a:t>
            </a:r>
          </a:p>
          <a:p>
            <a:pPr lvl="1"/>
            <a:r>
              <a:rPr lang="pt-BR" dirty="0" smtClean="0"/>
              <a:t>Sistemas flexíveis e escalonáveis</a:t>
            </a:r>
          </a:p>
          <a:p>
            <a:pPr lvl="1"/>
            <a:r>
              <a:rPr lang="pt-BR" dirty="0" smtClean="0"/>
              <a:t>Mudança de tecnologia </a:t>
            </a:r>
          </a:p>
          <a:p>
            <a:pPr lvl="1"/>
            <a:endParaRPr lang="pt-BR" dirty="0"/>
          </a:p>
          <a:p>
            <a:r>
              <a:rPr lang="pt-BR" dirty="0" smtClean="0"/>
              <a:t>A vida do engenheiro de software é decidir  de acordo com o que ele tem no momento</a:t>
            </a:r>
          </a:p>
          <a:p>
            <a:endParaRPr lang="pt-BR" dirty="0" smtClean="0"/>
          </a:p>
          <a:p>
            <a:endParaRPr lang="pt-BR" dirty="0"/>
          </a:p>
          <a:p>
            <a:endParaRPr lang="pt-BR"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2842" y="2060848"/>
            <a:ext cx="3367550"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Elipse 4"/>
          <p:cNvSpPr/>
          <p:nvPr/>
        </p:nvSpPr>
        <p:spPr>
          <a:xfrm>
            <a:off x="251520" y="2060848"/>
            <a:ext cx="360040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Conector de seta reta 6"/>
          <p:cNvCxnSpPr/>
          <p:nvPr/>
        </p:nvCxnSpPr>
        <p:spPr>
          <a:xfrm>
            <a:off x="2843808" y="2661622"/>
            <a:ext cx="158417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420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Perguntas Frequentes</a:t>
            </a:r>
            <a:endParaRPr lang="pt-B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21679"/>
            <a:ext cx="7109406" cy="3995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tângulo 7"/>
          <p:cNvSpPr/>
          <p:nvPr/>
        </p:nvSpPr>
        <p:spPr>
          <a:xfrm>
            <a:off x="971600" y="3573017"/>
            <a:ext cx="7560840"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971600" y="4653136"/>
            <a:ext cx="7560840" cy="864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63574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1256</Words>
  <Application>Microsoft Office PowerPoint</Application>
  <PresentationFormat>Apresentação na tela (4:3)</PresentationFormat>
  <Paragraphs>185</Paragraphs>
  <Slides>34</Slides>
  <Notes>2</Notes>
  <HiddenSlides>0</HiddenSlides>
  <MMClips>0</MMClips>
  <ScaleCrop>false</ScaleCrop>
  <HeadingPairs>
    <vt:vector size="4" baseType="variant">
      <vt:variant>
        <vt:lpstr>Tema</vt:lpstr>
      </vt:variant>
      <vt:variant>
        <vt:i4>1</vt:i4>
      </vt:variant>
      <vt:variant>
        <vt:lpstr>Títulos de slides</vt:lpstr>
      </vt:variant>
      <vt:variant>
        <vt:i4>34</vt:i4>
      </vt:variant>
    </vt:vector>
  </HeadingPairs>
  <TitlesOfParts>
    <vt:vector size="35" baseType="lpstr">
      <vt:lpstr>Tema do Office</vt:lpstr>
      <vt:lpstr>Engenharia de Software</vt:lpstr>
      <vt:lpstr>Objetivos</vt:lpstr>
      <vt:lpstr>Definição e Importância</vt:lpstr>
      <vt:lpstr>Definição e Importância</vt:lpstr>
      <vt:lpstr>Definição e Importância</vt:lpstr>
      <vt:lpstr>Definição e Importância</vt:lpstr>
      <vt:lpstr>Definição e Importância</vt:lpstr>
      <vt:lpstr>Principais Problemas</vt:lpstr>
      <vt:lpstr>Perguntas Frequentes</vt:lpstr>
      <vt:lpstr>Perguntas frequentes</vt:lpstr>
      <vt:lpstr>Atividades da Eng. de Soft</vt:lpstr>
      <vt:lpstr>Atividades da Eng. de Soft</vt:lpstr>
      <vt:lpstr>Aspectos que Afetam o Software</vt:lpstr>
      <vt:lpstr>O que deve ser observado pelo ES</vt:lpstr>
      <vt:lpstr>Tipos de Aplicações</vt:lpstr>
      <vt:lpstr>Tipos de Aplicações</vt:lpstr>
      <vt:lpstr>Estudos de Caso</vt:lpstr>
      <vt:lpstr>Injetor de Insulina</vt:lpstr>
      <vt:lpstr>Injetor de Insulina</vt:lpstr>
      <vt:lpstr>Injetor de Insulina</vt:lpstr>
      <vt:lpstr>Injetor de Insulina</vt:lpstr>
      <vt:lpstr>Mentcare</vt:lpstr>
      <vt:lpstr>Mentcare</vt:lpstr>
      <vt:lpstr>Mentcare </vt:lpstr>
      <vt:lpstr>Mentcare</vt:lpstr>
      <vt:lpstr>Mentcare</vt:lpstr>
      <vt:lpstr>Mentcare</vt:lpstr>
      <vt:lpstr>Estação Climática</vt:lpstr>
      <vt:lpstr>Estação Climática</vt:lpstr>
      <vt:lpstr>Estação Climática</vt:lpstr>
      <vt:lpstr>Estação Climática</vt:lpstr>
      <vt:lpstr>iLearn</vt:lpstr>
      <vt:lpstr>iLearn</vt:lpstr>
      <vt:lpstr>Atividade do Projeto Final</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Engenharia de Software</dc:title>
  <dc:creator>pesquisa</dc:creator>
  <cp:lastModifiedBy>pesquisa</cp:lastModifiedBy>
  <cp:revision>53</cp:revision>
  <dcterms:created xsi:type="dcterms:W3CDTF">2019-09-14T12:33:48Z</dcterms:created>
  <dcterms:modified xsi:type="dcterms:W3CDTF">2019-10-30T20:40:20Z</dcterms:modified>
</cp:coreProperties>
</file>