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262" r:id="rId7"/>
    <p:sldId id="30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9" r:id="rId31"/>
    <p:sldId id="286" r:id="rId32"/>
    <p:sldId id="288" r:id="rId33"/>
    <p:sldId id="287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9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74" autoAdjust="0"/>
    <p:restoredTop sz="94660"/>
  </p:normalViewPr>
  <p:slideViewPr>
    <p:cSldViewPr>
      <p:cViewPr varScale="1">
        <p:scale>
          <a:sx n="70" d="100"/>
          <a:sy n="70" d="100"/>
        </p:scale>
        <p:origin x="-10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0AFF1-1159-4314-AA47-4CB9AB03A2A9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0E54B-ACDB-4616-81BE-A1996331A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33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Testes</a:t>
            </a:r>
            <a:r>
              <a:rPr lang="pt-BR" baseline="0" dirty="0" smtClean="0"/>
              <a:t> de regressão verificam se o sistema regrediu quando algo foi alterado</a:t>
            </a:r>
            <a:endParaRPr lang="pt-BR" dirty="0" smtClean="0"/>
          </a:p>
          <a:p>
            <a:r>
              <a:rPr lang="pt-BR" dirty="0" smtClean="0"/>
              <a:t>- Caso em que</a:t>
            </a:r>
            <a:r>
              <a:rPr lang="pt-BR" baseline="0" dirty="0" smtClean="0"/>
              <a:t> existe uma sequencia ótima</a:t>
            </a:r>
          </a:p>
          <a:p>
            <a:r>
              <a:rPr lang="pt-BR" dirty="0" smtClean="0"/>
              <a:t>- Caso e que um </a:t>
            </a:r>
            <a:r>
              <a:rPr lang="pt-BR" dirty="0" err="1" smtClean="0"/>
              <a:t>fix</a:t>
            </a:r>
            <a:r>
              <a:rPr lang="pt-BR" baseline="0" dirty="0" smtClean="0"/>
              <a:t> descobre outros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E54B-ACDB-4616-81BE-A1996331A17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29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Muito comum</a:t>
            </a:r>
            <a:r>
              <a:rPr lang="pt-BR" baseline="0" dirty="0" smtClean="0"/>
              <a:t> em sistemas embarcados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E54B-ACDB-4616-81BE-A1996331A17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93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54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00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 flipH="1">
            <a:off x="2195736" y="1052736"/>
            <a:ext cx="694826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 userDrawn="1"/>
        </p:nvCxnSpPr>
        <p:spPr>
          <a:xfrm flipH="1">
            <a:off x="1835696" y="1052736"/>
            <a:ext cx="360040" cy="288032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8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79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41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35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7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20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9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44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051720" y="125760"/>
            <a:ext cx="6635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90D3-6A4F-4237-AD7A-3B59DD208273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51720" cy="136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to 7"/>
          <p:cNvCxnSpPr/>
          <p:nvPr userDrawn="1"/>
        </p:nvCxnSpPr>
        <p:spPr>
          <a:xfrm flipH="1">
            <a:off x="251520" y="6165304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 flipH="1">
            <a:off x="35496" y="6237312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 userDrawn="1"/>
        </p:nvSpPr>
        <p:spPr>
          <a:xfrm>
            <a:off x="56303" y="6347108"/>
            <a:ext cx="450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</a:rPr>
              <a:t>Source: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Software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Engineering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by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Sommerville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AutoShape 5" descr="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7" descr="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9" descr="Resultado de imagem para centro de informatica ufpb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840" y="5582041"/>
            <a:ext cx="1442453" cy="123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accent3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 de Software</a:t>
            </a:r>
            <a:endParaRPr lang="pt-BR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Teste de Software</a:t>
            </a:r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5496" y="6237312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5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AutoShape 7" descr="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05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Desenvolvimento (T1)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88432"/>
          </a:xfrm>
        </p:spPr>
        <p:txBody>
          <a:bodyPr>
            <a:normAutofit/>
          </a:bodyPr>
          <a:lstStyle/>
          <a:p>
            <a:r>
              <a:rPr lang="pt-BR" dirty="0" smtClean="0"/>
              <a:t>Teste unitário</a:t>
            </a:r>
          </a:p>
          <a:p>
            <a:pPr lvl="1"/>
            <a:r>
              <a:rPr lang="pt-BR" dirty="0" smtClean="0"/>
              <a:t>Funcionalidades de objetos e métodos</a:t>
            </a:r>
          </a:p>
          <a:p>
            <a:pPr lvl="1"/>
            <a:endParaRPr lang="pt-BR" dirty="0"/>
          </a:p>
          <a:p>
            <a:r>
              <a:rPr lang="pt-BR" dirty="0" smtClean="0"/>
              <a:t>Teste de componente</a:t>
            </a:r>
          </a:p>
          <a:p>
            <a:pPr lvl="1"/>
            <a:r>
              <a:rPr lang="pt-BR" dirty="0" smtClean="0"/>
              <a:t>Foco na interface de componentes (integram objetos)</a:t>
            </a:r>
          </a:p>
          <a:p>
            <a:pPr lvl="1"/>
            <a:endParaRPr lang="pt-BR" dirty="0"/>
          </a:p>
          <a:p>
            <a:r>
              <a:rPr lang="pt-BR" dirty="0" smtClean="0"/>
              <a:t>Teste de sistema</a:t>
            </a:r>
          </a:p>
          <a:p>
            <a:pPr lvl="1"/>
            <a:r>
              <a:rPr lang="pt-BR" dirty="0" smtClean="0"/>
              <a:t>Testes de integração (sistema completo)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6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Desenvolvimento (T1)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88432"/>
          </a:xfrm>
        </p:spPr>
        <p:txBody>
          <a:bodyPr>
            <a:normAutofit/>
          </a:bodyPr>
          <a:lstStyle/>
          <a:p>
            <a:r>
              <a:rPr lang="pt-BR" dirty="0" smtClean="0"/>
              <a:t>T1.1 – Teste unitário</a:t>
            </a:r>
          </a:p>
          <a:p>
            <a:pPr lvl="1"/>
            <a:r>
              <a:rPr lang="pt-BR" dirty="0" smtClean="0"/>
              <a:t>O elemento computacional é testado de forma isolada</a:t>
            </a:r>
          </a:p>
          <a:p>
            <a:pPr lvl="1"/>
            <a:r>
              <a:rPr lang="pt-BR" dirty="0" smtClean="0"/>
              <a:t>É um teste de defeito</a:t>
            </a:r>
          </a:p>
          <a:p>
            <a:pPr lvl="1"/>
            <a:r>
              <a:rPr lang="pt-BR" dirty="0" smtClean="0"/>
              <a:t>Exemplo: quando a unidade é uma objeto</a:t>
            </a:r>
          </a:p>
          <a:p>
            <a:pPr lvl="2"/>
            <a:r>
              <a:rPr lang="pt-BR" dirty="0" smtClean="0"/>
              <a:t>Testar todas as operações associadas com o objeto</a:t>
            </a:r>
          </a:p>
          <a:p>
            <a:pPr lvl="2"/>
            <a:r>
              <a:rPr lang="pt-BR" dirty="0" err="1" smtClean="0"/>
              <a:t>Setar</a:t>
            </a:r>
            <a:r>
              <a:rPr lang="pt-BR" dirty="0" smtClean="0"/>
              <a:t> valores a todos os atributos do objeto</a:t>
            </a:r>
          </a:p>
          <a:p>
            <a:pPr lvl="2"/>
            <a:r>
              <a:rPr lang="pt-BR" dirty="0" smtClean="0"/>
              <a:t>Transitar o objeto por todos os seus possíveis estados</a:t>
            </a:r>
          </a:p>
          <a:p>
            <a:pPr lvl="2"/>
            <a:r>
              <a:rPr lang="pt-BR" dirty="0" smtClean="0"/>
              <a:t>OBS.: herança torna o processo mais complexo (localidade)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09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1720" y="116632"/>
            <a:ext cx="6635080" cy="1143000"/>
          </a:xfrm>
        </p:spPr>
        <p:txBody>
          <a:bodyPr/>
          <a:lstStyle/>
          <a:p>
            <a:r>
              <a:rPr lang="pt-BR" dirty="0" smtClean="0"/>
              <a:t>Teste de Desenvolvimento (T1)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720080"/>
          </a:xfrm>
        </p:spPr>
        <p:txBody>
          <a:bodyPr>
            <a:normAutofit/>
          </a:bodyPr>
          <a:lstStyle/>
          <a:p>
            <a:r>
              <a:rPr lang="pt-BR" dirty="0" smtClean="0"/>
              <a:t>T1.1 – Teste unitário (exemplo – Estação Climática)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29146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have direita 3"/>
          <p:cNvSpPr/>
          <p:nvPr/>
        </p:nvSpPr>
        <p:spPr>
          <a:xfrm>
            <a:off x="3131840" y="3170262"/>
            <a:ext cx="423801" cy="2058938"/>
          </a:xfrm>
          <a:prstGeom prst="rightBrace">
            <a:avLst>
              <a:gd name="adj1" fmla="val 8333"/>
              <a:gd name="adj2" fmla="val 216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63888" y="3404954"/>
            <a:ext cx="403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 Cada método deve ter um caso de teste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563888" y="3717032"/>
            <a:ext cx="502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- Verificar a </a:t>
            </a:r>
            <a:r>
              <a:rPr lang="pt-BR" dirty="0" err="1" smtClean="0"/>
              <a:t>corretude</a:t>
            </a:r>
            <a:r>
              <a:rPr lang="pt-BR" dirty="0" smtClean="0"/>
              <a:t> da sequência de eventos que implica em transições de estados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133" y="4437112"/>
            <a:ext cx="5386355" cy="103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3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Desenvolvimento (T1)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64496"/>
          </a:xfrm>
        </p:spPr>
        <p:txBody>
          <a:bodyPr>
            <a:normAutofit/>
          </a:bodyPr>
          <a:lstStyle/>
          <a:p>
            <a:r>
              <a:rPr lang="pt-BR" dirty="0" smtClean="0"/>
              <a:t>T1.1 – Teste unitário (automação)</a:t>
            </a:r>
          </a:p>
          <a:p>
            <a:pPr lvl="1"/>
            <a:r>
              <a:rPr lang="pt-BR" dirty="0" smtClean="0"/>
              <a:t>Quando possível devem ser automatizados</a:t>
            </a:r>
          </a:p>
          <a:p>
            <a:pPr lvl="2"/>
            <a:r>
              <a:rPr lang="pt-BR" dirty="0" smtClean="0"/>
              <a:t>Não depender da intervenção humana</a:t>
            </a:r>
          </a:p>
          <a:p>
            <a:pPr lvl="2"/>
            <a:r>
              <a:rPr lang="pt-BR" dirty="0" smtClean="0"/>
              <a:t>Importante para os testes de regressão (</a:t>
            </a:r>
            <a:r>
              <a:rPr lang="pt-BR" dirty="0" smtClean="0">
                <a:solidFill>
                  <a:srgbClr val="FF0000"/>
                </a:solidFill>
              </a:rPr>
              <a:t>importante.. Explicar!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Lembrar das ferramentas de suporte</a:t>
            </a:r>
          </a:p>
          <a:p>
            <a:pPr lvl="2"/>
            <a:r>
              <a:rPr lang="pt-BR" dirty="0" err="1" smtClean="0"/>
              <a:t>Junit</a:t>
            </a:r>
            <a:r>
              <a:rPr lang="pt-BR" dirty="0" smtClean="0"/>
              <a:t> (editar e rodar programas de testes)</a:t>
            </a:r>
          </a:p>
          <a:p>
            <a:pPr lvl="2"/>
            <a:r>
              <a:rPr lang="pt-BR" dirty="0" smtClean="0"/>
              <a:t>Funcionam através de </a:t>
            </a:r>
            <a:r>
              <a:rPr lang="pt-BR" dirty="0" err="1" smtClean="0"/>
              <a:t>tuplas</a:t>
            </a:r>
            <a:r>
              <a:rPr lang="pt-BR" dirty="0" smtClean="0"/>
              <a:t> &lt;</a:t>
            </a:r>
            <a:r>
              <a:rPr lang="pt-BR" dirty="0" err="1" smtClean="0"/>
              <a:t>input,output</a:t>
            </a:r>
            <a:r>
              <a:rPr lang="pt-BR" dirty="0" smtClean="0"/>
              <a:t>&gt;</a:t>
            </a:r>
          </a:p>
        </p:txBody>
      </p:sp>
      <p:sp>
        <p:nvSpPr>
          <p:cNvPr id="7" name="Retângulo 6"/>
          <p:cNvSpPr/>
          <p:nvPr/>
        </p:nvSpPr>
        <p:spPr>
          <a:xfrm>
            <a:off x="467544" y="4581128"/>
            <a:ext cx="24482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Setup</a:t>
            </a:r>
          </a:p>
          <a:p>
            <a:pPr algn="ctr"/>
            <a:r>
              <a:rPr lang="pt-BR" dirty="0" smtClean="0"/>
              <a:t>(escolher os </a:t>
            </a:r>
            <a:r>
              <a:rPr lang="pt-BR" dirty="0" err="1" smtClean="0"/>
              <a:t>test</a:t>
            </a:r>
            <a:r>
              <a:rPr lang="pt-BR" dirty="0" smtClean="0"/>
              <a:t> cases)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347864" y="4581128"/>
            <a:ext cx="24482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Chamada</a:t>
            </a:r>
          </a:p>
          <a:p>
            <a:pPr algn="ctr"/>
            <a:r>
              <a:rPr lang="pt-BR" dirty="0" smtClean="0"/>
              <a:t>(métodos sob teste)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156176" y="4581128"/>
            <a:ext cx="24482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Aferição</a:t>
            </a:r>
          </a:p>
          <a:p>
            <a:pPr algn="ctr"/>
            <a:r>
              <a:rPr lang="pt-BR" dirty="0" smtClean="0"/>
              <a:t>(resultado do teste)</a:t>
            </a:r>
            <a:endParaRPr lang="pt-BR" dirty="0"/>
          </a:p>
        </p:txBody>
      </p:sp>
      <p:cxnSp>
        <p:nvCxnSpPr>
          <p:cNvPr id="13" name="Conector de seta reta 12"/>
          <p:cNvCxnSpPr>
            <a:stCxn id="7" idx="3"/>
            <a:endCxn id="10" idx="1"/>
          </p:cNvCxnSpPr>
          <p:nvPr/>
        </p:nvCxnSpPr>
        <p:spPr>
          <a:xfrm>
            <a:off x="2915816" y="50491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10" idx="3"/>
            <a:endCxn id="11" idx="1"/>
          </p:cNvCxnSpPr>
          <p:nvPr/>
        </p:nvCxnSpPr>
        <p:spPr>
          <a:xfrm>
            <a:off x="5796136" y="504918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endCxn id="11" idx="0"/>
          </p:cNvCxnSpPr>
          <p:nvPr/>
        </p:nvCxnSpPr>
        <p:spPr>
          <a:xfrm>
            <a:off x="6444208" y="4149080"/>
            <a:ext cx="936104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6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Desenvolvimento (T1)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288032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T1.1 – Teste unitário (tipos)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Testes que refletem </a:t>
            </a:r>
            <a:r>
              <a:rPr lang="pt-BR" dirty="0"/>
              <a:t>a </a:t>
            </a:r>
            <a:r>
              <a:rPr lang="pt-BR" dirty="0">
                <a:solidFill>
                  <a:srgbClr val="FF0000"/>
                </a:solidFill>
              </a:rPr>
              <a:t>operação normal </a:t>
            </a:r>
            <a:r>
              <a:rPr lang="pt-BR" dirty="0"/>
              <a:t>do programa e devem mostrar que cada componente trabalha como esperado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Testes baseado </a:t>
            </a:r>
            <a:r>
              <a:rPr lang="pt-BR" dirty="0"/>
              <a:t>na experiência de como </a:t>
            </a:r>
            <a:r>
              <a:rPr lang="pt-BR" dirty="0">
                <a:solidFill>
                  <a:srgbClr val="FF0000"/>
                </a:solidFill>
              </a:rPr>
              <a:t>problemas podem </a:t>
            </a:r>
            <a:r>
              <a:rPr lang="pt-BR" dirty="0" smtClean="0">
                <a:solidFill>
                  <a:srgbClr val="FF0000"/>
                </a:solidFill>
              </a:rPr>
              <a:t>surgir</a:t>
            </a:r>
            <a:r>
              <a:rPr lang="pt-BR" dirty="0" smtClean="0"/>
              <a:t>. Usam </a:t>
            </a:r>
            <a:r>
              <a:rPr lang="pt-BR" dirty="0">
                <a:solidFill>
                  <a:srgbClr val="FF0000"/>
                </a:solidFill>
              </a:rPr>
              <a:t>entradas anormais </a:t>
            </a:r>
            <a:r>
              <a:rPr lang="pt-BR" dirty="0"/>
              <a:t>para verificar se elas são adequadamente processadas e o sistema não trava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71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Desenvolvimento (T1)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728192"/>
          </a:xfrm>
        </p:spPr>
        <p:txBody>
          <a:bodyPr>
            <a:normAutofit/>
          </a:bodyPr>
          <a:lstStyle/>
          <a:p>
            <a:r>
              <a:rPr lang="pt-BR" dirty="0" smtClean="0"/>
              <a:t>T1.1 – Teste unitário (estratégias para escolha)</a:t>
            </a:r>
          </a:p>
          <a:p>
            <a:pPr lvl="1"/>
            <a:r>
              <a:rPr lang="pt-BR" u="sng" dirty="0" smtClean="0"/>
              <a:t>Particionamento de equivalência</a:t>
            </a:r>
            <a:r>
              <a:rPr lang="pt-BR" dirty="0" smtClean="0"/>
              <a:t>: </a:t>
            </a:r>
            <a:r>
              <a:rPr lang="pt-BR" dirty="0"/>
              <a:t>identificação de grupos de entradas que possuem características comuns e são processados de maneira similar</a:t>
            </a:r>
            <a:endParaRPr lang="pt-B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3334122"/>
            <a:ext cx="50482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51995"/>
            <a:ext cx="13906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09120"/>
            <a:ext cx="46482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7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Desenvolvimento (T1)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237626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T1.1 – Teste unitário (estratégias para escolha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Testes baseados em </a:t>
            </a:r>
            <a:r>
              <a:rPr lang="pt-BR" dirty="0" err="1" smtClean="0"/>
              <a:t>guidelines</a:t>
            </a:r>
            <a:r>
              <a:rPr lang="pt-BR" dirty="0" smtClean="0"/>
              <a:t>:  guias que refletem experiências prévias de tipos de erros que programadores geralmente cometem no desenvolvimento de componentes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Exemplo: </a:t>
            </a:r>
            <a:r>
              <a:rPr lang="pt-BR" dirty="0" err="1" smtClean="0"/>
              <a:t>guidelines</a:t>
            </a:r>
            <a:r>
              <a:rPr lang="pt-BR" dirty="0" smtClean="0"/>
              <a:t> para teste de sequências (</a:t>
            </a:r>
            <a:r>
              <a:rPr lang="pt-BR" dirty="0" err="1" smtClean="0"/>
              <a:t>array</a:t>
            </a:r>
            <a:r>
              <a:rPr lang="pt-BR" dirty="0" smtClean="0"/>
              <a:t>, </a:t>
            </a:r>
            <a:r>
              <a:rPr lang="pt-BR" dirty="0" err="1" smtClean="0"/>
              <a:t>list</a:t>
            </a:r>
            <a:r>
              <a:rPr lang="pt-BR" dirty="0" smtClean="0"/>
              <a:t>,..)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1259632" y="4005064"/>
            <a:ext cx="6264696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pt-BR" dirty="0" smtClean="0"/>
              <a:t>Utilize sequências com um único valor</a:t>
            </a:r>
          </a:p>
          <a:p>
            <a:pPr marL="342900" indent="-342900">
              <a:buAutoNum type="arabicPeriod"/>
            </a:pPr>
            <a:r>
              <a:rPr lang="pt-BR" dirty="0" smtClean="0"/>
              <a:t>Use sequências com diferentes tamanhos</a:t>
            </a:r>
          </a:p>
          <a:p>
            <a:pPr marL="342900" indent="-342900">
              <a:buAutoNum type="arabicPeriod"/>
            </a:pPr>
            <a:r>
              <a:rPr lang="pt-BR" dirty="0" smtClean="0"/>
              <a:t>Derive testes de modo que elementos de início, meio e fim possam ser acessados</a:t>
            </a:r>
          </a:p>
          <a:p>
            <a:pPr marL="342900" indent="-342900">
              <a:buAutoNum type="arabicPeriod"/>
            </a:pPr>
            <a:r>
              <a:rPr lang="pt-BR" dirty="0" smtClean="0"/>
              <a:t>Teste com sequências de tamanho zero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Desenvolvimento (T1)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1080120"/>
          </a:xfrm>
        </p:spPr>
        <p:txBody>
          <a:bodyPr>
            <a:normAutofit/>
          </a:bodyPr>
          <a:lstStyle/>
          <a:p>
            <a:r>
              <a:rPr lang="pt-BR" dirty="0"/>
              <a:t>T1.1 – Teste unitário (estratégias para escolha</a:t>
            </a:r>
            <a:r>
              <a:rPr lang="pt-BR" dirty="0" smtClean="0"/>
              <a:t>)</a:t>
            </a:r>
          </a:p>
          <a:p>
            <a:pPr lvl="1"/>
            <a:r>
              <a:rPr lang="pt-BR" dirty="0"/>
              <a:t>Testes baseados em </a:t>
            </a:r>
            <a:r>
              <a:rPr lang="pt-BR" dirty="0" err="1" smtClean="0"/>
              <a:t>guidelines</a:t>
            </a:r>
            <a:endParaRPr lang="pt-BR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07504" y="2965014"/>
            <a:ext cx="6264696" cy="2768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pt-BR" dirty="0" smtClean="0"/>
              <a:t>Escolha entradas que gerem todas as mensagens do erros do sistema</a:t>
            </a:r>
          </a:p>
          <a:p>
            <a:pPr marL="342900" indent="-342900">
              <a:buAutoNum type="arabicPeriod"/>
            </a:pPr>
            <a:r>
              <a:rPr lang="pt-BR" dirty="0" smtClean="0"/>
              <a:t>Especifique entradas que causem o estouro (overflow) do buffer de entrada</a:t>
            </a:r>
          </a:p>
          <a:p>
            <a:pPr marL="342900" indent="-342900">
              <a:buAutoNum type="arabicPeriod"/>
            </a:pPr>
            <a:r>
              <a:rPr lang="pt-BR" dirty="0" smtClean="0"/>
              <a:t>Repita a mesma entrada ou uma série de entrada diversas vezes</a:t>
            </a:r>
          </a:p>
          <a:p>
            <a:pPr marL="342900" indent="-342900">
              <a:buAutoNum type="arabicPeriod"/>
            </a:pPr>
            <a:r>
              <a:rPr lang="pt-BR" dirty="0" smtClean="0"/>
              <a:t>Force a geração de saídas inválidas</a:t>
            </a:r>
          </a:p>
          <a:p>
            <a:pPr marL="342900" indent="-342900">
              <a:buAutoNum type="arabicPeriod"/>
            </a:pPr>
            <a:r>
              <a:rPr lang="pt-BR" dirty="0" smtClean="0"/>
              <a:t>Force </a:t>
            </a:r>
            <a:r>
              <a:rPr lang="pt-BR" dirty="0" smtClean="0"/>
              <a:t>resultados </a:t>
            </a:r>
            <a:r>
              <a:rPr lang="pt-BR" dirty="0" smtClean="0"/>
              <a:t>computacionais grandes e curtos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11760" y="2564904"/>
            <a:ext cx="1370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Regra geral</a:t>
            </a:r>
            <a:endParaRPr lang="pt-BR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04864"/>
            <a:ext cx="25431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447761" y="5733256"/>
            <a:ext cx="676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>
                <a:solidFill>
                  <a:srgbClr val="FF0000"/>
                </a:solidFill>
              </a:rPr>
              <a:t>O importante é que você seja capaz de gerar seus próprios </a:t>
            </a:r>
            <a:r>
              <a:rPr lang="pt-BR" b="1" i="1" dirty="0" err="1" smtClean="0">
                <a:solidFill>
                  <a:srgbClr val="FF0000"/>
                </a:solidFill>
              </a:rPr>
              <a:t>guidelines</a:t>
            </a:r>
            <a:endParaRPr lang="pt-BR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2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Desenvolvimento (T1)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1440160"/>
          </a:xfrm>
        </p:spPr>
        <p:txBody>
          <a:bodyPr>
            <a:normAutofit/>
          </a:bodyPr>
          <a:lstStyle/>
          <a:p>
            <a:r>
              <a:rPr lang="pt-BR" dirty="0"/>
              <a:t>T1.1 – Teste unitário (estratégias para escolha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Path </a:t>
            </a:r>
            <a:r>
              <a:rPr lang="pt-BR" dirty="0" err="1" smtClean="0"/>
              <a:t>testing</a:t>
            </a:r>
            <a:r>
              <a:rPr lang="pt-BR" dirty="0" smtClean="0"/>
              <a:t> (por que é um teste caixa branca?)</a:t>
            </a:r>
            <a:endParaRPr lang="pt-BR" dirty="0" smtClean="0"/>
          </a:p>
        </p:txBody>
      </p:sp>
      <p:pic>
        <p:nvPicPr>
          <p:cNvPr id="7170" name="Picture 2" descr="Path Testing &amp; Basis Path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3" y="2492896"/>
            <a:ext cx="384518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788024" y="2492896"/>
            <a:ext cx="361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Path 1</a:t>
            </a:r>
            <a:r>
              <a:rPr lang="pt-BR" dirty="0" smtClean="0"/>
              <a:t>:  1</a:t>
            </a:r>
            <a:r>
              <a:rPr lang="pt-BR" dirty="0" smtClean="0">
                <a:sym typeface="Symbol"/>
              </a:rPr>
              <a:t></a:t>
            </a:r>
            <a:r>
              <a:rPr lang="pt-BR" dirty="0" smtClean="0"/>
              <a:t> 2</a:t>
            </a:r>
            <a:r>
              <a:rPr lang="pt-BR" dirty="0">
                <a:sym typeface="Symbol"/>
              </a:rPr>
              <a:t> </a:t>
            </a:r>
            <a:r>
              <a:rPr lang="pt-BR" dirty="0" smtClean="0"/>
              <a:t> 3</a:t>
            </a:r>
            <a:r>
              <a:rPr lang="pt-BR" dirty="0">
                <a:sym typeface="Symbol"/>
              </a:rPr>
              <a:t> </a:t>
            </a:r>
            <a:r>
              <a:rPr lang="pt-BR" dirty="0" smtClean="0"/>
              <a:t> 5</a:t>
            </a:r>
            <a:r>
              <a:rPr lang="pt-BR" dirty="0">
                <a:sym typeface="Symbol"/>
              </a:rPr>
              <a:t> </a:t>
            </a:r>
            <a:r>
              <a:rPr lang="pt-BR" dirty="0" smtClean="0"/>
              <a:t> 6</a:t>
            </a:r>
            <a:r>
              <a:rPr lang="pt-BR" dirty="0">
                <a:sym typeface="Symbol"/>
              </a:rPr>
              <a:t> </a:t>
            </a:r>
            <a:r>
              <a:rPr lang="pt-BR" dirty="0" smtClean="0"/>
              <a:t> 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Path 2</a:t>
            </a:r>
            <a:r>
              <a:rPr lang="pt-BR" dirty="0" smtClean="0"/>
              <a:t>: 1 </a:t>
            </a:r>
            <a:r>
              <a:rPr lang="pt-BR" dirty="0">
                <a:sym typeface="Symbol"/>
              </a:rPr>
              <a:t> </a:t>
            </a:r>
            <a:r>
              <a:rPr lang="pt-BR" dirty="0" smtClean="0"/>
              <a:t>2 </a:t>
            </a:r>
            <a:r>
              <a:rPr lang="pt-BR" dirty="0">
                <a:sym typeface="Symbol"/>
              </a:rPr>
              <a:t> </a:t>
            </a:r>
            <a:r>
              <a:rPr lang="pt-BR" dirty="0" smtClean="0"/>
              <a:t>4</a:t>
            </a:r>
            <a:r>
              <a:rPr lang="pt-BR" dirty="0">
                <a:sym typeface="Symbol"/>
              </a:rPr>
              <a:t> </a:t>
            </a:r>
            <a:r>
              <a:rPr lang="pt-BR" dirty="0" smtClean="0"/>
              <a:t> 5</a:t>
            </a:r>
            <a:r>
              <a:rPr lang="pt-BR" dirty="0">
                <a:sym typeface="Symbol"/>
              </a:rPr>
              <a:t> </a:t>
            </a:r>
            <a:r>
              <a:rPr lang="pt-BR" dirty="0" smtClean="0"/>
              <a:t> 6</a:t>
            </a:r>
            <a:r>
              <a:rPr lang="pt-BR" dirty="0">
                <a:sym typeface="Symbol"/>
              </a:rPr>
              <a:t> </a:t>
            </a:r>
            <a:r>
              <a:rPr lang="pt-BR" dirty="0" smtClean="0"/>
              <a:t>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Path </a:t>
            </a:r>
            <a:r>
              <a:rPr lang="pt-BR" b="1" dirty="0"/>
              <a:t>3</a:t>
            </a:r>
            <a:r>
              <a:rPr lang="pt-BR" dirty="0" smtClean="0"/>
              <a:t>: 1 </a:t>
            </a:r>
            <a:r>
              <a:rPr lang="pt-BR" dirty="0">
                <a:sym typeface="Symbol"/>
              </a:rPr>
              <a:t> </a:t>
            </a:r>
            <a:r>
              <a:rPr lang="pt-BR" dirty="0" smtClean="0"/>
              <a:t>5</a:t>
            </a:r>
            <a:r>
              <a:rPr lang="pt-BR" dirty="0">
                <a:sym typeface="Symbol"/>
              </a:rPr>
              <a:t> </a:t>
            </a:r>
            <a:r>
              <a:rPr lang="pt-BR" dirty="0" smtClean="0"/>
              <a:t> 7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508104" y="4684494"/>
            <a:ext cx="2975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Complexidade </a:t>
            </a:r>
            <a:r>
              <a:rPr lang="pt-BR" sz="2000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pt-BR" sz="20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iclomática</a:t>
            </a:r>
            <a:endParaRPr lang="pt-BR" sz="20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eta para a direita 6"/>
          <p:cNvSpPr/>
          <p:nvPr/>
        </p:nvSpPr>
        <p:spPr>
          <a:xfrm rot="2375102">
            <a:off x="4829981" y="4287388"/>
            <a:ext cx="734580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83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Componente (T2)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2088232"/>
          </a:xfrm>
        </p:spPr>
        <p:txBody>
          <a:bodyPr>
            <a:normAutofit/>
          </a:bodyPr>
          <a:lstStyle/>
          <a:p>
            <a:r>
              <a:rPr lang="pt-BR" dirty="0" smtClean="0"/>
              <a:t>Focam na </a:t>
            </a:r>
            <a:r>
              <a:rPr lang="pt-BR" dirty="0" smtClean="0">
                <a:solidFill>
                  <a:srgbClr val="FF0000"/>
                </a:solidFill>
              </a:rPr>
              <a:t>interface</a:t>
            </a:r>
            <a:r>
              <a:rPr lang="pt-BR" dirty="0" smtClean="0"/>
              <a:t> dos componentes</a:t>
            </a:r>
          </a:p>
          <a:p>
            <a:pPr lvl="1"/>
            <a:r>
              <a:rPr lang="pt-BR" dirty="0" smtClean="0"/>
              <a:t>Assume que os objetos individuais já foram testados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5616624" cy="338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5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37112"/>
          </a:xfrm>
        </p:spPr>
        <p:txBody>
          <a:bodyPr>
            <a:normAutofit/>
          </a:bodyPr>
          <a:lstStyle/>
          <a:p>
            <a:r>
              <a:rPr lang="pt-BR" dirty="0" smtClean="0"/>
              <a:t>Conceptualização de Teste de Software</a:t>
            </a:r>
          </a:p>
          <a:p>
            <a:r>
              <a:rPr lang="pt-BR" dirty="0" smtClean="0"/>
              <a:t>Desenvolvimento de Testes</a:t>
            </a:r>
          </a:p>
          <a:p>
            <a:r>
              <a:rPr lang="pt-BR" dirty="0" smtClean="0"/>
              <a:t>Desenvolvimento orientado a testes</a:t>
            </a:r>
          </a:p>
          <a:p>
            <a:r>
              <a:rPr lang="pt-BR" dirty="0" smtClean="0"/>
              <a:t>Testes de release</a:t>
            </a:r>
          </a:p>
          <a:p>
            <a:r>
              <a:rPr lang="pt-BR" dirty="0" smtClean="0"/>
              <a:t>Teste com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3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Componente (T2)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1152128"/>
          </a:xfrm>
        </p:spPr>
        <p:txBody>
          <a:bodyPr>
            <a:normAutofit/>
          </a:bodyPr>
          <a:lstStyle/>
          <a:p>
            <a:r>
              <a:rPr lang="pt-BR" dirty="0" smtClean="0"/>
              <a:t>Que tipo de interface estamos falando?</a:t>
            </a:r>
          </a:p>
          <a:p>
            <a:pPr lvl="1"/>
            <a:r>
              <a:rPr lang="pt-BR" dirty="0" smtClean="0"/>
              <a:t>Interface de parâmetros</a:t>
            </a:r>
          </a:p>
        </p:txBody>
      </p:sp>
      <p:pic>
        <p:nvPicPr>
          <p:cNvPr id="15362" name="Picture 2" descr="Main window and parameter interface for simulation systems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988" y="2420888"/>
            <a:ext cx="4164212" cy="36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7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Componente (T2)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1152128"/>
          </a:xfrm>
        </p:spPr>
        <p:txBody>
          <a:bodyPr>
            <a:normAutofit/>
          </a:bodyPr>
          <a:lstStyle/>
          <a:p>
            <a:r>
              <a:rPr lang="pt-BR" dirty="0" smtClean="0"/>
              <a:t>Que tipo de interface estamos falando?</a:t>
            </a:r>
          </a:p>
          <a:p>
            <a:pPr lvl="1"/>
            <a:r>
              <a:rPr lang="pt-BR" dirty="0" smtClean="0"/>
              <a:t>Interface de memória compartilhada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94245" y="2491004"/>
            <a:ext cx="4104455" cy="194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3513559" cy="358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41" y="2394429"/>
            <a:ext cx="25431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Componente (T2)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1152128"/>
          </a:xfrm>
        </p:spPr>
        <p:txBody>
          <a:bodyPr>
            <a:normAutofit/>
          </a:bodyPr>
          <a:lstStyle/>
          <a:p>
            <a:r>
              <a:rPr lang="pt-BR" dirty="0" smtClean="0"/>
              <a:t>Que tipo de interface estamos falando?</a:t>
            </a:r>
          </a:p>
          <a:p>
            <a:pPr lvl="1"/>
            <a:r>
              <a:rPr lang="pt-BR" dirty="0" smtClean="0"/>
              <a:t>Interface de procedimentos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598566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Componente (T2)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1152128"/>
          </a:xfrm>
        </p:spPr>
        <p:txBody>
          <a:bodyPr>
            <a:normAutofit/>
          </a:bodyPr>
          <a:lstStyle/>
          <a:p>
            <a:r>
              <a:rPr lang="pt-BR" dirty="0" smtClean="0"/>
              <a:t>Que tipo de interface estamos falando?</a:t>
            </a:r>
          </a:p>
          <a:p>
            <a:pPr lvl="1"/>
            <a:r>
              <a:rPr lang="pt-BR" dirty="0" smtClean="0"/>
              <a:t>Interface de troca de mensagens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48958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678" y="2199308"/>
            <a:ext cx="2756730" cy="346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1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Componente (T2)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3456384"/>
          </a:xfrm>
        </p:spPr>
        <p:txBody>
          <a:bodyPr>
            <a:normAutofit/>
          </a:bodyPr>
          <a:lstStyle/>
          <a:p>
            <a:r>
              <a:rPr lang="pt-BR" dirty="0" smtClean="0"/>
              <a:t>Principais erros cometidos na chamada da interface</a:t>
            </a:r>
          </a:p>
          <a:p>
            <a:pPr lvl="1"/>
            <a:r>
              <a:rPr lang="pt-BR" dirty="0" smtClean="0"/>
              <a:t>Erro de uso, chamada errada</a:t>
            </a:r>
          </a:p>
          <a:p>
            <a:pPr lvl="2"/>
            <a:r>
              <a:rPr lang="pt-BR" dirty="0" smtClean="0"/>
              <a:t>Troca na ordem dos parâmetros</a:t>
            </a:r>
          </a:p>
          <a:p>
            <a:pPr lvl="1"/>
            <a:r>
              <a:rPr lang="pt-BR" dirty="0" smtClean="0"/>
              <a:t>Erro de entendimento</a:t>
            </a:r>
          </a:p>
          <a:p>
            <a:pPr lvl="2"/>
            <a:r>
              <a:rPr lang="pt-BR" dirty="0" smtClean="0"/>
              <a:t>Interpretação errônea da funcionalidade ou comportamento</a:t>
            </a:r>
          </a:p>
          <a:p>
            <a:pPr lvl="1"/>
            <a:r>
              <a:rPr lang="pt-BR" dirty="0" smtClean="0"/>
              <a:t>Erro temporal</a:t>
            </a:r>
          </a:p>
          <a:p>
            <a:pPr lvl="2"/>
            <a:r>
              <a:rPr lang="pt-BR" dirty="0" smtClean="0"/>
              <a:t>O </a:t>
            </a:r>
            <a:r>
              <a:rPr lang="pt-BR" dirty="0" smtClean="0"/>
              <a:t>componente </a:t>
            </a:r>
            <a:r>
              <a:rPr lang="pt-BR" dirty="0" smtClean="0"/>
              <a:t>consumidor e provedor operam em velocidades diferentes de forma que a informação é acessada é </a:t>
            </a:r>
            <a:r>
              <a:rPr lang="pt-BR" dirty="0" smtClean="0"/>
              <a:t>“out-</a:t>
            </a:r>
            <a:r>
              <a:rPr lang="pt-BR" dirty="0" err="1" smtClean="0"/>
              <a:t>of</a:t>
            </a:r>
            <a:r>
              <a:rPr lang="pt-BR" dirty="0" smtClean="0"/>
              <a:t>-date”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903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Componente (T2)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32048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Guia para criação de testes de interface</a:t>
            </a:r>
          </a:p>
          <a:p>
            <a:pPr lvl="1"/>
            <a:r>
              <a:rPr lang="pt-BR" dirty="0" smtClean="0"/>
              <a:t>Especifique testes de modo que os parâmetros da chamada estejam nos extremos dos seus limites</a:t>
            </a:r>
          </a:p>
          <a:p>
            <a:pPr lvl="1"/>
            <a:r>
              <a:rPr lang="pt-BR" dirty="0" smtClean="0"/>
              <a:t>Sempre teste parâmetros do tipo ponteiro com ponteiros vazios</a:t>
            </a:r>
          </a:p>
          <a:p>
            <a:pPr lvl="1"/>
            <a:r>
              <a:rPr lang="pt-BR" dirty="0" smtClean="0"/>
              <a:t>Especifique testes que não fazem sentido para ver o  comportamento das interfaces</a:t>
            </a:r>
          </a:p>
          <a:p>
            <a:pPr lvl="1"/>
            <a:r>
              <a:rPr lang="pt-BR" dirty="0" smtClean="0"/>
              <a:t>Use teste de stress em sistemas que utilizam interface para passagem de mensagens</a:t>
            </a:r>
          </a:p>
          <a:p>
            <a:pPr lvl="1"/>
            <a:r>
              <a:rPr lang="pt-BR" dirty="0" smtClean="0"/>
              <a:t>Em sistemas de memória compartilhada, varie a ordem no qual os componentes são ativados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460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Sistema (T3)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320480"/>
          </a:xfrm>
        </p:spPr>
        <p:txBody>
          <a:bodyPr>
            <a:normAutofit/>
          </a:bodyPr>
          <a:lstStyle/>
          <a:p>
            <a:r>
              <a:rPr lang="pt-BR" dirty="0" smtClean="0"/>
              <a:t>Relacionado a integração de todos os componentes</a:t>
            </a:r>
          </a:p>
          <a:p>
            <a:pPr lvl="1"/>
            <a:r>
              <a:rPr lang="pt-BR" dirty="0" smtClean="0"/>
              <a:t>Interação entre os componentes</a:t>
            </a:r>
          </a:p>
          <a:p>
            <a:pPr lvl="2"/>
            <a:r>
              <a:rPr lang="pt-BR" dirty="0" smtClean="0"/>
              <a:t>Compatibilidade</a:t>
            </a:r>
          </a:p>
          <a:p>
            <a:pPr lvl="2"/>
            <a:r>
              <a:rPr lang="pt-BR" dirty="0" smtClean="0"/>
              <a:t>Transferência de dados</a:t>
            </a:r>
          </a:p>
          <a:p>
            <a:pPr lvl="2"/>
            <a:r>
              <a:rPr lang="pt-BR" dirty="0" smtClean="0"/>
              <a:t>Temporização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Integração com componentes de reuso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Pode envolver integração de componentes de desenvolvedores que nunca se viram ou interagiram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96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Sistema (T3)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320480"/>
          </a:xfrm>
        </p:spPr>
        <p:txBody>
          <a:bodyPr>
            <a:normAutofit/>
          </a:bodyPr>
          <a:lstStyle/>
          <a:p>
            <a:r>
              <a:rPr lang="pt-BR" dirty="0" smtClean="0"/>
              <a:t>Estratégias -  Casos de Uso</a:t>
            </a:r>
          </a:p>
          <a:p>
            <a:pPr lvl="1"/>
            <a:r>
              <a:rPr lang="pt-BR" dirty="0" smtClean="0"/>
              <a:t>Casos de uso podem ser utilizados como base</a:t>
            </a:r>
          </a:p>
          <a:p>
            <a:pPr lvl="2"/>
            <a:r>
              <a:rPr lang="pt-BR" dirty="0" smtClean="0"/>
              <a:t>Identifica as interações com o sistema</a:t>
            </a:r>
          </a:p>
          <a:p>
            <a:pPr lvl="1"/>
            <a:r>
              <a:rPr lang="pt-BR" dirty="0" smtClean="0"/>
              <a:t>Cada caso de uso envolve diversos componentes</a:t>
            </a:r>
          </a:p>
          <a:p>
            <a:pPr lvl="2"/>
            <a:r>
              <a:rPr lang="pt-BR" dirty="0" smtClean="0"/>
              <a:t>Caso de uso força a interação entre eles</a:t>
            </a:r>
          </a:p>
          <a:p>
            <a:pPr lvl="1"/>
            <a:r>
              <a:rPr lang="pt-BR" dirty="0" smtClean="0"/>
              <a:t>O diagrama de sequências associado com cada caso de uso documenta os componentes e interações que estão sendo testados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921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Sistema (T3)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864096"/>
          </a:xfrm>
        </p:spPr>
        <p:txBody>
          <a:bodyPr>
            <a:normAutofit/>
          </a:bodyPr>
          <a:lstStyle/>
          <a:p>
            <a:r>
              <a:rPr lang="pt-BR" dirty="0"/>
              <a:t>Estratégias -  Casos de Uso</a:t>
            </a:r>
          </a:p>
          <a:p>
            <a:pPr lvl="1"/>
            <a:endParaRPr lang="pt-B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94013"/>
            <a:ext cx="6984776" cy="38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563888" y="2009347"/>
            <a:ext cx="401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>
                <a:solidFill>
                  <a:srgbClr val="00B050"/>
                </a:solidFill>
              </a:rPr>
              <a:t>Sequência de coleta de dados climáticos</a:t>
            </a:r>
            <a:endParaRPr lang="pt-BR" b="1" i="1" dirty="0">
              <a:solidFill>
                <a:srgbClr val="00B05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187624" y="3356992"/>
            <a:ext cx="1944216" cy="606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flipH="1" flipV="1">
            <a:off x="755576" y="3068960"/>
            <a:ext cx="432048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23528" y="270892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Chegou?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115616" y="5054606"/>
            <a:ext cx="1944216" cy="606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755576" y="4797152"/>
            <a:ext cx="432048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5496" y="4499828"/>
            <a:ext cx="136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 faz sentido?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Sistema (T3)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392488"/>
          </a:xfrm>
        </p:spPr>
        <p:txBody>
          <a:bodyPr>
            <a:normAutofit/>
          </a:bodyPr>
          <a:lstStyle/>
          <a:p>
            <a:r>
              <a:rPr lang="pt-BR" dirty="0"/>
              <a:t>Estratégias -  </a:t>
            </a:r>
            <a:r>
              <a:rPr lang="pt-BR" dirty="0" smtClean="0"/>
              <a:t>Política de teste</a:t>
            </a:r>
          </a:p>
          <a:p>
            <a:pPr lvl="1"/>
            <a:r>
              <a:rPr lang="pt-BR" dirty="0" smtClean="0"/>
              <a:t>Testar o sistema exaustivamente é impossível!</a:t>
            </a:r>
          </a:p>
          <a:p>
            <a:pPr lvl="2"/>
            <a:r>
              <a:rPr lang="pt-BR" dirty="0" smtClean="0"/>
              <a:t>Deve-se definir políticas que especifiquem a cobertura dos testes</a:t>
            </a:r>
          </a:p>
          <a:p>
            <a:pPr lvl="2"/>
            <a:endParaRPr lang="pt-BR" dirty="0"/>
          </a:p>
          <a:p>
            <a:pPr lvl="1"/>
            <a:r>
              <a:rPr lang="pt-BR" dirty="0" smtClean="0"/>
              <a:t>Exemplos:</a:t>
            </a:r>
          </a:p>
          <a:p>
            <a:pPr lvl="2"/>
            <a:r>
              <a:rPr lang="pt-BR" dirty="0" smtClean="0"/>
              <a:t>Todas as funcionalidades do sistema que são acessadas através de menus devem ser testadas</a:t>
            </a:r>
          </a:p>
          <a:p>
            <a:pPr lvl="2"/>
            <a:r>
              <a:rPr lang="pt-BR" dirty="0" smtClean="0"/>
              <a:t>Funções de menus que mudam o comportamento de acordo com contextos ou perfis devem </a:t>
            </a:r>
            <a:r>
              <a:rPr lang="pt-BR" dirty="0" smtClean="0"/>
              <a:t>ser testadas</a:t>
            </a:r>
          </a:p>
          <a:p>
            <a:pPr lvl="2"/>
            <a:r>
              <a:rPr lang="pt-BR" dirty="0" smtClean="0"/>
              <a:t>Onde entrada do usuário é provida, todas as funções devem ser testadas com entradas corretas e incorretas</a:t>
            </a:r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750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Software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1115616" y="2204864"/>
            <a:ext cx="7056784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Testes </a:t>
            </a:r>
            <a:r>
              <a:rPr lang="pt-BR" sz="3600" b="1" dirty="0"/>
              <a:t>identificam a presença de erros mas NÃO a inexistência deles</a:t>
            </a:r>
          </a:p>
        </p:txBody>
      </p:sp>
    </p:spTree>
    <p:extLst>
      <p:ext uri="{BB962C8B-B14F-4D97-AF65-F5344CB8AC3E}">
        <p14:creationId xmlns:p14="http://schemas.microsoft.com/office/powerpoint/2010/main" val="38177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Desenvolvimento Orientado a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Testes e implementação de código são intercalados</a:t>
            </a:r>
          </a:p>
          <a:p>
            <a:pPr lvl="1"/>
            <a:r>
              <a:rPr lang="pt-BR" dirty="0" smtClean="0"/>
              <a:t>Testes são escritos antes do código e a tarefa é escrever um código que passe no teste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9"/>
            <a:ext cx="7848872" cy="238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-36512" y="3851756"/>
            <a:ext cx="175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Deve ser simples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65255" y="4941168"/>
            <a:ext cx="211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Deve ser automático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555776" y="3837233"/>
            <a:ext cx="278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Rode este e todos os outros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760920" y="3667090"/>
            <a:ext cx="301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0000"/>
                </a:solidFill>
              </a:rPr>
              <a:t>Refatore</a:t>
            </a:r>
            <a:r>
              <a:rPr lang="pt-BR" dirty="0" smtClean="0">
                <a:solidFill>
                  <a:srgbClr val="FF0000"/>
                </a:solidFill>
              </a:rPr>
              <a:t> apenas se necessário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77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Desenvolvimento Orientado a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Benefícios</a:t>
            </a:r>
          </a:p>
          <a:p>
            <a:pPr lvl="1"/>
            <a:r>
              <a:rPr lang="pt-BR" dirty="0" smtClean="0"/>
              <a:t>Cobertura do código</a:t>
            </a:r>
          </a:p>
          <a:p>
            <a:pPr lvl="2"/>
            <a:r>
              <a:rPr lang="pt-BR" dirty="0" smtClean="0"/>
              <a:t>Todo seguimento escrito vai ter seu teste</a:t>
            </a:r>
          </a:p>
          <a:p>
            <a:pPr lvl="1"/>
            <a:r>
              <a:rPr lang="pt-BR" dirty="0" smtClean="0"/>
              <a:t>Teste de regressão</a:t>
            </a:r>
          </a:p>
          <a:p>
            <a:pPr lvl="2"/>
            <a:r>
              <a:rPr lang="pt-BR" dirty="0" smtClean="0"/>
              <a:t>Um conjunto de testes de regressão é </a:t>
            </a:r>
            <a:r>
              <a:rPr lang="pt-BR" dirty="0" err="1" smtClean="0"/>
              <a:t>incrementalmente</a:t>
            </a:r>
            <a:r>
              <a:rPr lang="pt-BR" dirty="0" smtClean="0"/>
              <a:t> criado</a:t>
            </a:r>
          </a:p>
          <a:p>
            <a:pPr lvl="1"/>
            <a:r>
              <a:rPr lang="pt-BR" dirty="0" smtClean="0"/>
              <a:t>Debug simplificado</a:t>
            </a:r>
          </a:p>
          <a:p>
            <a:pPr lvl="2"/>
            <a:r>
              <a:rPr lang="pt-BR" dirty="0" smtClean="0"/>
              <a:t>Quando um </a:t>
            </a:r>
            <a:r>
              <a:rPr lang="pt-BR" dirty="0" smtClean="0"/>
              <a:t>erro ocorre </a:t>
            </a:r>
            <a:r>
              <a:rPr lang="pt-BR" dirty="0" smtClean="0"/>
              <a:t>fica óbvio o culpado</a:t>
            </a:r>
          </a:p>
          <a:p>
            <a:pPr lvl="1"/>
            <a:r>
              <a:rPr lang="pt-BR" dirty="0" smtClean="0"/>
              <a:t>Documentação do sistema</a:t>
            </a:r>
          </a:p>
          <a:p>
            <a:pPr lvl="2"/>
            <a:r>
              <a:rPr lang="pt-BR" dirty="0" smtClean="0"/>
              <a:t>Os próprios testes são documentos do que o código deve fazer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29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de Release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3268960"/>
          </a:xfrm>
        </p:spPr>
        <p:txBody>
          <a:bodyPr/>
          <a:lstStyle/>
          <a:p>
            <a:r>
              <a:rPr lang="pt-BR" dirty="0" smtClean="0"/>
              <a:t>Teste fora do ambiente de desenvolvimento</a:t>
            </a:r>
          </a:p>
          <a:p>
            <a:pPr lvl="1"/>
            <a:r>
              <a:rPr lang="pt-BR" dirty="0" smtClean="0"/>
              <a:t>Ambiente de produção</a:t>
            </a:r>
          </a:p>
          <a:p>
            <a:pPr lvl="1"/>
            <a:r>
              <a:rPr lang="pt-BR" dirty="0" smtClean="0"/>
              <a:t>Geralmente </a:t>
            </a:r>
            <a:r>
              <a:rPr lang="pt-BR" dirty="0" err="1" smtClean="0"/>
              <a:t>black</a:t>
            </a:r>
            <a:r>
              <a:rPr lang="pt-BR" dirty="0" smtClean="0"/>
              <a:t>-box</a:t>
            </a:r>
          </a:p>
          <a:p>
            <a:r>
              <a:rPr lang="pt-BR" dirty="0" smtClean="0"/>
              <a:t>Muito parecido com o teste de sistema, mas...</a:t>
            </a:r>
          </a:p>
          <a:p>
            <a:pPr lvl="1"/>
            <a:r>
              <a:rPr lang="pt-BR" dirty="0" smtClean="0"/>
              <a:t>Testado por um time que não fez parte do desenvolvimento</a:t>
            </a:r>
          </a:p>
          <a:p>
            <a:pPr lvl="1"/>
            <a:r>
              <a:rPr lang="pt-BR" dirty="0" smtClean="0"/>
              <a:t>Focar nos requerimentos</a:t>
            </a:r>
          </a:p>
          <a:p>
            <a:pPr lvl="2"/>
            <a:r>
              <a:rPr lang="pt-BR" dirty="0" smtClean="0"/>
              <a:t>Satisfaz os requerimentos?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91680" y="4941168"/>
            <a:ext cx="5256584" cy="762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 requerimento deve ter um ou mais testes associados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7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de Release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(</a:t>
            </a:r>
            <a:r>
              <a:rPr lang="pt-BR" dirty="0" err="1" smtClean="0"/>
              <a:t>Mentcare</a:t>
            </a:r>
            <a:r>
              <a:rPr lang="pt-BR" dirty="0" smtClean="0"/>
              <a:t> System)</a:t>
            </a:r>
          </a:p>
          <a:p>
            <a:endParaRPr lang="pt-BR" dirty="0"/>
          </a:p>
          <a:p>
            <a:pPr lvl="1"/>
            <a:r>
              <a:rPr lang="pt-BR" dirty="0" smtClean="0"/>
              <a:t>R1: se um paciente é alérgico a qualquer tipo de medicação em particular, então a prescrição desta medicação deve gera uma mensagem de alerta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R2: </a:t>
            </a:r>
            <a:r>
              <a:rPr lang="pt-BR" dirty="0" smtClean="0"/>
              <a:t>se o usuário decidir ignorar um alerta, ele deve ser obrigado a prover uma razão </a:t>
            </a:r>
            <a:r>
              <a:rPr lang="pt-BR" dirty="0" smtClean="0"/>
              <a:t>que</a:t>
            </a:r>
            <a:r>
              <a:rPr lang="pt-BR" dirty="0" smtClean="0"/>
              <a:t> </a:t>
            </a:r>
            <a:r>
              <a:rPr lang="pt-BR" dirty="0" smtClean="0"/>
              <a:t>descreva o motivo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915816" y="5476582"/>
            <a:ext cx="290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Que </a:t>
            </a:r>
            <a:r>
              <a:rPr lang="pt-BR" dirty="0" err="1" smtClean="0">
                <a:solidFill>
                  <a:srgbClr val="FF0000"/>
                </a:solidFill>
              </a:rPr>
              <a:t>TRs</a:t>
            </a:r>
            <a:r>
              <a:rPr lang="pt-BR" dirty="0" smtClean="0">
                <a:solidFill>
                  <a:srgbClr val="FF0000"/>
                </a:solidFill>
              </a:rPr>
              <a:t> podem ser geradas?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7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de Release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Exemplo (</a:t>
            </a:r>
            <a:r>
              <a:rPr lang="pt-BR" dirty="0" err="1" smtClean="0"/>
              <a:t>Mentcare</a:t>
            </a:r>
            <a:r>
              <a:rPr lang="pt-BR" dirty="0" smtClean="0"/>
              <a:t> System)</a:t>
            </a:r>
          </a:p>
          <a:p>
            <a:pPr lvl="1"/>
            <a:r>
              <a:rPr lang="pt-BR" dirty="0" smtClean="0"/>
              <a:t>T</a:t>
            </a:r>
            <a:r>
              <a:rPr lang="pt-BR" baseline="-25000" dirty="0" smtClean="0"/>
              <a:t>1</a:t>
            </a:r>
            <a:r>
              <a:rPr lang="pt-BR" dirty="0" smtClean="0"/>
              <a:t>R</a:t>
            </a:r>
            <a:r>
              <a:rPr lang="pt-BR" baseline="-25000" dirty="0" smtClean="0"/>
              <a:t>1</a:t>
            </a:r>
            <a:r>
              <a:rPr lang="pt-BR" dirty="0" smtClean="0"/>
              <a:t>: </a:t>
            </a:r>
            <a:r>
              <a:rPr lang="pt-BR" dirty="0"/>
              <a:t>configure </a:t>
            </a:r>
            <a:r>
              <a:rPr lang="pt-BR" dirty="0" smtClean="0"/>
              <a:t>o </a:t>
            </a:r>
            <a:r>
              <a:rPr lang="pt-BR" dirty="0"/>
              <a:t>registro de um paciente com a informação de nenhuma alergia. </a:t>
            </a:r>
            <a:r>
              <a:rPr lang="pt-BR" dirty="0" smtClean="0"/>
              <a:t>Prescreve </a:t>
            </a:r>
            <a:r>
              <a:rPr lang="pt-BR" dirty="0"/>
              <a:t>medicações para alergias que são conhecidas. Verifique se o sistema gera alguma alerta de aviso.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T</a:t>
            </a:r>
            <a:r>
              <a:rPr lang="pt-BR" baseline="-25000" dirty="0" smtClean="0"/>
              <a:t>2</a:t>
            </a:r>
            <a:r>
              <a:rPr lang="pt-BR" dirty="0" smtClean="0"/>
              <a:t>R</a:t>
            </a:r>
            <a:r>
              <a:rPr lang="pt-BR" baseline="-25000" dirty="0" smtClean="0"/>
              <a:t>1</a:t>
            </a:r>
            <a:r>
              <a:rPr lang="pt-BR" dirty="0"/>
              <a:t>: </a:t>
            </a:r>
            <a:r>
              <a:rPr lang="pt-BR" dirty="0" smtClean="0"/>
              <a:t>Configure </a:t>
            </a:r>
            <a:r>
              <a:rPr lang="pt-BR" dirty="0"/>
              <a:t>o registro de um paciente com a informação de uma alergia conhecida. </a:t>
            </a:r>
            <a:r>
              <a:rPr lang="pt-BR" dirty="0" smtClean="0"/>
              <a:t>Prescreva </a:t>
            </a:r>
            <a:r>
              <a:rPr lang="pt-BR" dirty="0"/>
              <a:t>uma medicação que o paciente é alérgico e verifique se o alerta é gerado pelo sistema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T</a:t>
            </a:r>
            <a:r>
              <a:rPr lang="pt-BR" baseline="-25000" dirty="0" smtClean="0"/>
              <a:t>3</a:t>
            </a:r>
            <a:r>
              <a:rPr lang="pt-BR" dirty="0" smtClean="0"/>
              <a:t>R</a:t>
            </a:r>
            <a:r>
              <a:rPr lang="pt-BR" baseline="-25000" dirty="0" smtClean="0"/>
              <a:t>1</a:t>
            </a:r>
            <a:r>
              <a:rPr lang="pt-BR" dirty="0"/>
              <a:t>: </a:t>
            </a:r>
            <a:r>
              <a:rPr lang="pt-BR" dirty="0" smtClean="0"/>
              <a:t>Configure </a:t>
            </a:r>
            <a:r>
              <a:rPr lang="pt-BR" dirty="0"/>
              <a:t>o registro de um paciente com a informação de que ele tem alergia a duas ou mais drogas. Prescreva ambas as drogas separadamente e verifique se o alerta correto foi gerado para cada droga.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</a:t>
            </a:r>
            <a:r>
              <a:rPr lang="pt-BR" baseline="-25000" dirty="0"/>
              <a:t>1</a:t>
            </a:r>
            <a:r>
              <a:rPr lang="pt-BR" dirty="0" smtClean="0"/>
              <a:t>R</a:t>
            </a:r>
            <a:r>
              <a:rPr lang="pt-BR" baseline="-25000" dirty="0" smtClean="0"/>
              <a:t>2</a:t>
            </a:r>
            <a:r>
              <a:rPr lang="pt-BR" dirty="0" smtClean="0"/>
              <a:t>: </a:t>
            </a:r>
            <a:r>
              <a:rPr lang="pt-BR" dirty="0" smtClean="0"/>
              <a:t>Prescreva </a:t>
            </a:r>
            <a:r>
              <a:rPr lang="pt-BR" dirty="0"/>
              <a:t>uma droga que gere um alerta e ignore este alerta. Verifique se o </a:t>
            </a:r>
            <a:r>
              <a:rPr lang="pt-BR" dirty="0" smtClean="0"/>
              <a:t>sistema </a:t>
            </a:r>
            <a:r>
              <a:rPr lang="pt-BR" dirty="0"/>
              <a:t>requer que o usuário informe o motivo do alerta ter sido ignorado.</a:t>
            </a:r>
          </a:p>
        </p:txBody>
      </p:sp>
    </p:spTree>
    <p:extLst>
      <p:ext uri="{BB962C8B-B14F-4D97-AF65-F5344CB8AC3E}">
        <p14:creationId xmlns:p14="http://schemas.microsoft.com/office/powerpoint/2010/main" val="10960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de Release</a:t>
            </a:r>
            <a:endParaRPr lang="pt-BR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28763"/>
            <a:ext cx="7792913" cy="435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972425" y="1083612"/>
            <a:ext cx="106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Atividade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de Release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Que características podem ser testadas neste cenário?</a:t>
            </a:r>
          </a:p>
          <a:p>
            <a:pPr lvl="1"/>
            <a:r>
              <a:rPr lang="pt-BR" dirty="0" smtClean="0"/>
              <a:t>Autenticação por meio de </a:t>
            </a:r>
            <a:r>
              <a:rPr lang="pt-BR" dirty="0" err="1" smtClean="0"/>
              <a:t>login</a:t>
            </a:r>
            <a:r>
              <a:rPr lang="pt-BR" dirty="0" smtClean="0"/>
              <a:t> no sistema</a:t>
            </a:r>
          </a:p>
          <a:p>
            <a:pPr lvl="1"/>
            <a:r>
              <a:rPr lang="pt-BR" dirty="0" smtClean="0"/>
              <a:t>Download e upload de registro de pacientes </a:t>
            </a:r>
          </a:p>
          <a:p>
            <a:pPr lvl="1"/>
            <a:r>
              <a:rPr lang="pt-BR" dirty="0" smtClean="0"/>
              <a:t>Agendamentos de visitas</a:t>
            </a:r>
          </a:p>
          <a:p>
            <a:pPr lvl="1"/>
            <a:r>
              <a:rPr lang="pt-BR" dirty="0" smtClean="0"/>
              <a:t>Criptografia e </a:t>
            </a:r>
            <a:r>
              <a:rPr lang="pt-BR" dirty="0" err="1" smtClean="0"/>
              <a:t>descriptografia</a:t>
            </a:r>
            <a:r>
              <a:rPr lang="pt-BR" dirty="0" smtClean="0"/>
              <a:t> de registros de pacientes no dispositivo móvel</a:t>
            </a:r>
          </a:p>
          <a:p>
            <a:pPr lvl="1"/>
            <a:r>
              <a:rPr lang="pt-BR" dirty="0" smtClean="0"/>
              <a:t>Recuperação e modificação de registros</a:t>
            </a:r>
          </a:p>
          <a:p>
            <a:pPr lvl="1"/>
            <a:r>
              <a:rPr lang="pt-BR" dirty="0" smtClean="0"/>
              <a:t>Links com a base de dados de drogas que mantém informações de efeitos colaterais</a:t>
            </a:r>
          </a:p>
          <a:p>
            <a:pPr lvl="1"/>
            <a:r>
              <a:rPr lang="pt-BR" dirty="0" smtClean="0"/>
              <a:t>O sistema de </a:t>
            </a:r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prompting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254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de Performance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3340968"/>
          </a:xfrm>
        </p:spPr>
        <p:txBody>
          <a:bodyPr>
            <a:normAutofit/>
          </a:bodyPr>
          <a:lstStyle/>
          <a:p>
            <a:r>
              <a:rPr lang="pt-BR" dirty="0"/>
              <a:t>Parte dos testes de release podem envolver propriedades não funcionais, como performance e confiabilidade</a:t>
            </a:r>
          </a:p>
          <a:p>
            <a:endParaRPr lang="pt-BR" dirty="0" smtClean="0"/>
          </a:p>
          <a:p>
            <a:r>
              <a:rPr lang="pt-BR" dirty="0"/>
              <a:t>Teste de performance envolve o planejamento de uma série de testes que vão aumentando a carga no sistema até a performance se tornar </a:t>
            </a:r>
            <a:r>
              <a:rPr lang="pt-BR" dirty="0" smtClean="0">
                <a:solidFill>
                  <a:srgbClr val="FF0000"/>
                </a:solidFill>
              </a:rPr>
              <a:t>inaceitável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707904" y="5160473"/>
            <a:ext cx="2824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TESTES DE STRESS</a:t>
            </a:r>
            <a:endParaRPr lang="pt-BR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eta para a direita 4"/>
          <p:cNvSpPr/>
          <p:nvPr/>
        </p:nvSpPr>
        <p:spPr>
          <a:xfrm>
            <a:off x="2267744" y="5085184"/>
            <a:ext cx="129614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8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com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604664"/>
          </a:xfrm>
        </p:spPr>
        <p:txBody>
          <a:bodyPr>
            <a:normAutofit/>
          </a:bodyPr>
          <a:lstStyle/>
          <a:p>
            <a:r>
              <a:rPr lang="pt-BR" dirty="0" smtClean="0"/>
              <a:t>Relembrando o esquema de testes</a:t>
            </a:r>
          </a:p>
          <a:p>
            <a:endParaRPr lang="pt-BR" dirty="0" smtClean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043608" y="2766406"/>
            <a:ext cx="194421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Teste de desenvolvimento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707904" y="2766406"/>
            <a:ext cx="194421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Teste de Release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6444208" y="2766406"/>
            <a:ext cx="194421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Teste com Usuários</a:t>
            </a:r>
            <a:endParaRPr lang="pt-BR" dirty="0"/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2987824" y="319845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5" idx="3"/>
            <a:endCxn id="6" idx="1"/>
          </p:cNvCxnSpPr>
          <p:nvPr/>
        </p:nvCxnSpPr>
        <p:spPr>
          <a:xfrm>
            <a:off x="5652120" y="319845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/>
          <p:cNvSpPr/>
          <p:nvPr/>
        </p:nvSpPr>
        <p:spPr>
          <a:xfrm>
            <a:off x="107504" y="5085184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Teste unitário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63688" y="5085184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Teste de componente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491880" y="5083595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Teste de sistema</a:t>
            </a:r>
          </a:p>
          <a:p>
            <a:pPr algn="ctr"/>
            <a:r>
              <a:rPr lang="pt-BR" dirty="0" smtClean="0"/>
              <a:t>(integração)</a:t>
            </a:r>
            <a:endParaRPr lang="pt-BR" dirty="0"/>
          </a:p>
        </p:txBody>
      </p:sp>
      <p:cxnSp>
        <p:nvCxnSpPr>
          <p:cNvPr id="15" name="Conector de seta reta 14"/>
          <p:cNvCxnSpPr>
            <a:stCxn id="11" idx="3"/>
            <a:endCxn id="12" idx="1"/>
          </p:cNvCxnSpPr>
          <p:nvPr/>
        </p:nvCxnSpPr>
        <p:spPr>
          <a:xfrm>
            <a:off x="1619672" y="5517232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2" idx="3"/>
            <a:endCxn id="13" idx="1"/>
          </p:cNvCxnSpPr>
          <p:nvPr/>
        </p:nvCxnSpPr>
        <p:spPr>
          <a:xfrm flipV="1">
            <a:off x="3347864" y="5515643"/>
            <a:ext cx="144016" cy="1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4" idx="2"/>
            <a:endCxn id="11" idx="0"/>
          </p:cNvCxnSpPr>
          <p:nvPr/>
        </p:nvCxnSpPr>
        <p:spPr>
          <a:xfrm flipH="1">
            <a:off x="863588" y="3630502"/>
            <a:ext cx="1152128" cy="1454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4" idx="2"/>
            <a:endCxn id="12" idx="0"/>
          </p:cNvCxnSpPr>
          <p:nvPr/>
        </p:nvCxnSpPr>
        <p:spPr>
          <a:xfrm>
            <a:off x="2015716" y="3630502"/>
            <a:ext cx="540060" cy="1454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4" idx="2"/>
            <a:endCxn id="13" idx="0"/>
          </p:cNvCxnSpPr>
          <p:nvPr/>
        </p:nvCxnSpPr>
        <p:spPr>
          <a:xfrm>
            <a:off x="2015716" y="3630502"/>
            <a:ext cx="2196244" cy="1453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6804248" y="155679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Quem realiza cada teste?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4211960" y="4005064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Alfa</a:t>
            </a: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5940152" y="4003475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Beta</a:t>
            </a: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7668344" y="4003475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Aceitabili-dade</a:t>
            </a:r>
            <a:endParaRPr lang="pt-BR" dirty="0" smtClean="0"/>
          </a:p>
        </p:txBody>
      </p:sp>
      <p:cxnSp>
        <p:nvCxnSpPr>
          <p:cNvPr id="40" name="Conector reto 39"/>
          <p:cNvCxnSpPr>
            <a:stCxn id="6" idx="2"/>
            <a:endCxn id="36" idx="0"/>
          </p:cNvCxnSpPr>
          <p:nvPr/>
        </p:nvCxnSpPr>
        <p:spPr>
          <a:xfrm flipH="1">
            <a:off x="4932040" y="3630502"/>
            <a:ext cx="2484276" cy="37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6" idx="2"/>
            <a:endCxn id="37" idx="0"/>
          </p:cNvCxnSpPr>
          <p:nvPr/>
        </p:nvCxnSpPr>
        <p:spPr>
          <a:xfrm flipH="1">
            <a:off x="6660232" y="3630502"/>
            <a:ext cx="756084" cy="372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6" idx="2"/>
            <a:endCxn id="38" idx="0"/>
          </p:cNvCxnSpPr>
          <p:nvPr/>
        </p:nvCxnSpPr>
        <p:spPr>
          <a:xfrm>
            <a:off x="7416316" y="3630502"/>
            <a:ext cx="972108" cy="372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36" idx="3"/>
            <a:endCxn id="37" idx="1"/>
          </p:cNvCxnSpPr>
          <p:nvPr/>
        </p:nvCxnSpPr>
        <p:spPr>
          <a:xfrm flipV="1">
            <a:off x="5652120" y="4435523"/>
            <a:ext cx="288032" cy="1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37" idx="3"/>
            <a:endCxn id="38" idx="1"/>
          </p:cNvCxnSpPr>
          <p:nvPr/>
        </p:nvCxnSpPr>
        <p:spPr>
          <a:xfrm>
            <a:off x="7380312" y="4435523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com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604664"/>
          </a:xfrm>
        </p:spPr>
        <p:txBody>
          <a:bodyPr>
            <a:normAutofit/>
          </a:bodyPr>
          <a:lstStyle/>
          <a:p>
            <a:r>
              <a:rPr lang="pt-BR" dirty="0" smtClean="0"/>
              <a:t>Relembrando o esquema de testes</a:t>
            </a:r>
          </a:p>
          <a:p>
            <a:endParaRPr lang="pt-BR" dirty="0" smtClean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498608" y="2348880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Alfa</a:t>
            </a: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94446" y="364879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Beta</a:t>
            </a: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487944" y="502516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Aceitabili-dade</a:t>
            </a:r>
            <a:endParaRPr lang="pt-BR" dirty="0" smtClean="0"/>
          </a:p>
        </p:txBody>
      </p:sp>
      <p:cxnSp>
        <p:nvCxnSpPr>
          <p:cNvPr id="46" name="Conector de seta reta 45"/>
          <p:cNvCxnSpPr>
            <a:stCxn id="36" idx="2"/>
            <a:endCxn id="37" idx="0"/>
          </p:cNvCxnSpPr>
          <p:nvPr/>
        </p:nvCxnSpPr>
        <p:spPr>
          <a:xfrm flipH="1">
            <a:off x="1214526" y="3212976"/>
            <a:ext cx="4162" cy="435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37" idx="2"/>
            <a:endCxn id="38" idx="0"/>
          </p:cNvCxnSpPr>
          <p:nvPr/>
        </p:nvCxnSpPr>
        <p:spPr>
          <a:xfrm flipH="1">
            <a:off x="1208024" y="4512888"/>
            <a:ext cx="6502" cy="51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2195736" y="2573583"/>
            <a:ext cx="629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Usuário + </a:t>
            </a:r>
            <a:r>
              <a:rPr lang="pt-BR" dirty="0" smtClean="0"/>
              <a:t>testadores/desenvolvedores: </a:t>
            </a:r>
            <a:r>
              <a:rPr lang="pt-BR" dirty="0" smtClean="0"/>
              <a:t>local de desenvolvimento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195736" y="3861048"/>
            <a:ext cx="501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Usuário + </a:t>
            </a:r>
            <a:r>
              <a:rPr lang="pt-BR" dirty="0" smtClean="0"/>
              <a:t>testadores/desenvolvedores: </a:t>
            </a:r>
            <a:r>
              <a:rPr lang="pt-BR" dirty="0" smtClean="0"/>
              <a:t>local de uso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2195736" y="5291916"/>
            <a:ext cx="21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Usuário : local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5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37112"/>
          </a:xfrm>
        </p:spPr>
        <p:txBody>
          <a:bodyPr>
            <a:normAutofit/>
          </a:bodyPr>
          <a:lstStyle/>
          <a:p>
            <a:r>
              <a:rPr lang="pt-BR" dirty="0" smtClean="0"/>
              <a:t>Por que é uma tarefa complexa?</a:t>
            </a:r>
          </a:p>
          <a:p>
            <a:pPr lvl="1"/>
            <a:r>
              <a:rPr lang="pt-BR" dirty="0" smtClean="0"/>
              <a:t>Cada requerimento deve ter no mínimo um caso de teste</a:t>
            </a:r>
          </a:p>
          <a:p>
            <a:pPr lvl="1"/>
            <a:r>
              <a:rPr lang="pt-BR" dirty="0" smtClean="0"/>
              <a:t>Porém cada requerimento pode ter </a:t>
            </a:r>
            <a:r>
              <a:rPr lang="pt-BR" i="1" dirty="0" smtClean="0"/>
              <a:t>n</a:t>
            </a:r>
            <a:r>
              <a:rPr lang="pt-BR" dirty="0" smtClean="0"/>
              <a:t> casos de teste ou um caso de teste com </a:t>
            </a:r>
            <a:r>
              <a:rPr lang="pt-BR" i="1" dirty="0" smtClean="0"/>
              <a:t>m</a:t>
            </a:r>
            <a:r>
              <a:rPr lang="pt-BR" dirty="0" smtClean="0"/>
              <a:t> configurações</a:t>
            </a:r>
          </a:p>
          <a:p>
            <a:pPr lvl="1"/>
            <a:r>
              <a:rPr lang="pt-BR" dirty="0" smtClean="0"/>
              <a:t>Testes também devem ser especificados para combinação de características</a:t>
            </a:r>
            <a:endParaRPr lang="pt-BR" dirty="0"/>
          </a:p>
        </p:txBody>
      </p:sp>
      <p:pic>
        <p:nvPicPr>
          <p:cNvPr id="1026" name="Picture 2" descr="Resultado de imagem para mobile wifi battery te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57" y="4149080"/>
            <a:ext cx="2524655" cy="167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 para a direita 3"/>
          <p:cNvSpPr/>
          <p:nvPr/>
        </p:nvSpPr>
        <p:spPr>
          <a:xfrm>
            <a:off x="3995936" y="4869160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4048" y="4525961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smtClean="0"/>
              <a:t>?</a:t>
            </a:r>
            <a:endParaRPr lang="pt-BR" sz="5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572000" y="3825914"/>
            <a:ext cx="3181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USO DE DADOS ARTIFICIAIS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DEVE GARANTIR A COBERTURA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com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604664"/>
          </a:xfrm>
        </p:spPr>
        <p:txBody>
          <a:bodyPr>
            <a:normAutofit/>
          </a:bodyPr>
          <a:lstStyle/>
          <a:p>
            <a:r>
              <a:rPr lang="pt-BR" dirty="0" smtClean="0"/>
              <a:t>Processo de teste de aceitabilidade</a:t>
            </a:r>
          </a:p>
          <a:p>
            <a:endParaRPr lang="pt-B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55" y="2852936"/>
            <a:ext cx="8781933" cy="163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483768" y="4969142"/>
            <a:ext cx="372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Definir -&gt; Planejar -&gt; testar -&gt; analisar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com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427168" cy="3196951"/>
          </a:xfrm>
        </p:spPr>
        <p:txBody>
          <a:bodyPr>
            <a:normAutofit/>
          </a:bodyPr>
          <a:lstStyle/>
          <a:p>
            <a:r>
              <a:rPr lang="pt-BR" dirty="0" smtClean="0"/>
              <a:t>Teste de usabilidade - Setup</a:t>
            </a:r>
          </a:p>
          <a:p>
            <a:pPr lvl="1"/>
            <a:r>
              <a:rPr lang="pt-BR" dirty="0" smtClean="0"/>
              <a:t>Ambiente:</a:t>
            </a:r>
          </a:p>
          <a:p>
            <a:pPr lvl="2"/>
            <a:r>
              <a:rPr lang="pt-BR" dirty="0" smtClean="0"/>
              <a:t>Câmera 1: focada no rosto do usuário</a:t>
            </a:r>
          </a:p>
          <a:p>
            <a:pPr lvl="2"/>
            <a:r>
              <a:rPr lang="pt-BR" dirty="0" smtClean="0"/>
              <a:t>Câmera 2: atrás, sobre o ombro, foco na iteração</a:t>
            </a:r>
          </a:p>
          <a:p>
            <a:pPr lvl="2"/>
            <a:r>
              <a:rPr lang="pt-BR" dirty="0" smtClean="0"/>
              <a:t>Aplicativo </a:t>
            </a:r>
            <a:r>
              <a:rPr lang="pt-BR" dirty="0" err="1" smtClean="0"/>
              <a:t>Modae</a:t>
            </a:r>
            <a:endParaRPr lang="pt-BR" dirty="0" smtClean="0"/>
          </a:p>
          <a:p>
            <a:pPr lvl="1"/>
            <a:r>
              <a:rPr lang="pt-BR" dirty="0" smtClean="0"/>
              <a:t># voluntários</a:t>
            </a:r>
          </a:p>
          <a:p>
            <a:pPr lvl="2"/>
            <a:r>
              <a:rPr lang="pt-BR" dirty="0" smtClean="0"/>
              <a:t>5 (discutível)</a:t>
            </a:r>
          </a:p>
          <a:p>
            <a:endParaRPr lang="pt-BR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314" y="3429000"/>
            <a:ext cx="411304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75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com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427168" cy="4493096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Teste de usabilidade – Etapas</a:t>
            </a:r>
          </a:p>
          <a:p>
            <a:pPr lvl="1"/>
            <a:r>
              <a:rPr lang="pt-BR" dirty="0" smtClean="0"/>
              <a:t>Etapa Inicial</a:t>
            </a:r>
          </a:p>
          <a:p>
            <a:pPr lvl="2"/>
            <a:r>
              <a:rPr lang="pt-BR" dirty="0" smtClean="0"/>
              <a:t>Introduzir o experimento</a:t>
            </a:r>
          </a:p>
          <a:p>
            <a:pPr lvl="2"/>
            <a:r>
              <a:rPr lang="pt-BR" dirty="0" smtClean="0"/>
              <a:t>Deixar claro que o usuário não está sendo avaliado</a:t>
            </a:r>
          </a:p>
          <a:p>
            <a:pPr lvl="2"/>
            <a:r>
              <a:rPr lang="pt-BR" dirty="0" smtClean="0"/>
              <a:t>Validar o perfil do usuário</a:t>
            </a:r>
          </a:p>
          <a:p>
            <a:pPr lvl="1"/>
            <a:r>
              <a:rPr lang="pt-BR" dirty="0" smtClean="0"/>
              <a:t>Etapa de tarefas</a:t>
            </a:r>
          </a:p>
          <a:p>
            <a:pPr lvl="2"/>
            <a:r>
              <a:rPr lang="pt-BR" dirty="0" smtClean="0"/>
              <a:t>Tarefas pré-definidas</a:t>
            </a:r>
          </a:p>
          <a:p>
            <a:pPr lvl="2"/>
            <a:r>
              <a:rPr lang="pt-BR" dirty="0" smtClean="0"/>
              <a:t>Roteiro ou instruções do que precisa ser observado</a:t>
            </a:r>
          </a:p>
          <a:p>
            <a:pPr lvl="3"/>
            <a:r>
              <a:rPr lang="pt-BR" dirty="0" smtClean="0"/>
              <a:t>Conseguiu realizar a </a:t>
            </a:r>
            <a:r>
              <a:rPr lang="pt-BR" dirty="0" smtClean="0"/>
              <a:t>tarefa?</a:t>
            </a:r>
            <a:endParaRPr lang="pt-BR" dirty="0" smtClean="0"/>
          </a:p>
          <a:p>
            <a:pPr lvl="3"/>
            <a:r>
              <a:rPr lang="pt-BR" dirty="0" smtClean="0"/>
              <a:t>Em quanto tempo?</a:t>
            </a:r>
          </a:p>
          <a:p>
            <a:pPr lvl="3"/>
            <a:r>
              <a:rPr lang="pt-BR" dirty="0" smtClean="0"/>
              <a:t>Quantidade de erros</a:t>
            </a:r>
          </a:p>
          <a:p>
            <a:pPr lvl="1"/>
            <a:r>
              <a:rPr lang="pt-BR" dirty="0" smtClean="0"/>
              <a:t>Etapa final</a:t>
            </a:r>
          </a:p>
          <a:p>
            <a:pPr lvl="2"/>
            <a:r>
              <a:rPr lang="pt-BR" dirty="0" smtClean="0"/>
              <a:t>Coleta de impressões gerais do usuário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710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64496"/>
          </a:xfrm>
        </p:spPr>
        <p:txBody>
          <a:bodyPr>
            <a:normAutofit/>
          </a:bodyPr>
          <a:lstStyle/>
          <a:p>
            <a:r>
              <a:rPr lang="pt-BR" dirty="0" smtClean="0"/>
              <a:t>Costuma ser dividido em duas fases:</a:t>
            </a:r>
          </a:p>
          <a:p>
            <a:pPr lvl="1"/>
            <a:r>
              <a:rPr lang="pt-BR" dirty="0" smtClean="0"/>
              <a:t>Teste de </a:t>
            </a:r>
            <a:r>
              <a:rPr lang="pt-BR" dirty="0" smtClean="0"/>
              <a:t>uso normal</a:t>
            </a:r>
            <a:endParaRPr lang="pt-BR" dirty="0" smtClean="0"/>
          </a:p>
          <a:p>
            <a:pPr lvl="2"/>
            <a:r>
              <a:rPr lang="pt-BR" dirty="0" smtClean="0"/>
              <a:t>Casos de testes que refletem o uso “normal” do sistema</a:t>
            </a:r>
          </a:p>
          <a:p>
            <a:pPr lvl="2"/>
            <a:r>
              <a:rPr lang="pt-BR" dirty="0" smtClean="0"/>
              <a:t>Mostrar que os requisitos foram </a:t>
            </a:r>
            <a:r>
              <a:rPr lang="pt-BR" dirty="0" smtClean="0"/>
              <a:t>cumpridos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Teste de defeitos</a:t>
            </a:r>
          </a:p>
          <a:p>
            <a:pPr lvl="2"/>
            <a:r>
              <a:rPr lang="pt-BR" dirty="0" smtClean="0"/>
              <a:t>Casos de testes tendem para situações </a:t>
            </a:r>
            <a:r>
              <a:rPr lang="pt-BR" dirty="0" smtClean="0"/>
              <a:t>anormais</a:t>
            </a:r>
            <a:endParaRPr lang="pt-BR" dirty="0" smtClean="0"/>
          </a:p>
          <a:p>
            <a:pPr lvl="2"/>
            <a:r>
              <a:rPr lang="pt-BR" dirty="0" smtClean="0"/>
              <a:t>Explora os fluxos alternativos e de exceção</a:t>
            </a:r>
          </a:p>
          <a:p>
            <a:pPr lvl="2"/>
            <a:r>
              <a:rPr lang="pt-BR" dirty="0" smtClean="0"/>
              <a:t>Um teste com sucesso é aquele que </a:t>
            </a:r>
            <a:r>
              <a:rPr lang="pt-BR" dirty="0" smtClean="0"/>
              <a:t>faz </a:t>
            </a:r>
            <a:r>
              <a:rPr lang="pt-BR" dirty="0" smtClean="0"/>
              <a:t>o sistema se comportar incorretamente, expondo o seu </a:t>
            </a:r>
            <a:r>
              <a:rPr lang="pt-BR" dirty="0" smtClean="0"/>
              <a:t>defeito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36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176464"/>
          </a:xfrm>
        </p:spPr>
        <p:txBody>
          <a:bodyPr>
            <a:normAutofit/>
          </a:bodyPr>
          <a:lstStyle/>
          <a:p>
            <a:r>
              <a:rPr lang="pt-BR" dirty="0" smtClean="0"/>
              <a:t>Importante diferença:</a:t>
            </a:r>
          </a:p>
          <a:p>
            <a:pPr lvl="1"/>
            <a:r>
              <a:rPr lang="pt-BR" dirty="0" smtClean="0"/>
              <a:t>Verificação</a:t>
            </a:r>
          </a:p>
          <a:p>
            <a:pPr lvl="2"/>
            <a:r>
              <a:rPr lang="pt-BR" i="1" dirty="0" smtClean="0"/>
              <a:t>Nós estamos construindo o sistema de maneira correta</a:t>
            </a:r>
            <a:r>
              <a:rPr lang="pt-BR" i="1" dirty="0" smtClean="0"/>
              <a:t>?</a:t>
            </a:r>
          </a:p>
          <a:p>
            <a:pPr lvl="2"/>
            <a:r>
              <a:rPr lang="pt-BR" i="1" dirty="0" smtClean="0"/>
              <a:t>Existem falhas?</a:t>
            </a:r>
            <a:endParaRPr lang="pt-BR" i="1" dirty="0"/>
          </a:p>
          <a:p>
            <a:pPr lvl="2"/>
            <a:r>
              <a:rPr lang="pt-BR" dirty="0" smtClean="0"/>
              <a:t>O sistema se comporta de acordo com sua especificação</a:t>
            </a:r>
            <a:r>
              <a:rPr lang="pt-BR" dirty="0" smtClean="0"/>
              <a:t>!</a:t>
            </a:r>
            <a:endParaRPr lang="pt-BR" dirty="0" smtClean="0"/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Validação</a:t>
            </a:r>
            <a:endParaRPr lang="pt-BR" dirty="0" smtClean="0"/>
          </a:p>
          <a:p>
            <a:pPr lvl="2"/>
            <a:r>
              <a:rPr lang="pt-BR" i="1" dirty="0" smtClean="0"/>
              <a:t>Nós estamos construindo o sistema correto</a:t>
            </a:r>
            <a:r>
              <a:rPr lang="pt-BR" i="1" dirty="0" smtClean="0"/>
              <a:t>?</a:t>
            </a:r>
          </a:p>
          <a:p>
            <a:pPr lvl="2"/>
            <a:r>
              <a:rPr lang="pt-BR" dirty="0"/>
              <a:t>Identificar se o sistema faz o que ele foi feito pra fazer</a:t>
            </a:r>
            <a:endParaRPr lang="pt-BR" i="1" dirty="0" smtClean="0"/>
          </a:p>
          <a:p>
            <a:pPr lvl="2"/>
            <a:r>
              <a:rPr lang="pt-BR" dirty="0" smtClean="0"/>
              <a:t>O sistema faz o que o usuário quer que ele faça!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88432"/>
          </a:xfrm>
        </p:spPr>
        <p:txBody>
          <a:bodyPr>
            <a:normAutofit/>
          </a:bodyPr>
          <a:lstStyle/>
          <a:p>
            <a:r>
              <a:rPr lang="pt-BR" dirty="0" smtClean="0"/>
              <a:t>Outra </a:t>
            </a:r>
            <a:r>
              <a:rPr lang="pt-BR" dirty="0"/>
              <a:t>i</a:t>
            </a:r>
            <a:r>
              <a:rPr lang="pt-BR" dirty="0" smtClean="0"/>
              <a:t>mportante </a:t>
            </a:r>
            <a:r>
              <a:rPr lang="pt-BR" dirty="0" smtClean="0"/>
              <a:t>diferença:</a:t>
            </a:r>
          </a:p>
          <a:p>
            <a:pPr lvl="1"/>
            <a:r>
              <a:rPr lang="pt-BR" dirty="0" smtClean="0"/>
              <a:t>Casos de teste caixa branca</a:t>
            </a:r>
            <a:endParaRPr lang="pt-BR" dirty="0" smtClean="0"/>
          </a:p>
          <a:p>
            <a:pPr lvl="2"/>
            <a:r>
              <a:rPr lang="pt-BR" i="1" dirty="0" smtClean="0"/>
              <a:t>Usa a perspectiva interna para realizar os testes</a:t>
            </a:r>
            <a:endParaRPr lang="pt-BR" i="1" dirty="0"/>
          </a:p>
          <a:p>
            <a:pPr lvl="2"/>
            <a:r>
              <a:rPr lang="pt-BR" dirty="0" smtClean="0"/>
              <a:t>Fundamental o entendimento do fluxo de controle</a:t>
            </a:r>
            <a:endParaRPr lang="pt-BR" dirty="0" smtClean="0"/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Casos de teste </a:t>
            </a:r>
            <a:r>
              <a:rPr lang="pt-BR" dirty="0" smtClean="0"/>
              <a:t>caixa preta</a:t>
            </a:r>
            <a:endParaRPr lang="pt-BR" dirty="0" smtClean="0"/>
          </a:p>
          <a:p>
            <a:pPr lvl="2"/>
            <a:r>
              <a:rPr lang="pt-BR" i="1" dirty="0" smtClean="0"/>
              <a:t>Só se preocupa com os dados de entrada e saída (comportamento)</a:t>
            </a:r>
            <a:endParaRPr lang="pt-BR" i="1" dirty="0" smtClean="0"/>
          </a:p>
          <a:p>
            <a:pPr lvl="2"/>
            <a:r>
              <a:rPr lang="pt-BR" dirty="0" smtClean="0"/>
              <a:t>O sistema faz o que o usuário quer que ele faça!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51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160240"/>
          </a:xfrm>
        </p:spPr>
        <p:txBody>
          <a:bodyPr>
            <a:normAutofit/>
          </a:bodyPr>
          <a:lstStyle/>
          <a:p>
            <a:r>
              <a:rPr lang="pt-BR" dirty="0" smtClean="0"/>
              <a:t>Mais uma diferença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Inspeção (</a:t>
            </a:r>
            <a:r>
              <a:rPr lang="pt-BR" dirty="0" err="1" smtClean="0"/>
              <a:t>inspections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Análise estática da representação do sistema</a:t>
            </a:r>
            <a:endParaRPr lang="pt-BR" dirty="0"/>
          </a:p>
          <a:p>
            <a:pPr lvl="1"/>
            <a:r>
              <a:rPr lang="pt-BR" dirty="0" smtClean="0"/>
              <a:t>Teste (</a:t>
            </a:r>
            <a:r>
              <a:rPr lang="pt-BR" dirty="0" err="1" smtClean="0"/>
              <a:t>testing</a:t>
            </a:r>
            <a:r>
              <a:rPr lang="pt-BR" dirty="0" smtClean="0"/>
              <a:t>)</a:t>
            </a:r>
            <a:endParaRPr lang="pt-BR" dirty="0" smtClean="0"/>
          </a:p>
          <a:p>
            <a:pPr lvl="2"/>
            <a:r>
              <a:rPr lang="pt-BR" dirty="0"/>
              <a:t>A</a:t>
            </a:r>
            <a:r>
              <a:rPr lang="pt-BR" dirty="0" smtClean="0"/>
              <a:t>nálise dinâmica do sistema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76" y="3718664"/>
            <a:ext cx="5666736" cy="2374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3851920" y="1916832"/>
            <a:ext cx="86409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788024" y="1414517"/>
            <a:ext cx="4287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Não verificam erros não funcionais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Não validam conformidade com </a:t>
            </a:r>
            <a:r>
              <a:rPr lang="pt-BR" dirty="0" smtClean="0">
                <a:solidFill>
                  <a:srgbClr val="FF0000"/>
                </a:solidFill>
              </a:rPr>
              <a:t>usuários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Erros não impedem a continuidade do teste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968552"/>
          </a:xfrm>
        </p:spPr>
        <p:txBody>
          <a:bodyPr>
            <a:normAutofit/>
          </a:bodyPr>
          <a:lstStyle/>
          <a:p>
            <a:r>
              <a:rPr lang="pt-BR" dirty="0" smtClean="0"/>
              <a:t>Modelo clássico</a:t>
            </a:r>
          </a:p>
          <a:p>
            <a:endParaRPr lang="pt-BR" dirty="0" smtClean="0"/>
          </a:p>
          <a:p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2"/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0" y="2626398"/>
            <a:ext cx="8981226" cy="209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4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7175</TotalTime>
  <Words>1949</Words>
  <Application>Microsoft Office PowerPoint</Application>
  <PresentationFormat>Apresentação na tela (4:3)</PresentationFormat>
  <Paragraphs>307</Paragraphs>
  <Slides>42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Tema do Office</vt:lpstr>
      <vt:lpstr>Engenharia de Software</vt:lpstr>
      <vt:lpstr>Tópicos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Teste de Desenvolvimento (T1)</vt:lpstr>
      <vt:lpstr>Teste de Desenvolvimento (T1)</vt:lpstr>
      <vt:lpstr>Teste de Desenvolvimento (T1)</vt:lpstr>
      <vt:lpstr>Teste de Desenvolvimento (T1)</vt:lpstr>
      <vt:lpstr>Teste de Desenvolvimento (T1)</vt:lpstr>
      <vt:lpstr>Teste de Desenvolvimento (T1)</vt:lpstr>
      <vt:lpstr>Teste de Desenvolvimento (T1)</vt:lpstr>
      <vt:lpstr>Teste de Desenvolvimento (T1)</vt:lpstr>
      <vt:lpstr>Teste de Desenvolvimento (T1)</vt:lpstr>
      <vt:lpstr>Teste de Componente (T2)</vt:lpstr>
      <vt:lpstr>Teste de Componente (T2)</vt:lpstr>
      <vt:lpstr>Teste de Componente (T2)</vt:lpstr>
      <vt:lpstr>Teste de Componente (T2)</vt:lpstr>
      <vt:lpstr>Teste de Componente (T2)</vt:lpstr>
      <vt:lpstr>Teste de Componente (T2)</vt:lpstr>
      <vt:lpstr>Teste de Componente (T2)</vt:lpstr>
      <vt:lpstr>Teste de Sistema (T3)</vt:lpstr>
      <vt:lpstr>Teste de Sistema (T3)</vt:lpstr>
      <vt:lpstr>Teste de Sistema (T3)</vt:lpstr>
      <vt:lpstr>Teste de Sistema (T3)</vt:lpstr>
      <vt:lpstr>Desenvolvimento Orientado a Testes</vt:lpstr>
      <vt:lpstr>Desenvolvimento Orientado a Testes</vt:lpstr>
      <vt:lpstr>Testes de Release</vt:lpstr>
      <vt:lpstr>Testes de Release</vt:lpstr>
      <vt:lpstr>Testes de Release</vt:lpstr>
      <vt:lpstr>Testes de Release</vt:lpstr>
      <vt:lpstr>Testes de Release</vt:lpstr>
      <vt:lpstr>Testes de Performance</vt:lpstr>
      <vt:lpstr>Testes com usuários</vt:lpstr>
      <vt:lpstr>Testes com usuários</vt:lpstr>
      <vt:lpstr>Testes com usuários</vt:lpstr>
      <vt:lpstr>Testes com usuários</vt:lpstr>
      <vt:lpstr>Testes com usuários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pesquisa</dc:creator>
  <cp:lastModifiedBy>pesquisa</cp:lastModifiedBy>
  <cp:revision>94</cp:revision>
  <dcterms:created xsi:type="dcterms:W3CDTF">2019-09-14T12:33:48Z</dcterms:created>
  <dcterms:modified xsi:type="dcterms:W3CDTF">2019-12-05T07:23:11Z</dcterms:modified>
</cp:coreProperties>
</file>