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9" r:id="rId4"/>
    <p:sldId id="258" r:id="rId5"/>
    <p:sldId id="267" r:id="rId6"/>
    <p:sldId id="268" r:id="rId7"/>
    <p:sldId id="260" r:id="rId8"/>
    <p:sldId id="261" r:id="rId9"/>
    <p:sldId id="270" r:id="rId10"/>
    <p:sldId id="271" r:id="rId11"/>
    <p:sldId id="272" r:id="rId12"/>
    <p:sldId id="273" r:id="rId13"/>
    <p:sldId id="279" r:id="rId14"/>
    <p:sldId id="275" r:id="rId15"/>
    <p:sldId id="276" r:id="rId16"/>
    <p:sldId id="277" r:id="rId17"/>
    <p:sldId id="278" r:id="rId18"/>
    <p:sldId id="269" r:id="rId19"/>
    <p:sldId id="263" r:id="rId20"/>
    <p:sldId id="264" r:id="rId21"/>
    <p:sldId id="26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7" autoAdjust="0"/>
  </p:normalViewPr>
  <p:slideViewPr>
    <p:cSldViewPr>
      <p:cViewPr varScale="1">
        <p:scale>
          <a:sx n="60" d="100"/>
          <a:sy n="60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4B748-DA19-404C-A7C2-9E2B981F48D0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64B59-B398-45BD-A8B8-7E1BA2288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6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 flipH="1">
            <a:off x="2195736" y="1052736"/>
            <a:ext cx="694826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 flipH="1">
            <a:off x="1835696" y="1052736"/>
            <a:ext cx="360040" cy="28803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51720" y="125760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0D3-6A4F-4237-AD7A-3B59DD208273}" type="datetimeFigureOut">
              <a:rPr lang="pt-BR" smtClean="0"/>
              <a:t>17/11/2019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1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 userDrawn="1"/>
        </p:nvCxnSpPr>
        <p:spPr>
          <a:xfrm flipH="1">
            <a:off x="251520" y="6165304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56303" y="6347108"/>
            <a:ext cx="432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Software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Engineering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Somerville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AutoShape 5" descr="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7" descr="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9" descr="Resultado de imagem para centro de informatica ufp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582041"/>
            <a:ext cx="1442453" cy="12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3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  <a:endParaRPr lang="pt-BR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Débito Técnico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1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Acoplamento Eferente (AE) 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874407" y="499846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458583" y="4782436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AE = 2 (eu acesso)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8" y="2420888"/>
            <a:ext cx="4115519" cy="351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5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Profundidade da Árvore de Herança (PAH)</a:t>
            </a:r>
          </a:p>
          <a:p>
            <a:r>
              <a:rPr lang="pt-BR" dirty="0"/>
              <a:t>Número de Filhos de uma </a:t>
            </a:r>
            <a:r>
              <a:rPr lang="pt-BR" dirty="0" smtClean="0"/>
              <a:t>Classe (NFC) 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92896"/>
            <a:ext cx="3528392" cy="358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 esquerda 3"/>
          <p:cNvSpPr/>
          <p:nvPr/>
        </p:nvSpPr>
        <p:spPr>
          <a:xfrm>
            <a:off x="2051720" y="2492896"/>
            <a:ext cx="288032" cy="3581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12956" y="4077072"/>
            <a:ext cx="5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PAH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5508104" y="407707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244284" y="3914318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NFC =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1108719"/>
          </a:xfrm>
        </p:spPr>
        <p:txBody>
          <a:bodyPr>
            <a:normAutofit/>
          </a:bodyPr>
          <a:lstStyle/>
          <a:p>
            <a:r>
              <a:rPr lang="pt-BR" dirty="0"/>
              <a:t>Falta de Coesão em Métodos (LCOM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2"/>
            <a:endParaRPr lang="pt-B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564904"/>
            <a:ext cx="363551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86866"/>
            <a:ext cx="3641501" cy="293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2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1108719"/>
          </a:xfrm>
        </p:spPr>
        <p:txBody>
          <a:bodyPr>
            <a:normAutofit/>
          </a:bodyPr>
          <a:lstStyle/>
          <a:p>
            <a:r>
              <a:rPr lang="pt-BR" dirty="0"/>
              <a:t>Falta de Coesão em Métodos (LCOM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pPr lvl="2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11760" y="2636912"/>
            <a:ext cx="352839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LCOM =                   M!               - Q</a:t>
            </a:r>
          </a:p>
          <a:p>
            <a:r>
              <a:rPr lang="pt-BR" dirty="0" smtClean="0"/>
              <a:t>                        2! . (M – 2)!</a:t>
            </a:r>
            <a:endParaRPr lang="pt-BR" dirty="0"/>
          </a:p>
        </p:txBody>
      </p:sp>
      <p:sp>
        <p:nvSpPr>
          <p:cNvPr id="5" name="Colchete esquerdo 4"/>
          <p:cNvSpPr/>
          <p:nvPr/>
        </p:nvSpPr>
        <p:spPr>
          <a:xfrm>
            <a:off x="3635896" y="2852936"/>
            <a:ext cx="360040" cy="86409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815916" y="3284984"/>
            <a:ext cx="12601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lchete direito 7"/>
          <p:cNvSpPr/>
          <p:nvPr/>
        </p:nvSpPr>
        <p:spPr>
          <a:xfrm>
            <a:off x="4958329" y="2852936"/>
            <a:ext cx="261743" cy="864096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5724128" y="2712770"/>
            <a:ext cx="792088" cy="3561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428883" y="2313746"/>
            <a:ext cx="2222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número de atributos compartilhados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4" y="4221088"/>
            <a:ext cx="392655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993011" y="4794594"/>
            <a:ext cx="14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LCOM = ????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Complexidade Ciclométrica(CC)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63514" y="1484784"/>
            <a:ext cx="2116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CC = E - N + 2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9137545" cy="463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2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Complexidade Ciclométrica(CC) 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59" y="2564904"/>
            <a:ext cx="2629445" cy="319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78659" y="536392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CC = 2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2304256" cy="312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394525" y="53165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CC = 3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pt-BR" dirty="0" smtClean="0"/>
              <a:t>Acoplamentos Aferente e Eferente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6264696" cy="3578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xão recta unidireccional 4"/>
          <p:cNvCxnSpPr/>
          <p:nvPr/>
        </p:nvCxnSpPr>
        <p:spPr>
          <a:xfrm>
            <a:off x="2267744" y="3861048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ângulo 5"/>
          <p:cNvSpPr/>
          <p:nvPr/>
        </p:nvSpPr>
        <p:spPr>
          <a:xfrm>
            <a:off x="2819692" y="3829110"/>
            <a:ext cx="2040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Persistence </a:t>
            </a:r>
            <a:r>
              <a:rPr lang="en-US" sz="1600" dirty="0"/>
              <a:t>and communication </a:t>
            </a:r>
            <a:r>
              <a:rPr lang="en-US" sz="1600" dirty="0" smtClean="0"/>
              <a:t>layers coupling</a:t>
            </a:r>
            <a:endParaRPr lang="pt-BR" sz="1600" dirty="0"/>
          </a:p>
        </p:txBody>
      </p:sp>
      <p:cxnSp>
        <p:nvCxnSpPr>
          <p:cNvPr id="8" name="Conexão recta 7"/>
          <p:cNvCxnSpPr/>
          <p:nvPr/>
        </p:nvCxnSpPr>
        <p:spPr>
          <a:xfrm flipV="1">
            <a:off x="2699792" y="25649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9"/>
          <p:cNvCxnSpPr/>
          <p:nvPr/>
        </p:nvCxnSpPr>
        <p:spPr>
          <a:xfrm flipV="1">
            <a:off x="4067944" y="25649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cta 10"/>
          <p:cNvCxnSpPr/>
          <p:nvPr/>
        </p:nvCxnSpPr>
        <p:spPr>
          <a:xfrm>
            <a:off x="2699792" y="25649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334079" y="2060848"/>
            <a:ext cx="281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Additional increase due to other implementations</a:t>
            </a:r>
          </a:p>
        </p:txBody>
      </p:sp>
      <p:cxnSp>
        <p:nvCxnSpPr>
          <p:cNvPr id="12" name="Conexão recta unidireccional 13"/>
          <p:cNvCxnSpPr/>
          <p:nvPr/>
        </p:nvCxnSpPr>
        <p:spPr>
          <a:xfrm flipV="1">
            <a:off x="4247964" y="2470942"/>
            <a:ext cx="9721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unidireccional 15"/>
          <p:cNvCxnSpPr/>
          <p:nvPr/>
        </p:nvCxnSpPr>
        <p:spPr>
          <a:xfrm flipV="1">
            <a:off x="5436096" y="2470942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ângulo 19"/>
          <p:cNvSpPr/>
          <p:nvPr/>
        </p:nvSpPr>
        <p:spPr>
          <a:xfrm>
            <a:off x="5256066" y="2183958"/>
            <a:ext cx="2040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High cost refactoring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783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r>
              <a:rPr lang="pt-BR" dirty="0" smtClean="0"/>
              <a:t>Outras métricas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42842"/>
            <a:ext cx="5897325" cy="35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xão recta unidireccional 5"/>
          <p:cNvCxnSpPr/>
          <p:nvPr/>
        </p:nvCxnSpPr>
        <p:spPr>
          <a:xfrm flipV="1">
            <a:off x="3275856" y="2348880"/>
            <a:ext cx="97210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cta unidireccional 6"/>
          <p:cNvCxnSpPr/>
          <p:nvPr/>
        </p:nvCxnSpPr>
        <p:spPr>
          <a:xfrm flipV="1">
            <a:off x="4463988" y="2348880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ângulo 7"/>
          <p:cNvSpPr/>
          <p:nvPr/>
        </p:nvSpPr>
        <p:spPr>
          <a:xfrm>
            <a:off x="4283958" y="2061896"/>
            <a:ext cx="2040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High cost refactoring</a:t>
            </a:r>
            <a:endParaRPr lang="pt-BR" sz="1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06313" y="1605511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Mostra a ineficiência do primeiro </a:t>
            </a:r>
            <a:r>
              <a:rPr lang="pt-BR" dirty="0" err="1" smtClean="0">
                <a:solidFill>
                  <a:srgbClr val="FF0000"/>
                </a:solidFill>
              </a:rPr>
              <a:t>refactoring</a:t>
            </a:r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>
              <a:solidFill>
                <a:srgbClr val="FF0000"/>
              </a:solidFill>
            </a:endParaRPr>
          </a:p>
          <a:p>
            <a:pPr algn="ctr"/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71% do esforço foi só para </a:t>
            </a:r>
            <a:r>
              <a:rPr lang="pt-BR" dirty="0" err="1" smtClean="0">
                <a:solidFill>
                  <a:srgbClr val="FF0000"/>
                </a:solidFill>
              </a:rPr>
              <a:t>refactoring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pt-BR" dirty="0" smtClean="0"/>
              <a:t>Sonar</a:t>
            </a:r>
          </a:p>
          <a:p>
            <a:pPr lvl="1"/>
            <a:r>
              <a:rPr lang="pt-BR" dirty="0">
                <a:hlinkClick r:id="rId2"/>
              </a:rPr>
              <a:t>https://www.sonarqube.org/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884368" cy="27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3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Casos de Uso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0967"/>
            <a:ext cx="7200800" cy="469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Débito técnico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242626"/>
            <a:ext cx="87849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algn="ctr"/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sz="2000" i="1" dirty="0"/>
              <a:t>Doing </a:t>
            </a:r>
            <a:r>
              <a:rPr lang="en-US" sz="2000" i="1" dirty="0" smtClean="0"/>
              <a:t>quick </a:t>
            </a:r>
            <a:r>
              <a:rPr lang="en-US" sz="2000" i="1" dirty="0"/>
              <a:t>and dirty </a:t>
            </a:r>
            <a:r>
              <a:rPr lang="en-US" sz="2000" i="1" dirty="0" smtClean="0"/>
              <a:t>code is </a:t>
            </a:r>
            <a:r>
              <a:rPr lang="en-US" sz="2000" i="1" dirty="0"/>
              <a:t>like going into debt. A little debt speeds development so long as it is paid back promptly with a rewrite…The danger occurs when the debt is not repaid. Every minute spent on not-quite-right code counts as interest on that debt. Entire </a:t>
            </a:r>
            <a:r>
              <a:rPr lang="en-US" sz="2000" i="1" dirty="0" smtClean="0"/>
              <a:t>engineering </a:t>
            </a:r>
            <a:r>
              <a:rPr lang="en-US" sz="2000" i="1" dirty="0"/>
              <a:t>organizations can be brought to a stand-still under the debt load of an </a:t>
            </a:r>
            <a:r>
              <a:rPr lang="en-US" sz="2000" i="1" dirty="0" smtClean="0"/>
              <a:t>unconsolidated implementation</a:t>
            </a:r>
            <a:r>
              <a:rPr lang="en-US" sz="2000" dirty="0" smtClean="0"/>
              <a:t>” </a:t>
            </a:r>
            <a:r>
              <a:rPr lang="en-US" sz="2000" dirty="0" err="1" smtClean="0"/>
              <a:t>Cunnigan</a:t>
            </a:r>
            <a:r>
              <a:rPr lang="en-US" sz="2000" dirty="0" smtClean="0"/>
              <a:t>, 1992.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3573016"/>
            <a:ext cx="33377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1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 Custo 1 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2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 Custo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2 + J</a:t>
            </a:r>
            <a:r>
              <a:rPr lang="pt-B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1</a:t>
            </a:r>
            <a:endParaRPr lang="pt-BR" sz="2400" b="1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n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 Custo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n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+ 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J</a:t>
            </a:r>
            <a:r>
              <a:rPr lang="pt-BR" sz="2400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n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63813"/>
            <a:ext cx="39243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6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Casos de Uso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02274"/>
            <a:ext cx="8052764" cy="346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377" y="1475775"/>
            <a:ext cx="9194377" cy="533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Casos 01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743"/>
            <a:ext cx="8366068" cy="370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de seta reta 3"/>
          <p:cNvCxnSpPr/>
          <p:nvPr/>
        </p:nvCxnSpPr>
        <p:spPr>
          <a:xfrm flipV="1">
            <a:off x="4421656" y="3902967"/>
            <a:ext cx="1080120" cy="1286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119184" y="5189819"/>
            <a:ext cx="260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versão comercial</a:t>
            </a:r>
            <a:endParaRPr lang="pt-BR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57200" y="1484784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Sistema cliente  servidor de suporte a negócios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1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Casos 01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4744"/>
            <a:ext cx="3755107" cy="494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372200" y="3410218"/>
            <a:ext cx="25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Reuso do código original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Casos 01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7344816" cy="36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3563888" y="4797152"/>
            <a:ext cx="115212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686949" y="5579948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Antes de acoplar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4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Casos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1"/>
          </a:xfrm>
        </p:spPr>
        <p:txBody>
          <a:bodyPr>
            <a:normAutofit/>
          </a:bodyPr>
          <a:lstStyle/>
          <a:p>
            <a:r>
              <a:rPr lang="pt-BR" dirty="0" smtClean="0"/>
              <a:t>Gui Framework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31372"/>
            <a:ext cx="7488832" cy="326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383868" y="1111063"/>
            <a:ext cx="5760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i="1" dirty="0"/>
              <a:t>During the creation of the GUI Framework, we did not </a:t>
            </a:r>
            <a:r>
              <a:rPr lang="en-US" i="1" dirty="0" smtClean="0"/>
              <a:t>have an idea </a:t>
            </a:r>
            <a:r>
              <a:rPr lang="en-US" i="1" dirty="0"/>
              <a:t>about the touch </a:t>
            </a:r>
            <a:r>
              <a:rPr lang="en-US" i="1" dirty="0" smtClean="0"/>
              <a:t>technology</a:t>
            </a:r>
            <a:r>
              <a:rPr lang="en-US" i="1" dirty="0"/>
              <a:t>. There was only </a:t>
            </a:r>
            <a:r>
              <a:rPr lang="en-US" i="1" dirty="0" smtClean="0"/>
              <a:t>one mobile </a:t>
            </a:r>
            <a:r>
              <a:rPr lang="en-US" i="1" dirty="0"/>
              <a:t>phone using such a </a:t>
            </a:r>
            <a:r>
              <a:rPr lang="en-US" i="1" dirty="0" smtClean="0"/>
              <a:t>technology</a:t>
            </a:r>
            <a:r>
              <a:rPr lang="en-US" i="1" dirty="0"/>
              <a:t>, but we couldn’t see a real trend, or something that could be popular. This unique device looked like a palm or pocket PC, rather than a mobile phone</a:t>
            </a:r>
            <a:r>
              <a:rPr lang="en-US" i="1" dirty="0" smtClean="0"/>
              <a:t>…</a:t>
            </a:r>
            <a:r>
              <a:rPr lang="en-US" dirty="0" smtClean="0"/>
              <a:t>”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915816" y="2865389"/>
            <a:ext cx="468052" cy="419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 de Casos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Inclusão de linguagens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05745"/>
            <a:ext cx="8180657" cy="289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7372" y="5570076"/>
            <a:ext cx="7682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- European </a:t>
            </a:r>
            <a:r>
              <a:rPr lang="en-US" sz="1400" dirty="0"/>
              <a:t>languages (</a:t>
            </a:r>
            <a:r>
              <a:rPr lang="en-US" sz="1400" dirty="0" smtClean="0"/>
              <a:t>Germany</a:t>
            </a:r>
            <a:r>
              <a:rPr lang="en-US" sz="1400" dirty="0"/>
              <a:t>, French, Italian, Dutch, Hungarian, Serbian</a:t>
            </a:r>
            <a:r>
              <a:rPr lang="en-US" sz="1400" dirty="0" smtClean="0"/>
              <a:t>, and Slovakian</a:t>
            </a:r>
            <a:r>
              <a:rPr lang="en-US" sz="1400" dirty="0"/>
              <a:t>). According to the interviews, at this moment the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452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Métricas de software (Pacote </a:t>
            </a:r>
            <a:r>
              <a:rPr lang="pt-BR" dirty="0" err="1" smtClean="0"/>
              <a:t>Kaner</a:t>
            </a:r>
            <a:r>
              <a:rPr lang="pt-BR" dirty="0" smtClean="0"/>
              <a:t> e Bond) </a:t>
            </a:r>
          </a:p>
          <a:p>
            <a:pPr lvl="1"/>
            <a:r>
              <a:rPr lang="pt-BR" dirty="0" smtClean="0"/>
              <a:t>Acoplamento Aferente (AA)</a:t>
            </a:r>
          </a:p>
          <a:p>
            <a:pPr lvl="1"/>
            <a:r>
              <a:rPr lang="pt-BR" dirty="0" smtClean="0"/>
              <a:t>Acoplamento Eferente (AE)</a:t>
            </a:r>
          </a:p>
          <a:p>
            <a:pPr lvl="1"/>
            <a:r>
              <a:rPr lang="pt-BR" dirty="0" smtClean="0"/>
              <a:t>Profundidade da Árvore de Herança (PAH)</a:t>
            </a:r>
          </a:p>
          <a:p>
            <a:pPr lvl="1"/>
            <a:r>
              <a:rPr lang="pt-BR" dirty="0"/>
              <a:t>Número de Filhos de uma Classe</a:t>
            </a:r>
          </a:p>
          <a:p>
            <a:pPr lvl="1"/>
            <a:r>
              <a:rPr lang="pt-BR" dirty="0" smtClean="0"/>
              <a:t>Falta de Coesão em Métodos (LCOM)</a:t>
            </a:r>
          </a:p>
          <a:p>
            <a:pPr lvl="1"/>
            <a:r>
              <a:rPr lang="pt-BR" dirty="0" err="1" smtClean="0"/>
              <a:t>Cyclomatic</a:t>
            </a:r>
            <a:r>
              <a:rPr lang="pt-BR" dirty="0" smtClean="0"/>
              <a:t> </a:t>
            </a:r>
            <a:r>
              <a:rPr lang="pt-BR" dirty="0" err="1" smtClean="0"/>
              <a:t>complexity</a:t>
            </a:r>
            <a:r>
              <a:rPr lang="pt-BR" dirty="0" smtClean="0"/>
              <a:t> (CC)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0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Débito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Acoplamento Aferente (AA) 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79" y="2262156"/>
            <a:ext cx="3281139" cy="347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4874407" y="499846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458583" y="478243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AA = 2 (me acessam)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1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462</Words>
  <Application>Microsoft Office PowerPoint</Application>
  <PresentationFormat>Apresentação na tela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Engenharia de Software</vt:lpstr>
      <vt:lpstr>Débito técnico</vt:lpstr>
      <vt:lpstr>Estudo de Casos 01</vt:lpstr>
      <vt:lpstr>Estudo de Casos 01</vt:lpstr>
      <vt:lpstr>Estudo de Casos 01</vt:lpstr>
      <vt:lpstr>Estudo de Casos 2</vt:lpstr>
      <vt:lpstr>Estudo de Casos 3</vt:lpstr>
      <vt:lpstr>Evolução do Débito</vt:lpstr>
      <vt:lpstr>Evolução do Débito</vt:lpstr>
      <vt:lpstr>Evolução do Débito</vt:lpstr>
      <vt:lpstr>Evolução do Débito</vt:lpstr>
      <vt:lpstr>Evolução do Débito</vt:lpstr>
      <vt:lpstr>Evolução do Débito</vt:lpstr>
      <vt:lpstr>Evolução do Débito</vt:lpstr>
      <vt:lpstr>Evolução do Débito</vt:lpstr>
      <vt:lpstr>Evolução do Débito</vt:lpstr>
      <vt:lpstr>Evolução do Débito</vt:lpstr>
      <vt:lpstr>Ferramenta</vt:lpstr>
      <vt:lpstr>Revisão Casos de Uso</vt:lpstr>
      <vt:lpstr>Revisão Casos de Uso</vt:lpstr>
      <vt:lpstr>Atividade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pesquisa</dc:creator>
  <cp:lastModifiedBy>pesquisa</cp:lastModifiedBy>
  <cp:revision>85</cp:revision>
  <dcterms:created xsi:type="dcterms:W3CDTF">2019-09-14T12:33:48Z</dcterms:created>
  <dcterms:modified xsi:type="dcterms:W3CDTF">2019-11-18T20:03:08Z</dcterms:modified>
</cp:coreProperties>
</file>