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6" r:id="rId13"/>
    <p:sldId id="273" r:id="rId14"/>
    <p:sldId id="274" r:id="rId15"/>
    <p:sldId id="275" r:id="rId16"/>
    <p:sldId id="268" r:id="rId17"/>
    <p:sldId id="269" r:id="rId18"/>
    <p:sldId id="291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92" r:id="rId27"/>
    <p:sldId id="293" r:id="rId28"/>
    <p:sldId id="294" r:id="rId29"/>
    <p:sldId id="283" r:id="rId30"/>
    <p:sldId id="284" r:id="rId31"/>
    <p:sldId id="285" r:id="rId32"/>
    <p:sldId id="288" r:id="rId33"/>
    <p:sldId id="286" r:id="rId34"/>
    <p:sldId id="289" r:id="rId35"/>
    <p:sldId id="287" r:id="rId36"/>
    <p:sldId id="290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AFF1-1159-4314-AA47-4CB9AB03A2A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E54B-ACDB-4616-81BE-A1996331A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Modelagem de Sistemas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10" y="1268760"/>
            <a:ext cx="3961606" cy="459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91880" y="4869160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associações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pic>
        <p:nvPicPr>
          <p:cNvPr id="13320" name="Picture 8" descr="https://miro.medium.com/max/545/1*SqbabWT8rwL3h5x3_8LZ-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949009" cy="269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Associações especiais</a:t>
            </a:r>
            <a:endParaRPr lang="pt-BR" dirty="0"/>
          </a:p>
        </p:txBody>
      </p:sp>
      <p:pic>
        <p:nvPicPr>
          <p:cNvPr id="13318" name="Picture 6" descr="https://miro.medium.com/max/545/1*i9kv2qJxSx4qd6IOH8YY2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5120922" cy="28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11" y="1196752"/>
            <a:ext cx="5306749" cy="480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2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Casos de uso (mais complexo)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59" y="1195438"/>
            <a:ext cx="23076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588224" y="1266132"/>
            <a:ext cx="1152128" cy="97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39554"/>
            <a:ext cx="3385914" cy="357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979712" y="3645024"/>
            <a:ext cx="936104" cy="3833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Casos de uso (mais complexo)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59" y="1195438"/>
            <a:ext cx="23076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236296" y="1574137"/>
            <a:ext cx="1152128" cy="48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7423"/>
            <a:ext cx="4670691" cy="208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 rot="12395057">
            <a:off x="5534278" y="3661121"/>
            <a:ext cx="936104" cy="3833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21202318">
            <a:off x="2292970" y="3280264"/>
            <a:ext cx="936104" cy="3833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Casos de uso (mais complexo)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59" y="1195438"/>
            <a:ext cx="23076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380312" y="1988840"/>
            <a:ext cx="7920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12395057">
            <a:off x="5534278" y="3661121"/>
            <a:ext cx="936104" cy="3833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39554"/>
            <a:ext cx="3243610" cy="258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940152" y="408984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uso de primeiro e segundo níveis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pt-BR" dirty="0" smtClean="0"/>
              <a:t>Diagrama de Sequência</a:t>
            </a:r>
          </a:p>
          <a:p>
            <a:pPr lvl="1"/>
            <a:r>
              <a:rPr lang="pt-BR" dirty="0" smtClean="0"/>
              <a:t>Interações </a:t>
            </a:r>
            <a:r>
              <a:rPr lang="pt-BR" dirty="0"/>
              <a:t>que </a:t>
            </a:r>
            <a:r>
              <a:rPr lang="pt-BR" dirty="0" smtClean="0"/>
              <a:t>acontecem </a:t>
            </a:r>
            <a:r>
              <a:rPr lang="pt-BR" dirty="0"/>
              <a:t>durante um caso de uso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4772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7164288" y="299695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524328" y="32767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4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pic>
        <p:nvPicPr>
          <p:cNvPr id="17410" name="Picture 2" descr="http://danielcavalcanti.com.br/home/wp-content/uploads/2017/05/sequence-diagrama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" y="1835085"/>
            <a:ext cx="9127603" cy="50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Interação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" y="1426046"/>
            <a:ext cx="66770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96" y="2564904"/>
            <a:ext cx="36290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/>
          <a:lstStyle/>
          <a:p>
            <a:r>
              <a:rPr lang="pt-BR" dirty="0" smtClean="0"/>
              <a:t>Componentes e suas relações</a:t>
            </a:r>
          </a:p>
          <a:p>
            <a:endParaRPr lang="pt-BR" dirty="0" smtClean="0"/>
          </a:p>
          <a:p>
            <a:r>
              <a:rPr lang="pt-BR" dirty="0" smtClean="0"/>
              <a:t>Diagrama de Classes (estático)</a:t>
            </a:r>
            <a:endParaRPr lang="pt-B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01888"/>
            <a:ext cx="57626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Modelo de Contexto</a:t>
            </a:r>
          </a:p>
          <a:p>
            <a:r>
              <a:rPr lang="pt-BR" dirty="0" smtClean="0"/>
              <a:t>Modelos de Interação</a:t>
            </a:r>
          </a:p>
          <a:p>
            <a:r>
              <a:rPr lang="pt-BR" dirty="0" smtClean="0"/>
              <a:t>Modelos Estruturais</a:t>
            </a:r>
          </a:p>
          <a:p>
            <a:r>
              <a:rPr lang="pt-BR" dirty="0" smtClean="0"/>
              <a:t>Modelos de Comportamento</a:t>
            </a:r>
          </a:p>
          <a:p>
            <a:r>
              <a:rPr lang="pt-BR" dirty="0" smtClean="0"/>
              <a:t>Engenharia dirigida a Modelos</a:t>
            </a:r>
          </a:p>
          <a:p>
            <a:pPr lvl="1"/>
            <a:r>
              <a:rPr lang="pt-BR" dirty="0" err="1" smtClean="0"/>
              <a:t>Model-driven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Estrutura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0" y="1412776"/>
            <a:ext cx="6974714" cy="470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10872" y="1547500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Atendente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86858" y="2710661"/>
            <a:ext cx="102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Clínico geral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44838" y="2805544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Paciente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2805544"/>
            <a:ext cx="10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Condição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571020" y="4149080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Consulta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86858" y="4126374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Medicação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05127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Tratamento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47864" y="5427915"/>
            <a:ext cx="137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Médico Especialista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80987" y="213285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Atende-a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637258" y="3033826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Atendido-por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 rot="19734806">
            <a:off x="1140021" y="3405877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Diagnosticado-com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888060" y="396303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Prescreve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888060" y="486661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Prescreve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135348" y="4866610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Acontece-com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089256" y="3405877"/>
            <a:ext cx="130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Participa-de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62" y="2564904"/>
            <a:ext cx="60293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875511" y="1052736"/>
            <a:ext cx="1268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+ publico</a:t>
            </a:r>
          </a:p>
          <a:p>
            <a:r>
              <a:rPr lang="pt-BR" dirty="0" smtClean="0"/>
              <a:t># protegido</a:t>
            </a:r>
          </a:p>
          <a:p>
            <a:r>
              <a:rPr lang="pt-BR" dirty="0" smtClean="0"/>
              <a:t>- privado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/>
          <a:lstStyle/>
          <a:p>
            <a:r>
              <a:rPr lang="pt-BR" dirty="0" smtClean="0"/>
              <a:t>Classe “Consulta”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2736304" cy="472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66715" y="1393612"/>
            <a:ext cx="148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Consulta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4280915" y="2128788"/>
            <a:ext cx="2235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Médicos</a:t>
            </a:r>
          </a:p>
          <a:p>
            <a:r>
              <a:rPr lang="pt-BR" dirty="0"/>
              <a:t>Data</a:t>
            </a:r>
          </a:p>
          <a:p>
            <a:r>
              <a:rPr lang="pt-BR" dirty="0"/>
              <a:t>Tempo</a:t>
            </a:r>
          </a:p>
          <a:p>
            <a:r>
              <a:rPr lang="pt-BR" dirty="0"/>
              <a:t>Clinica</a:t>
            </a:r>
          </a:p>
          <a:p>
            <a:r>
              <a:rPr lang="pt-BR" dirty="0"/>
              <a:t>Razão</a:t>
            </a:r>
          </a:p>
          <a:p>
            <a:r>
              <a:rPr lang="pt-BR" dirty="0"/>
              <a:t>Medicação Prescrita</a:t>
            </a:r>
          </a:p>
          <a:p>
            <a:r>
              <a:rPr lang="pt-BR" dirty="0"/>
              <a:t>Tratamento Prescrito</a:t>
            </a:r>
          </a:p>
          <a:p>
            <a:r>
              <a:rPr lang="pt-BR" dirty="0"/>
              <a:t>...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18647" y="4725144"/>
            <a:ext cx="1944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Novo( )</a:t>
            </a:r>
          </a:p>
          <a:p>
            <a:r>
              <a:rPr lang="pt-BR" dirty="0" smtClean="0"/>
              <a:t>Prescrever ( )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0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362900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Classe (generalização)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6" y="2420888"/>
            <a:ext cx="2130549" cy="146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" y="4221088"/>
            <a:ext cx="2362572" cy="154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38" y="2289240"/>
            <a:ext cx="4284513" cy="318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74868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Classe (classe associativa)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72" y="2778992"/>
            <a:ext cx="5554428" cy="206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691680" y="3429000"/>
            <a:ext cx="2232248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0" y="419613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Não se deve nomear esta associação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27963" y="2778992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Trabalha em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10941" y="3707740"/>
            <a:ext cx="76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6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74868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Diagrama de Classe (tipos especiais de relacionamentos)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99556"/>
            <a:ext cx="43053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59889" y="223022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Agregação (é parte de)</a:t>
            </a:r>
            <a:endParaRPr lang="pt-BR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39079"/>
            <a:ext cx="4295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259632" y="4149080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Composição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289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Estrutura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364220" cy="250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5767"/>
            <a:ext cx="7308304" cy="242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7200800" cy="44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9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Estrutura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28801"/>
            <a:ext cx="7992887" cy="403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Comportamento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Mostra o que acontece ou deveria acontecer quando o	sistema responde a um estímulo</a:t>
            </a:r>
          </a:p>
          <a:p>
            <a:pPr lvl="1"/>
            <a:r>
              <a:rPr lang="pt-BR" dirty="0" smtClean="0"/>
              <a:t>Chegada de dados</a:t>
            </a:r>
          </a:p>
          <a:p>
            <a:pPr lvl="1"/>
            <a:r>
              <a:rPr lang="pt-BR" dirty="0" smtClean="0"/>
              <a:t>Percepção de eventos</a:t>
            </a:r>
          </a:p>
          <a:p>
            <a:pPr lvl="1"/>
            <a:endParaRPr lang="pt-BR" dirty="0"/>
          </a:p>
          <a:p>
            <a:r>
              <a:rPr lang="pt-BR" dirty="0" smtClean="0"/>
              <a:t>Modelo dirigido a dados (Data-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Controlado pelos dados de 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4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 smtClean="0"/>
              <a:t>Atividade de criar abstrações do sistema em diferentes perspectivas</a:t>
            </a:r>
          </a:p>
        </p:txBody>
      </p:sp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464496" cy="23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Comportamento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pt-BR" dirty="0" smtClean="0"/>
              <a:t>Exemplo de modelo de atividades</a:t>
            </a:r>
          </a:p>
          <a:p>
            <a:pPr lvl="1"/>
            <a:r>
              <a:rPr lang="pt-BR" dirty="0" smtClean="0"/>
              <a:t>Injetor de insulina</a:t>
            </a:r>
          </a:p>
          <a:p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97" y="2927598"/>
            <a:ext cx="7286943" cy="244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5736" y="3879243"/>
            <a:ext cx="37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que significa o retângulo e a elipse?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Comportamento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tempo real são geralmente orientados a eventos (Máquina de estados)</a:t>
            </a:r>
            <a:endParaRPr lang="pt-B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97435"/>
            <a:ext cx="7632848" cy="416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300192" y="2884294"/>
            <a:ext cx="22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Exemplo: </a:t>
            </a:r>
            <a:r>
              <a:rPr lang="pt-BR" b="1" dirty="0" err="1" smtClean="0"/>
              <a:t>Microondas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29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Comportamento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2602632" cy="6766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pic>
        <p:nvPicPr>
          <p:cNvPr id="29698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459596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OBSERVAÇÃO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até o momento deve ter</a:t>
            </a:r>
          </a:p>
          <a:p>
            <a:pPr lvl="1"/>
            <a:r>
              <a:rPr lang="pt-BR" dirty="0" smtClean="0"/>
              <a:t>Lista dos requisitos</a:t>
            </a:r>
          </a:p>
          <a:p>
            <a:pPr lvl="1"/>
            <a:r>
              <a:rPr lang="pt-BR" dirty="0" smtClean="0"/>
              <a:t>Diagrama </a:t>
            </a:r>
            <a:r>
              <a:rPr lang="pt-BR" dirty="0" smtClean="0"/>
              <a:t>de casos de uso como resultado da análise de requisitos</a:t>
            </a:r>
          </a:p>
          <a:p>
            <a:pPr lvl="1"/>
            <a:r>
              <a:rPr lang="pt-BR" dirty="0" smtClean="0"/>
              <a:t>Diagramas de sequência para cada caso de </a:t>
            </a:r>
            <a:r>
              <a:rPr lang="pt-BR" dirty="0" smtClean="0"/>
              <a:t>uso (2 ou 3)</a:t>
            </a:r>
            <a:endParaRPr lang="pt-BR" dirty="0" smtClean="0"/>
          </a:p>
          <a:p>
            <a:pPr lvl="1"/>
            <a:r>
              <a:rPr lang="pt-BR" dirty="0" smtClean="0"/>
              <a:t>Diagrama de classes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smtClean="0"/>
              <a:t>estados (2 ou 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2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Orientada a Modelos</a:t>
            </a:r>
            <a:endParaRPr lang="pt-BR" dirty="0"/>
          </a:p>
        </p:txBody>
      </p:sp>
      <p:sp>
        <p:nvSpPr>
          <p:cNvPr id="4" name="Triângulo isósceles 3"/>
          <p:cNvSpPr/>
          <p:nvPr/>
        </p:nvSpPr>
        <p:spPr>
          <a:xfrm>
            <a:off x="899592" y="1484784"/>
            <a:ext cx="6696744" cy="4248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9618" y="5229200"/>
            <a:ext cx="135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Microcódigo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403648" y="5085184"/>
            <a:ext cx="56886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979712" y="4437112"/>
            <a:ext cx="4608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411760" y="3789040"/>
            <a:ext cx="367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15816" y="3140968"/>
            <a:ext cx="2664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82621" y="19168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14176" y="4581128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Assembly da arquitetura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435602" y="2492896"/>
            <a:ext cx="16404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059832" y="39330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Linguagem de alto nível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274539" y="2627620"/>
            <a:ext cx="196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63497" y="3275692"/>
            <a:ext cx="25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Bibliotecas e frameworks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416313"/>
            <a:ext cx="1190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52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Orientada a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Desafio: criar modelos que gerem implementações de forma automática  (MDE)</a:t>
            </a:r>
          </a:p>
          <a:p>
            <a:r>
              <a:rPr lang="pt-BR" dirty="0" smtClean="0"/>
              <a:t>Continua em um estágio inicial de pesquisa</a:t>
            </a:r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Permitem que sistemas sejam considerados em alto nível de abstração</a:t>
            </a:r>
          </a:p>
          <a:p>
            <a:pPr lvl="1"/>
            <a:r>
              <a:rPr lang="pt-BR" dirty="0" smtClean="0"/>
              <a:t>Gerar código de forma automática certamente é mais barato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Modelos (abstrações) geralmente não estão prontos para implementação</a:t>
            </a:r>
          </a:p>
          <a:p>
            <a:pPr lvl="1"/>
            <a:r>
              <a:rPr lang="pt-BR" dirty="0" smtClean="0"/>
              <a:t>Ganha na codificação mas perde no desenvolvimento de tradutores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0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Orientada a Modelos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pt-BR" dirty="0" smtClean="0"/>
              <a:t>MDA –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18606"/>
            <a:ext cx="7135980" cy="297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Importância dos modelos para sistemas existentes</a:t>
            </a:r>
          </a:p>
          <a:p>
            <a:pPr lvl="1"/>
            <a:r>
              <a:rPr lang="pt-BR" dirty="0" smtClean="0"/>
              <a:t>Utilizando na engenharia de </a:t>
            </a:r>
            <a:r>
              <a:rPr lang="pt-BR" dirty="0" smtClean="0"/>
              <a:t>requisitos (evolução)</a:t>
            </a:r>
            <a:endParaRPr lang="pt-BR" dirty="0" smtClean="0"/>
          </a:p>
          <a:p>
            <a:pPr lvl="1"/>
            <a:r>
              <a:rPr lang="pt-BR" dirty="0" smtClean="0"/>
              <a:t>Auxilia na descoberta de problemas e oportunidades</a:t>
            </a:r>
          </a:p>
          <a:p>
            <a:pPr lvl="1"/>
            <a:endParaRPr lang="pt-BR" dirty="0"/>
          </a:p>
          <a:p>
            <a:r>
              <a:rPr lang="pt-BR" dirty="0" smtClean="0"/>
              <a:t>Importância dos modelos para novos sistemas</a:t>
            </a:r>
          </a:p>
          <a:p>
            <a:pPr lvl="1"/>
            <a:r>
              <a:rPr lang="pt-BR" dirty="0" smtClean="0"/>
              <a:t>Auxiliam na comunicação e documentação do sistema</a:t>
            </a:r>
          </a:p>
          <a:p>
            <a:pPr lvl="1"/>
            <a:endParaRPr lang="pt-BR" dirty="0"/>
          </a:p>
          <a:p>
            <a:r>
              <a:rPr lang="pt-BR" dirty="0" smtClean="0"/>
              <a:t>Engenharia dirigida a modelos</a:t>
            </a:r>
          </a:p>
          <a:p>
            <a:pPr lvl="1"/>
            <a:r>
              <a:rPr lang="pt-BR" dirty="0" smtClean="0"/>
              <a:t>É possível gerar completamente ou parcialmente a implementação do sistema	</a:t>
            </a:r>
          </a:p>
        </p:txBody>
      </p:sp>
    </p:spTree>
    <p:extLst>
      <p:ext uri="{BB962C8B-B14F-4D97-AF65-F5344CB8AC3E}">
        <p14:creationId xmlns:p14="http://schemas.microsoft.com/office/powerpoint/2010/main" val="36030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Sistemas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Perspectivas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Externa</a:t>
            </a:r>
          </a:p>
          <a:p>
            <a:pPr lvl="1"/>
            <a:r>
              <a:rPr lang="pt-BR" dirty="0" smtClean="0"/>
              <a:t>Contexto</a:t>
            </a:r>
            <a:endParaRPr lang="pt-BR" dirty="0"/>
          </a:p>
          <a:p>
            <a:r>
              <a:rPr lang="pt-BR" dirty="0" smtClean="0"/>
              <a:t>Interação</a:t>
            </a:r>
          </a:p>
          <a:p>
            <a:pPr lvl="1"/>
            <a:r>
              <a:rPr lang="pt-BR" dirty="0" smtClean="0"/>
              <a:t>Ambiente, componentes</a:t>
            </a:r>
            <a:endParaRPr lang="pt-BR" dirty="0"/>
          </a:p>
          <a:p>
            <a:r>
              <a:rPr lang="pt-BR" dirty="0" smtClean="0"/>
              <a:t>Estrutural</a:t>
            </a:r>
          </a:p>
          <a:p>
            <a:pPr lvl="1"/>
            <a:r>
              <a:rPr lang="pt-BR" dirty="0" smtClean="0"/>
              <a:t>Organização do sistemas e dados</a:t>
            </a:r>
            <a:endParaRPr lang="pt-BR" dirty="0"/>
          </a:p>
          <a:p>
            <a:r>
              <a:rPr lang="pt-BR" dirty="0" smtClean="0"/>
              <a:t>Comportamental</a:t>
            </a:r>
          </a:p>
          <a:p>
            <a:pPr lvl="1"/>
            <a:r>
              <a:rPr lang="pt-BR" dirty="0" smtClean="0"/>
              <a:t>Dinâmica, resposta a eventos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>
          <a:xfrm>
            <a:off x="4850705" y="1535113"/>
            <a:ext cx="4041775" cy="639762"/>
          </a:xfrm>
        </p:spPr>
        <p:txBody>
          <a:bodyPr/>
          <a:lstStyle/>
          <a:p>
            <a:r>
              <a:rPr lang="pt-BR" dirty="0" smtClean="0"/>
              <a:t>Tipos de Diagramas UML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4850705" y="2174875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Atividade</a:t>
            </a:r>
          </a:p>
          <a:p>
            <a:endParaRPr lang="pt-BR" dirty="0"/>
          </a:p>
          <a:p>
            <a:r>
              <a:rPr lang="pt-BR" dirty="0" smtClean="0"/>
              <a:t>Casos de uso</a:t>
            </a:r>
          </a:p>
          <a:p>
            <a:endParaRPr lang="pt-BR" dirty="0"/>
          </a:p>
          <a:p>
            <a:r>
              <a:rPr lang="pt-BR" dirty="0" smtClean="0"/>
              <a:t>Sequência</a:t>
            </a:r>
          </a:p>
          <a:p>
            <a:endParaRPr lang="pt-BR" dirty="0"/>
          </a:p>
          <a:p>
            <a:r>
              <a:rPr lang="pt-BR" dirty="0" smtClean="0"/>
              <a:t>Classes</a:t>
            </a:r>
          </a:p>
          <a:p>
            <a:endParaRPr lang="pt-BR" dirty="0"/>
          </a:p>
          <a:p>
            <a:r>
              <a:rPr lang="pt-BR" dirty="0" smtClean="0"/>
              <a:t>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5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Contexto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7" y="1268760"/>
            <a:ext cx="7019155" cy="441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516216" y="242088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admissão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16216" y="422108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prescrição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23928" y="49411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agendamento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75656" y="42930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estatística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03648" y="227687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gerenciamento de relatório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067944" y="163054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de registro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5682697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Outro exemplo: </a:t>
            </a:r>
            <a:r>
              <a:rPr lang="pt-BR" dirty="0" smtClean="0"/>
              <a:t>Pacote Turístico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Perspectiva de processo (diagrama UML de atividades)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9913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868144" y="2276872"/>
            <a:ext cx="22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Detenção involuntária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0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229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ave direita 5"/>
          <p:cNvSpPr/>
          <p:nvPr/>
        </p:nvSpPr>
        <p:spPr>
          <a:xfrm rot="16200000">
            <a:off x="4247964" y="1772816"/>
            <a:ext cx="504056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41771" y="1775826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Tarefa  básica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4645742" y="3861048"/>
            <a:ext cx="2014490" cy="71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483768" y="4005064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769709" y="4581586"/>
            <a:ext cx="346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Atores: pessoas ou outros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8760"/>
            <a:ext cx="5221238" cy="89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10562"/>
              </p:ext>
            </p:extLst>
          </p:nvPr>
        </p:nvGraphicFramePr>
        <p:xfrm>
          <a:off x="827584" y="2564904"/>
          <a:ext cx="770485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04867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MHC-PSM: </a:t>
                      </a:r>
                      <a:r>
                        <a:rPr lang="pt-BR" dirty="0" err="1" smtClean="0"/>
                        <a:t>Transfer</a:t>
                      </a:r>
                      <a:r>
                        <a:rPr lang="pt-BR" dirty="0" smtClean="0"/>
                        <a:t> Data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Médico recepcionista, Sistema</a:t>
                      </a:r>
                      <a:r>
                        <a:rPr lang="pt-BR" baseline="0" dirty="0" smtClean="0"/>
                        <a:t> de registro do paciente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 recepcionista pode transferir</a:t>
                      </a:r>
                      <a:r>
                        <a:rPr lang="pt-BR" baseline="0" dirty="0" smtClean="0"/>
                        <a:t> dados do </a:t>
                      </a:r>
                      <a:r>
                        <a:rPr lang="pt-BR" baseline="0" dirty="0" err="1" smtClean="0"/>
                        <a:t>Mentcare</a:t>
                      </a:r>
                      <a:r>
                        <a:rPr lang="pt-BR" baseline="0" dirty="0" smtClean="0"/>
                        <a:t> para um banco de dados central de pacientes, o qual é mantido pela Secretaria de saúde.....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 pessoal do paciente,</a:t>
                      </a:r>
                      <a:r>
                        <a:rPr lang="pt-BR" baseline="0" dirty="0" smtClean="0"/>
                        <a:t> resumo do tratamento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Estímulo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Comando acionado pelo recepcionista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Resposta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Confirmação que</a:t>
                      </a:r>
                      <a:r>
                        <a:rPr lang="pt-BR" baseline="0" dirty="0" smtClean="0"/>
                        <a:t> o</a:t>
                      </a:r>
                      <a:r>
                        <a:rPr lang="pt-BR" dirty="0" smtClean="0"/>
                        <a:t> PRS foi atualizado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Comentários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Recepcionista deve ter permissão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650</Words>
  <Application>Microsoft Office PowerPoint</Application>
  <PresentationFormat>Apresentação na tela (4:3)</PresentationFormat>
  <Paragraphs>185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Engenharia de Software</vt:lpstr>
      <vt:lpstr>Tópicos</vt:lpstr>
      <vt:lpstr>Modelagem de Sistemas</vt:lpstr>
      <vt:lpstr>Modelagem de Sistemas</vt:lpstr>
      <vt:lpstr>Modelagem de Sistemas</vt:lpstr>
      <vt:lpstr>Modelos de Contexto</vt:lpstr>
      <vt:lpstr>Modelos de Contexto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Interação</vt:lpstr>
      <vt:lpstr>Modelos de Estrutura</vt:lpstr>
      <vt:lpstr>Modelos de Estrutura</vt:lpstr>
      <vt:lpstr>Modelo de Estrutura</vt:lpstr>
      <vt:lpstr>Modelo de Estrutura</vt:lpstr>
      <vt:lpstr>Modelo de Estrutura</vt:lpstr>
      <vt:lpstr>Modelo de Estrutura</vt:lpstr>
      <vt:lpstr>Modelo de Estrutura</vt:lpstr>
      <vt:lpstr>Modelo de Estrutura</vt:lpstr>
      <vt:lpstr>Modelo de Estrutura</vt:lpstr>
      <vt:lpstr>Modelo de Estrutura</vt:lpstr>
      <vt:lpstr>Modelos de Comportamento</vt:lpstr>
      <vt:lpstr>Modelos de Comportamento</vt:lpstr>
      <vt:lpstr>Modelos de Comportamento </vt:lpstr>
      <vt:lpstr>Modelos de Comportamento </vt:lpstr>
      <vt:lpstr>OBSERVAÇÃO</vt:lpstr>
      <vt:lpstr>Engenharia Orientada a Modelos</vt:lpstr>
      <vt:lpstr>Engenharia Orientada a Modelos</vt:lpstr>
      <vt:lpstr>Engenharia Orientada a Modelos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66</cp:revision>
  <dcterms:created xsi:type="dcterms:W3CDTF">2019-09-14T12:33:48Z</dcterms:created>
  <dcterms:modified xsi:type="dcterms:W3CDTF">2019-11-25T21:06:33Z</dcterms:modified>
</cp:coreProperties>
</file>