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295" r:id="rId33"/>
    <p:sldId id="298" r:id="rId34"/>
    <p:sldId id="299" r:id="rId35"/>
    <p:sldId id="29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4B748-DA19-404C-A7C2-9E2B981F48D0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64B59-B398-45BD-A8B8-7E1BA2288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6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56303" y="6347108"/>
            <a:ext cx="432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Software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Somerville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Análise de Ponto de Função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(3.1) Contar Funções do tipo Dados</a:t>
            </a:r>
          </a:p>
          <a:p>
            <a:pPr lvl="1"/>
            <a:r>
              <a:rPr lang="pt-BR" dirty="0" smtClean="0"/>
              <a:t>Determinação da complexidade</a:t>
            </a:r>
          </a:p>
          <a:p>
            <a:pPr lvl="2"/>
            <a:r>
              <a:rPr lang="pt-BR" dirty="0" smtClean="0"/>
              <a:t>Grau </a:t>
            </a:r>
            <a:r>
              <a:rPr lang="pt-BR" dirty="0"/>
              <a:t>de influência que um arquivo lógico tem para o tamanho funcional do </a:t>
            </a:r>
            <a:r>
              <a:rPr lang="pt-BR" dirty="0" smtClean="0"/>
              <a:t>sistema</a:t>
            </a:r>
          </a:p>
          <a:p>
            <a:pPr lvl="2"/>
            <a:r>
              <a:rPr lang="pt-BR" dirty="0"/>
              <a:t>A complexidade é calculada a partir da contagem dos </a:t>
            </a:r>
            <a:r>
              <a:rPr lang="pt-BR" u="sng" dirty="0"/>
              <a:t>tipos de dados</a:t>
            </a:r>
            <a:r>
              <a:rPr lang="pt-BR" dirty="0"/>
              <a:t> e dos </a:t>
            </a:r>
            <a:r>
              <a:rPr lang="pt-BR" u="sng" dirty="0"/>
              <a:t>tipos de registro</a:t>
            </a:r>
            <a:endParaRPr lang="pt-BR" u="sng" dirty="0" smtClean="0"/>
          </a:p>
          <a:p>
            <a:pPr lvl="2"/>
            <a:r>
              <a:rPr lang="pt-BR" dirty="0" smtClean="0"/>
              <a:t>A </a:t>
            </a:r>
            <a:r>
              <a:rPr lang="pt-BR" dirty="0"/>
              <a:t>contribuição é a conversão do grau de complexidade em pontos de </a:t>
            </a:r>
            <a:r>
              <a:rPr lang="pt-BR" dirty="0" smtClean="0"/>
              <a:t>função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Tipo de </a:t>
            </a:r>
            <a:r>
              <a:rPr lang="pt-BR" dirty="0" smtClean="0"/>
              <a:t>Dado (TD)</a:t>
            </a:r>
            <a:endParaRPr lang="pt-BR" dirty="0"/>
          </a:p>
          <a:p>
            <a:pPr lvl="2"/>
            <a:r>
              <a:rPr lang="pt-BR" dirty="0"/>
              <a:t>Cada atributo de uma tabela </a:t>
            </a:r>
            <a:r>
              <a:rPr lang="pt-BR" b="1" u="sng" dirty="0">
                <a:solidFill>
                  <a:srgbClr val="FF0000"/>
                </a:solidFill>
              </a:rPr>
              <a:t>reconhecido pelo usuário</a:t>
            </a:r>
          </a:p>
          <a:p>
            <a:pPr lvl="1"/>
            <a:r>
              <a:rPr lang="pt-BR" dirty="0"/>
              <a:t>Tipo de </a:t>
            </a:r>
            <a:r>
              <a:rPr lang="pt-BR" dirty="0" smtClean="0"/>
              <a:t>Registo (TR)</a:t>
            </a:r>
            <a:endParaRPr lang="pt-BR" dirty="0"/>
          </a:p>
          <a:p>
            <a:pPr lvl="2"/>
            <a:r>
              <a:rPr lang="pt-BR" dirty="0"/>
              <a:t>Subgrupo de </a:t>
            </a:r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1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pt-BR" dirty="0" smtClean="0"/>
              <a:t>(3.1) Contar Funções do tipo Dados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2194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573" y="2736821"/>
            <a:ext cx="18192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4427984" y="3212976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55" y="4581128"/>
            <a:ext cx="3486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862841" y="2673362"/>
            <a:ext cx="15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 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9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pt-BR" dirty="0" smtClean="0"/>
              <a:t>(3.1) Contar Funções do tipo Dados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0" y="2492896"/>
            <a:ext cx="41719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09" y="2492896"/>
            <a:ext cx="3938555" cy="248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pt-BR" dirty="0" smtClean="0"/>
              <a:t>(3.1) Contar Funções do tipo Dados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6"/>
            <a:ext cx="31908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7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pt-BR" dirty="0" smtClean="0"/>
              <a:t>(3.1) Contar Funções do tipo Dados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21" y="2918306"/>
            <a:ext cx="56102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pt-BR" dirty="0" smtClean="0"/>
              <a:t>(3.1) Contar Funções do tipo Dados</a:t>
            </a:r>
          </a:p>
          <a:p>
            <a:pPr lvl="1"/>
            <a:r>
              <a:rPr lang="pt-BR" dirty="0" smtClean="0"/>
              <a:t>Tabela de complexidade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36821"/>
            <a:ext cx="44100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573" y="2736821"/>
            <a:ext cx="18192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55" y="4581128"/>
            <a:ext cx="3486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321758" y="5363924"/>
            <a:ext cx="228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Complexidade = Baixa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pt-BR" dirty="0" smtClean="0"/>
              <a:t>(3.1) Contar Funções do tipo Dados</a:t>
            </a:r>
          </a:p>
          <a:p>
            <a:pPr lvl="1"/>
            <a:r>
              <a:rPr lang="pt-BR" dirty="0" smtClean="0"/>
              <a:t>Tabela de contribuição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812669" cy="140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3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pt-BR" dirty="0" smtClean="0"/>
              <a:t>(3.1) Contar Funções do tipo Dados</a:t>
            </a:r>
          </a:p>
          <a:p>
            <a:pPr lvl="1"/>
            <a:r>
              <a:rPr lang="pt-BR" dirty="0" smtClean="0"/>
              <a:t>EXERCÍCIO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9" y="2492896"/>
            <a:ext cx="77628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4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(3.1) Contar Funções do tipo Dados</a:t>
            </a:r>
          </a:p>
          <a:p>
            <a:pPr lvl="1"/>
            <a:r>
              <a:rPr lang="pt-BR" dirty="0" smtClean="0"/>
              <a:t>1. Identifique o tipo de tabela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2. Faça a contagem TD e TR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21145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3374182" y="3269754"/>
            <a:ext cx="6937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131550" y="3108736"/>
            <a:ext cx="339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Tabelas reconhecidas pelo usuário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66" y="4581128"/>
            <a:ext cx="31242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076056" y="3983732"/>
            <a:ext cx="3450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“Se a tabela não pertence à visão do negócio, mas os seus tipos de dados pertencem, conte-a como um tipo de registro para cada arquivo lógico relacionado a ela e atribua os seus tipos de</a:t>
            </a:r>
          </a:p>
          <a:p>
            <a:r>
              <a:rPr lang="pt-BR" dirty="0"/>
              <a:t>dados a cada um deles.”</a:t>
            </a:r>
          </a:p>
        </p:txBody>
      </p:sp>
    </p:spTree>
    <p:extLst>
      <p:ext uri="{BB962C8B-B14F-4D97-AF65-F5344CB8AC3E}">
        <p14:creationId xmlns:p14="http://schemas.microsoft.com/office/powerpoint/2010/main" val="31508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(3.1) Contar Funções do tipo Dados</a:t>
            </a:r>
          </a:p>
          <a:p>
            <a:pPr lvl="1"/>
            <a:r>
              <a:rPr lang="pt-BR" dirty="0" smtClean="0"/>
              <a:t>3. Determine a complexidade de cada ALI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4. Determine a contribuição individual e faça a soma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75" y="2595364"/>
            <a:ext cx="4905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19" y="4437112"/>
            <a:ext cx="65246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73" y="2800349"/>
            <a:ext cx="2016224" cy="75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6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Evitar a quantificação de projetos </a:t>
            </a:r>
            <a:r>
              <a:rPr lang="pt-BR" dirty="0"/>
              <a:t>a partir do </a:t>
            </a:r>
            <a:r>
              <a:rPr lang="pt-BR" dirty="0" smtClean="0"/>
              <a:t>“</a:t>
            </a:r>
            <a:r>
              <a:rPr lang="pt-BR" dirty="0"/>
              <a:t>feeling” sem utilizar nenhum </a:t>
            </a:r>
            <a:r>
              <a:rPr lang="pt-BR" dirty="0" smtClean="0"/>
              <a:t>padrão</a:t>
            </a:r>
          </a:p>
          <a:p>
            <a:endParaRPr lang="pt-BR" dirty="0"/>
          </a:p>
          <a:p>
            <a:r>
              <a:rPr lang="pt-BR" dirty="0" smtClean="0"/>
              <a:t>Funções </a:t>
            </a:r>
            <a:r>
              <a:rPr lang="pt-BR" dirty="0"/>
              <a:t>são operações extraídas dos </a:t>
            </a:r>
            <a:r>
              <a:rPr lang="pt-BR" dirty="0">
                <a:solidFill>
                  <a:srgbClr val="FF0000"/>
                </a:solidFill>
              </a:rPr>
              <a:t>requisitos funcionais</a:t>
            </a:r>
            <a:r>
              <a:rPr lang="pt-BR" dirty="0"/>
              <a:t> gerados a partir da visão do </a:t>
            </a:r>
            <a:r>
              <a:rPr lang="pt-BR" dirty="0" smtClean="0"/>
              <a:t>usuário</a:t>
            </a:r>
          </a:p>
          <a:p>
            <a:endParaRPr lang="pt-BR" dirty="0" smtClean="0"/>
          </a:p>
          <a:p>
            <a:r>
              <a:rPr lang="pt-BR" dirty="0" smtClean="0"/>
              <a:t>Esta ligado a requisitos, por isso é uma estimativa</a:t>
            </a:r>
          </a:p>
          <a:p>
            <a:pPr lvl="1"/>
            <a:r>
              <a:rPr lang="pt-BR" dirty="0" smtClean="0"/>
              <a:t>Exceção PF de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6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Funcionalidades base para funcionamento do sistema</a:t>
            </a:r>
          </a:p>
          <a:p>
            <a:pPr lvl="2"/>
            <a:r>
              <a:rPr lang="pt-BR" dirty="0" smtClean="0"/>
              <a:t>Entrada externa</a:t>
            </a:r>
          </a:p>
          <a:p>
            <a:pPr lvl="2"/>
            <a:r>
              <a:rPr lang="pt-BR" dirty="0" smtClean="0"/>
              <a:t>Saída externa</a:t>
            </a:r>
            <a:endParaRPr lang="pt-BR" dirty="0"/>
          </a:p>
          <a:p>
            <a:pPr lvl="2"/>
            <a:r>
              <a:rPr lang="pt-BR" dirty="0" smtClean="0"/>
              <a:t>Consultas externas</a:t>
            </a:r>
          </a:p>
          <a:p>
            <a:pPr lvl="2"/>
            <a:endParaRPr lang="pt-BR" dirty="0" smtClean="0"/>
          </a:p>
        </p:txBody>
      </p:sp>
      <p:sp>
        <p:nvSpPr>
          <p:cNvPr id="6" name="Chave direita 5"/>
          <p:cNvSpPr/>
          <p:nvPr/>
        </p:nvSpPr>
        <p:spPr>
          <a:xfrm>
            <a:off x="4067944" y="2492896"/>
            <a:ext cx="360040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499992" y="2843644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Processo elementar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31640" y="4725144"/>
            <a:ext cx="430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Consultar cliente é um processo elementar?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5637562" y="4149080"/>
            <a:ext cx="59062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876256" y="3861048"/>
            <a:ext cx="176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 por </a:t>
            </a:r>
            <a:r>
              <a:rPr lang="pt-BR" dirty="0" err="1" smtClean="0"/>
              <a:t>cep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67866" y="4700347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 por nome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873854" y="5445224"/>
            <a:ext cx="195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 por idade</a:t>
            </a:r>
            <a:endParaRPr lang="pt-BR" dirty="0"/>
          </a:p>
        </p:txBody>
      </p:sp>
      <p:cxnSp>
        <p:nvCxnSpPr>
          <p:cNvPr id="16" name="Conector de seta reta 15"/>
          <p:cNvCxnSpPr>
            <a:endCxn id="14" idx="1"/>
          </p:cNvCxnSpPr>
          <p:nvPr/>
        </p:nvCxnSpPr>
        <p:spPr>
          <a:xfrm>
            <a:off x="5789962" y="4877544"/>
            <a:ext cx="877904" cy="7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637562" y="5029944"/>
            <a:ext cx="590622" cy="41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Entrada externa</a:t>
            </a:r>
          </a:p>
          <a:p>
            <a:pPr lvl="2"/>
            <a:r>
              <a:rPr lang="pt-BR" dirty="0" smtClean="0"/>
              <a:t>Processo de controle/ação sob dados</a:t>
            </a:r>
          </a:p>
          <a:p>
            <a:pPr lvl="2"/>
            <a:r>
              <a:rPr lang="pt-BR" dirty="0" smtClean="0"/>
              <a:t>Principal </a:t>
            </a:r>
            <a:r>
              <a:rPr lang="pt-BR" dirty="0"/>
              <a:t>intenção manter (incluir, alterar ou excluir dados) um ou mais Arquivos Lógicos Internos e/ou alterar a forma como o sistema se comporta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Exemplos: </a:t>
            </a:r>
            <a:endParaRPr lang="pt-BR" dirty="0" smtClean="0"/>
          </a:p>
          <a:p>
            <a:pPr lvl="2"/>
            <a:r>
              <a:rPr lang="pt-BR" dirty="0" smtClean="0"/>
              <a:t>Transações </a:t>
            </a:r>
            <a:r>
              <a:rPr lang="pt-BR" dirty="0"/>
              <a:t>destinadas a manter Arquivos Lógicos </a:t>
            </a:r>
            <a:r>
              <a:rPr lang="pt-BR" dirty="0" smtClean="0"/>
              <a:t>Internos</a:t>
            </a:r>
          </a:p>
          <a:p>
            <a:pPr lvl="2"/>
            <a:r>
              <a:rPr lang="pt-BR" dirty="0" smtClean="0"/>
              <a:t>Processos </a:t>
            </a:r>
            <a:r>
              <a:rPr lang="pt-BR" dirty="0"/>
              <a:t>destinados a realizar registros. </a:t>
            </a:r>
            <a:endParaRPr lang="pt-BR" dirty="0" smtClean="0"/>
          </a:p>
          <a:p>
            <a:pPr lvl="1"/>
            <a:r>
              <a:rPr lang="pt-BR" dirty="0" smtClean="0"/>
              <a:t>Contra </a:t>
            </a:r>
            <a:r>
              <a:rPr lang="pt-BR" dirty="0"/>
              <a:t>exemplos: </a:t>
            </a:r>
            <a:endParaRPr lang="pt-BR" dirty="0" smtClean="0"/>
          </a:p>
          <a:p>
            <a:pPr lvl="2"/>
            <a:r>
              <a:rPr lang="pt-BR" dirty="0" smtClean="0"/>
              <a:t>Telas </a:t>
            </a:r>
            <a:r>
              <a:rPr lang="pt-BR" dirty="0"/>
              <a:t>de </a:t>
            </a:r>
            <a:r>
              <a:rPr lang="pt-BR" dirty="0" smtClean="0"/>
              <a:t>filtro.</a:t>
            </a:r>
          </a:p>
          <a:p>
            <a:pPr lvl="2"/>
            <a:r>
              <a:rPr lang="pt-BR" dirty="0" smtClean="0"/>
              <a:t>Preenchimento </a:t>
            </a:r>
            <a:r>
              <a:rPr lang="pt-BR" dirty="0"/>
              <a:t>de campos 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Telas </a:t>
            </a:r>
            <a:r>
              <a:rPr lang="pt-BR" dirty="0"/>
              <a:t>de </a:t>
            </a:r>
            <a:r>
              <a:rPr lang="pt-BR" dirty="0" err="1" smtClean="0"/>
              <a:t>login</a:t>
            </a:r>
            <a:r>
              <a:rPr lang="pt-BR" dirty="0" smtClean="0"/>
              <a:t>.</a:t>
            </a:r>
          </a:p>
          <a:p>
            <a:pPr lvl="2"/>
            <a:r>
              <a:rPr lang="pt-BR" dirty="0" smtClean="0"/>
              <a:t>Gerar </a:t>
            </a:r>
            <a:r>
              <a:rPr lang="pt-BR" dirty="0"/>
              <a:t>relatórios.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02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Saída externa</a:t>
            </a:r>
          </a:p>
          <a:p>
            <a:pPr lvl="2"/>
            <a:r>
              <a:rPr lang="pt-BR" dirty="0" smtClean="0"/>
              <a:t>Apresentação </a:t>
            </a:r>
            <a:r>
              <a:rPr lang="pt-BR" dirty="0"/>
              <a:t>de informação ao usuário ou a outra aplicação externa que utiliza de cálculos para processar essas </a:t>
            </a:r>
            <a:r>
              <a:rPr lang="pt-BR" dirty="0" smtClean="0"/>
              <a:t>informações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Exemplos</a:t>
            </a:r>
          </a:p>
          <a:p>
            <a:pPr lvl="2"/>
            <a:r>
              <a:rPr lang="pt-BR" dirty="0"/>
              <a:t>Tela de </a:t>
            </a:r>
            <a:r>
              <a:rPr lang="pt-BR" dirty="0" err="1"/>
              <a:t>login</a:t>
            </a:r>
            <a:r>
              <a:rPr lang="pt-BR" dirty="0"/>
              <a:t> (com criptografia).</a:t>
            </a:r>
          </a:p>
          <a:p>
            <a:pPr lvl="2"/>
            <a:r>
              <a:rPr lang="pt-BR" dirty="0"/>
              <a:t>Relatórios financeiros, supondo estes gerados por cálculos</a:t>
            </a:r>
          </a:p>
          <a:p>
            <a:pPr lvl="2"/>
            <a:r>
              <a:rPr lang="pt-BR" dirty="0"/>
              <a:t>Consultas complexas com processamento de dados a partir de cálculos.</a:t>
            </a:r>
          </a:p>
          <a:p>
            <a:pPr lvl="2"/>
            <a:r>
              <a:rPr lang="pt-BR" dirty="0"/>
              <a:t>Apresentação de gráficos com dados processados a partir de cálculos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6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Consultas externa</a:t>
            </a:r>
          </a:p>
          <a:p>
            <a:pPr lvl="2"/>
            <a:r>
              <a:rPr lang="pt-BR" dirty="0" smtClean="0"/>
              <a:t>Apresenta </a:t>
            </a:r>
            <a:r>
              <a:rPr lang="pt-BR" dirty="0"/>
              <a:t>informação ao usuário ou a outra aplicação externa por meio de recuperação simples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</a:t>
            </a:r>
          </a:p>
          <a:p>
            <a:pPr lvl="3"/>
            <a:r>
              <a:rPr lang="pt-BR" dirty="0"/>
              <a:t>Consultar clientes pelo nome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67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Determinação da Complexidade</a:t>
            </a:r>
          </a:p>
          <a:p>
            <a:pPr lvl="2"/>
            <a:r>
              <a:rPr lang="pt-BR" dirty="0" smtClean="0"/>
              <a:t>Calculada </a:t>
            </a:r>
            <a:r>
              <a:rPr lang="pt-BR" dirty="0"/>
              <a:t>a partir da contagem dos </a:t>
            </a:r>
            <a:r>
              <a:rPr lang="pt-BR" dirty="0">
                <a:solidFill>
                  <a:srgbClr val="FF0000"/>
                </a:solidFill>
              </a:rPr>
              <a:t>tipos de dados</a:t>
            </a:r>
            <a:r>
              <a:rPr lang="pt-BR" dirty="0"/>
              <a:t> e dos </a:t>
            </a:r>
            <a:r>
              <a:rPr lang="pt-BR" dirty="0">
                <a:solidFill>
                  <a:srgbClr val="FF0000"/>
                </a:solidFill>
              </a:rPr>
              <a:t>arquivos referenciados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27" y="3429000"/>
            <a:ext cx="4124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3528" y="3692931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É um campo não recursivo de dado, único e reconhecido pelo usuário, ou seja, é cada campo preenchido ou apresentado ao usuário.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43808" y="33378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3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84529" y="342900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Tipo de dados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181145"/>
            <a:ext cx="23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Arquivos referenciados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5652" y="555047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ALI ou AIE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9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05" y="2852936"/>
            <a:ext cx="4554146" cy="178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Determinação da Complexidade</a:t>
            </a:r>
          </a:p>
          <a:p>
            <a:pPr lvl="2"/>
            <a:r>
              <a:rPr lang="pt-BR" dirty="0" smtClean="0"/>
              <a:t>Tabela de complexidade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" y="4107250"/>
            <a:ext cx="4681435" cy="178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547664" y="3244334"/>
            <a:ext cx="2098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Entrada Externa (EE)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3645674" y="3244334"/>
            <a:ext cx="4942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5364088" y="4998278"/>
            <a:ext cx="4942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881625" y="485977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Saída Externa (SE) e Consulta Externa (CE)</a:t>
            </a:r>
          </a:p>
        </p:txBody>
      </p:sp>
    </p:spTree>
    <p:extLst>
      <p:ext uri="{BB962C8B-B14F-4D97-AF65-F5344CB8AC3E}">
        <p14:creationId xmlns:p14="http://schemas.microsoft.com/office/powerpoint/2010/main" val="33968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Determinação da Complexidade</a:t>
            </a:r>
          </a:p>
          <a:p>
            <a:pPr lvl="2"/>
            <a:r>
              <a:rPr lang="pt-BR" dirty="0" smtClean="0"/>
              <a:t>Tabela de contribuição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525724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7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Exercício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30289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1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1.Classifique o processo elementar</a:t>
            </a:r>
          </a:p>
          <a:p>
            <a:pPr lvl="2"/>
            <a:r>
              <a:rPr lang="pt-BR" dirty="0" smtClean="0"/>
              <a:t>Entrada externa, </a:t>
            </a:r>
            <a:r>
              <a:rPr lang="pt-BR" dirty="0" err="1" smtClean="0"/>
              <a:t>saida</a:t>
            </a:r>
            <a:r>
              <a:rPr lang="pt-BR" dirty="0" smtClean="0"/>
              <a:t> externa, consulta externa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2" y="2987774"/>
            <a:ext cx="3533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96" y="3203798"/>
            <a:ext cx="35242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2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756792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2.Determine o valor: tipos de dados e arquivos referenciados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22969"/>
            <a:ext cx="3954785" cy="423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64008"/>
            <a:ext cx="5004048" cy="202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5078465"/>
            <a:ext cx="4896544" cy="108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9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Avaliar </a:t>
            </a:r>
            <a:r>
              <a:rPr lang="pt-BR" dirty="0"/>
              <a:t>a produtividade de diferentes equipes pela quantidade de Pontos de Função </a:t>
            </a:r>
            <a:r>
              <a:rPr lang="pt-BR" dirty="0" smtClean="0"/>
              <a:t>concluídos.</a:t>
            </a:r>
          </a:p>
          <a:p>
            <a:r>
              <a:rPr lang="pt-BR" dirty="0" smtClean="0"/>
              <a:t>Realizar </a:t>
            </a:r>
            <a:r>
              <a:rPr lang="pt-BR" dirty="0"/>
              <a:t>a medição do tamanho funcional do software e com isso estimar, custo, esforço e prazo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Comparar derivações da aplicação</a:t>
            </a:r>
          </a:p>
          <a:p>
            <a:r>
              <a:rPr lang="pt-BR" dirty="0" smtClean="0"/>
              <a:t>Comparar </a:t>
            </a:r>
            <a:r>
              <a:rPr lang="pt-BR" dirty="0"/>
              <a:t>dois ou mais </a:t>
            </a:r>
            <a:r>
              <a:rPr lang="pt-BR" dirty="0" smtClean="0"/>
              <a:t>sistemas.</a:t>
            </a:r>
          </a:p>
          <a:p>
            <a:r>
              <a:rPr lang="pt-BR" dirty="0" smtClean="0"/>
              <a:t>Prover suporte a decisões </a:t>
            </a:r>
            <a:r>
              <a:rPr lang="pt-BR" dirty="0"/>
              <a:t>do tipo “</a:t>
            </a:r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Buy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Fundamentar </a:t>
            </a:r>
            <a:r>
              <a:rPr lang="pt-BR" dirty="0"/>
              <a:t>contratos de compra e venda de softwares ou contratar serviços. </a:t>
            </a:r>
          </a:p>
        </p:txBody>
      </p:sp>
    </p:spTree>
    <p:extLst>
      <p:ext uri="{BB962C8B-B14F-4D97-AF65-F5344CB8AC3E}">
        <p14:creationId xmlns:p14="http://schemas.microsoft.com/office/powerpoint/2010/main" val="23261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3. Verificar complexidade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27189"/>
            <a:ext cx="4453183" cy="348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41" y="2636912"/>
            <a:ext cx="4447009" cy="23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45" y="2827189"/>
            <a:ext cx="2411959" cy="94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10286"/>
            <a:ext cx="2907928" cy="110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726843" y="2502831"/>
            <a:ext cx="1678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Entrada Externa (EE)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430686" y="3886729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Saída Externa (SE) e Consulta Externa (CE)</a:t>
            </a:r>
          </a:p>
        </p:txBody>
      </p:sp>
    </p:spTree>
    <p:extLst>
      <p:ext uri="{BB962C8B-B14F-4D97-AF65-F5344CB8AC3E}">
        <p14:creationId xmlns:p14="http://schemas.microsoft.com/office/powerpoint/2010/main" val="9889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484784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pt-BR" dirty="0" smtClean="0"/>
              <a:t>(3.2) Contar Funções tipo Transação</a:t>
            </a:r>
          </a:p>
          <a:p>
            <a:pPr lvl="1"/>
            <a:r>
              <a:rPr lang="pt-BR" dirty="0" smtClean="0"/>
              <a:t>4. Determinar a contribuição individual e a soma total	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896367" cy="351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027368" y="1308709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1"/>
            <a:ext cx="5950496" cy="2404864"/>
          </a:xfrm>
        </p:spPr>
        <p:txBody>
          <a:bodyPr/>
          <a:lstStyle/>
          <a:p>
            <a:r>
              <a:rPr lang="pt-BR" dirty="0" smtClean="0"/>
              <a:t>(4) Determinar a contagem de pontos de função não ajustadas</a:t>
            </a:r>
            <a:endParaRPr lang="pt-BR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54" y="2996952"/>
            <a:ext cx="7423958" cy="159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028384" y="1772816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/>
          <a:lstStyle/>
          <a:p>
            <a:r>
              <a:rPr lang="pt-BR" dirty="0" smtClean="0"/>
              <a:t>Determinar o fator de ajuste	</a:t>
            </a:r>
          </a:p>
          <a:p>
            <a:pPr lvl="1"/>
            <a:r>
              <a:rPr lang="pt-BR" dirty="0" smtClean="0"/>
              <a:t>É opcional</a:t>
            </a:r>
            <a:endParaRPr lang="pt-BR" dirty="0"/>
          </a:p>
          <a:p>
            <a:pPr lvl="1"/>
            <a:r>
              <a:rPr lang="pt-BR" dirty="0" smtClean="0"/>
              <a:t>De caráter subjetivo, </a:t>
            </a:r>
            <a:r>
              <a:rPr lang="pt-BR" dirty="0"/>
              <a:t>podendo variar de +35% a -35</a:t>
            </a:r>
            <a:r>
              <a:rPr lang="pt-BR" dirty="0" smtClean="0"/>
              <a:t>%</a:t>
            </a:r>
          </a:p>
          <a:p>
            <a:pPr lvl="1"/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" y="2996952"/>
            <a:ext cx="5187234" cy="379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22" y="2996952"/>
            <a:ext cx="29908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5671839" y="4790753"/>
                <a:ext cx="2921056" cy="870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𝑉𝐹𝐴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0.65</m:t>
                      </m:r>
                      <m:r>
                        <a:rPr lang="pt-BR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0.01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14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39" y="4790753"/>
                <a:ext cx="2921056" cy="8704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6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604448" y="1524733"/>
            <a:ext cx="504056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74848" y="1614499"/>
            <a:ext cx="8229600" cy="3488717"/>
          </a:xfrm>
        </p:spPr>
        <p:txBody>
          <a:bodyPr>
            <a:normAutofit/>
          </a:bodyPr>
          <a:lstStyle/>
          <a:p>
            <a:r>
              <a:rPr lang="pt-BR" dirty="0" smtClean="0"/>
              <a:t>Cálculo do ponto de função ajustado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Métricas derivadas</a:t>
            </a:r>
          </a:p>
          <a:p>
            <a:pPr lvl="1"/>
            <a:r>
              <a:rPr lang="pt-BR" dirty="0" smtClean="0"/>
              <a:t>Esforço (uso da tabela)</a:t>
            </a:r>
          </a:p>
          <a:p>
            <a:pPr lvl="1"/>
            <a:r>
              <a:rPr lang="pt-BR" dirty="0" smtClean="0"/>
              <a:t>Custo ( valor da hora)</a:t>
            </a:r>
          </a:p>
          <a:p>
            <a:pPr lvl="1"/>
            <a:r>
              <a:rPr lang="pt-BR" dirty="0" smtClean="0"/>
              <a:t>Prazo (?)</a:t>
            </a:r>
          </a:p>
          <a:p>
            <a:pPr lvl="2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971600" y="2132856"/>
            <a:ext cx="302433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PFD </a:t>
            </a:r>
            <a:r>
              <a:rPr lang="pt-BR" sz="2000" b="1" dirty="0" smtClean="0"/>
              <a:t>= TPFNA x VFA  </a:t>
            </a:r>
            <a:endParaRPr lang="pt-BR" sz="2000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98" y="2528900"/>
            <a:ext cx="41719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de seta reta 9"/>
          <p:cNvCxnSpPr/>
          <p:nvPr/>
        </p:nvCxnSpPr>
        <p:spPr>
          <a:xfrm flipH="1">
            <a:off x="2987824" y="3140968"/>
            <a:ext cx="144467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543650" y="4641552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78 x 15 = 1170h</a:t>
            </a:r>
          </a:p>
          <a:p>
            <a:r>
              <a:rPr lang="pt-BR" dirty="0"/>
              <a:t>o</a:t>
            </a:r>
            <a:r>
              <a:rPr lang="pt-BR" dirty="0" smtClean="0"/>
              <a:t>u</a:t>
            </a:r>
          </a:p>
          <a:p>
            <a:r>
              <a:rPr lang="pt-BR" dirty="0" smtClean="0"/>
              <a:t>146 dias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6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5040560" cy="485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 rot="19195978">
            <a:off x="425366" y="322707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Curiosidade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229600" cy="41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5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(1) </a:t>
            </a:r>
            <a:r>
              <a:rPr lang="pt-BR" dirty="0" smtClean="0"/>
              <a:t>Determinar o tipo de contagem</a:t>
            </a:r>
          </a:p>
          <a:p>
            <a:pPr lvl="1"/>
            <a:r>
              <a:rPr lang="pt-BR" b="1" dirty="0"/>
              <a:t>Projeto de </a:t>
            </a:r>
            <a:r>
              <a:rPr lang="pt-BR" b="1" dirty="0" smtClean="0"/>
              <a:t>desenvolvimento</a:t>
            </a:r>
          </a:p>
          <a:p>
            <a:pPr lvl="2"/>
            <a:r>
              <a:rPr lang="pt-BR" dirty="0"/>
              <a:t>É caracterizado como projeto de desenvolvimento, um novo projeto desde a fase de extração de requisitos até a instalação do mesmo.</a:t>
            </a:r>
            <a:endParaRPr lang="pt-BR" b="1" dirty="0" smtClean="0"/>
          </a:p>
          <a:p>
            <a:pPr lvl="1"/>
            <a:r>
              <a:rPr lang="pt-BR" dirty="0" smtClean="0"/>
              <a:t>Projeto </a:t>
            </a:r>
            <a:r>
              <a:rPr lang="pt-BR" dirty="0"/>
              <a:t>de </a:t>
            </a:r>
            <a:r>
              <a:rPr lang="pt-BR" dirty="0" smtClean="0"/>
              <a:t>melhoria</a:t>
            </a:r>
          </a:p>
          <a:p>
            <a:pPr lvl="2"/>
            <a:r>
              <a:rPr lang="pt-BR" dirty="0" smtClean="0"/>
              <a:t>Mede </a:t>
            </a:r>
            <a:r>
              <a:rPr lang="pt-BR" dirty="0"/>
              <a:t>todas as funcionalidades </a:t>
            </a:r>
            <a:r>
              <a:rPr lang="pt-BR" b="1" dirty="0"/>
              <a:t>novas</a:t>
            </a:r>
            <a:r>
              <a:rPr lang="pt-BR" dirty="0"/>
              <a:t>, </a:t>
            </a:r>
            <a:r>
              <a:rPr lang="pt-BR" b="1" dirty="0"/>
              <a:t>modificadas</a:t>
            </a:r>
            <a:r>
              <a:rPr lang="pt-BR" dirty="0"/>
              <a:t> e </a:t>
            </a:r>
            <a:r>
              <a:rPr lang="pt-BR" b="1" dirty="0"/>
              <a:t>excluídas</a:t>
            </a:r>
            <a:r>
              <a:rPr lang="pt-BR" dirty="0"/>
              <a:t> de um determinado sistema.</a:t>
            </a:r>
            <a:endParaRPr lang="pt-BR" dirty="0" smtClean="0"/>
          </a:p>
          <a:p>
            <a:pPr lvl="1"/>
            <a:r>
              <a:rPr lang="pt-BR" dirty="0" smtClean="0"/>
              <a:t>Aplicação</a:t>
            </a:r>
          </a:p>
          <a:p>
            <a:pPr lvl="2"/>
            <a:r>
              <a:rPr lang="pt-BR" dirty="0" smtClean="0"/>
              <a:t>Software </a:t>
            </a:r>
            <a:r>
              <a:rPr lang="pt-BR" dirty="0"/>
              <a:t>instalado, ou seja, a contagem após o término de um projeto de </a:t>
            </a:r>
            <a:r>
              <a:rPr lang="pt-BR" dirty="0" smtClean="0"/>
              <a:t>desenvolvimento.  Pronto para uso.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372200" y="1732867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pt-BR" dirty="0"/>
              <a:t>(1) </a:t>
            </a:r>
            <a:r>
              <a:rPr lang="pt-BR" dirty="0" smtClean="0"/>
              <a:t>Determinar o tipo de contagem</a:t>
            </a:r>
          </a:p>
          <a:p>
            <a:pPr lvl="1"/>
            <a:r>
              <a:rPr lang="pt-BR" dirty="0" smtClean="0"/>
              <a:t>Projeto </a:t>
            </a:r>
            <a:r>
              <a:rPr lang="pt-BR" dirty="0"/>
              <a:t>de </a:t>
            </a:r>
            <a:r>
              <a:rPr lang="pt-BR" dirty="0" smtClean="0"/>
              <a:t>desenvolvimento x Aplicação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372200" y="1732867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4491" y="3717032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“Um </a:t>
            </a:r>
            <a:r>
              <a:rPr lang="pt-BR" sz="2000" dirty="0"/>
              <a:t>sistema A possui uma lista de funcionários cadastrados , o sistema B sendo contado deverá incluir todos esses funcionários em sua base de dados, essa funcionalidade será disparada </a:t>
            </a:r>
            <a:r>
              <a:rPr lang="pt-BR" sz="2000" dirty="0">
                <a:solidFill>
                  <a:srgbClr val="FF0000"/>
                </a:solidFill>
              </a:rPr>
              <a:t>uma única vez </a:t>
            </a:r>
            <a:r>
              <a:rPr lang="pt-BR" sz="2000" dirty="0"/>
              <a:t>que é durante a instalação do sistema, sendo caracterizada como função de conversão</a:t>
            </a:r>
            <a:r>
              <a:rPr lang="pt-BR" sz="2000" dirty="0" smtClean="0"/>
              <a:t>.”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42544" y="3056652"/>
            <a:ext cx="349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Ponto de Função para o </a:t>
            </a:r>
            <a:r>
              <a:rPr lang="pt-BR" b="1" dirty="0" smtClean="0"/>
              <a:t>Sistema B?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092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019256" y="1732867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pt-BR" dirty="0" smtClean="0"/>
              <a:t>(2) Identificar escopo da contagem</a:t>
            </a:r>
          </a:p>
          <a:p>
            <a:pPr lvl="1"/>
            <a:r>
              <a:rPr lang="pt-BR" dirty="0" smtClean="0"/>
              <a:t>Define </a:t>
            </a:r>
            <a:r>
              <a:rPr lang="pt-BR" dirty="0"/>
              <a:t>quais funções serão incluídas na contagem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50958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28556" y="321297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Usar ponto de vista do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7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(3.1) Contar Funções do tipo Dados</a:t>
            </a:r>
          </a:p>
          <a:p>
            <a:pPr lvl="1"/>
            <a:r>
              <a:rPr lang="pt-BR" dirty="0" smtClean="0"/>
              <a:t>Relacionadas ao </a:t>
            </a:r>
            <a:r>
              <a:rPr lang="pt-BR" dirty="0"/>
              <a:t>armazenamento de dados </a:t>
            </a:r>
            <a:endParaRPr lang="pt-BR" dirty="0" smtClean="0"/>
          </a:p>
          <a:p>
            <a:pPr lvl="1"/>
            <a:r>
              <a:rPr lang="pt-BR" dirty="0" smtClean="0"/>
              <a:t>Arquivo Lógico internos</a:t>
            </a:r>
          </a:p>
          <a:p>
            <a:pPr lvl="2"/>
            <a:r>
              <a:rPr lang="pt-BR" dirty="0"/>
              <a:t>Grupo lógico de dados e persistentes mantidos dentro da fronteira da aplicação e alterado por meio de </a:t>
            </a:r>
            <a:r>
              <a:rPr lang="pt-BR" u="sng" dirty="0"/>
              <a:t>processos </a:t>
            </a:r>
            <a:r>
              <a:rPr lang="pt-BR" u="sng" dirty="0" smtClean="0"/>
              <a:t>elementares</a:t>
            </a:r>
          </a:p>
          <a:p>
            <a:pPr lvl="2"/>
            <a:endParaRPr lang="pt-BR" u="sng" dirty="0"/>
          </a:p>
          <a:p>
            <a:pPr lvl="2"/>
            <a:r>
              <a:rPr lang="pt-BR" dirty="0"/>
              <a:t>Exemplos:</a:t>
            </a:r>
          </a:p>
          <a:p>
            <a:pPr lvl="3"/>
            <a:r>
              <a:rPr lang="pt-BR" dirty="0" smtClean="0"/>
              <a:t>Arquivo </a:t>
            </a:r>
            <a:r>
              <a:rPr lang="pt-BR" dirty="0"/>
              <a:t>de configuração, conexão, segurança (senhas</a:t>
            </a:r>
            <a:r>
              <a:rPr lang="pt-BR" dirty="0" smtClean="0"/>
              <a:t>)</a:t>
            </a:r>
            <a:endParaRPr lang="pt-BR" dirty="0"/>
          </a:p>
          <a:p>
            <a:pPr lvl="3"/>
            <a:r>
              <a:rPr lang="pt-BR" dirty="0" smtClean="0"/>
              <a:t>Tabelas </a:t>
            </a:r>
            <a:r>
              <a:rPr lang="pt-BR" dirty="0"/>
              <a:t>ou grupos de tabelas do banco de dados</a:t>
            </a:r>
          </a:p>
          <a:p>
            <a:pPr lvl="3"/>
            <a:endParaRPr lang="pt-BR" dirty="0"/>
          </a:p>
          <a:p>
            <a:pPr lvl="2"/>
            <a:r>
              <a:rPr lang="pt-BR" dirty="0"/>
              <a:t>Contra exemplos:</a:t>
            </a:r>
          </a:p>
          <a:p>
            <a:pPr lvl="3"/>
            <a:r>
              <a:rPr lang="pt-BR" dirty="0" smtClean="0"/>
              <a:t>Arquivos </a:t>
            </a:r>
            <a:r>
              <a:rPr lang="pt-BR" dirty="0"/>
              <a:t>temporários ou de backup.</a:t>
            </a:r>
          </a:p>
          <a:p>
            <a:pPr lvl="3"/>
            <a:r>
              <a:rPr lang="pt-BR" dirty="0" smtClean="0"/>
              <a:t>Tabelas </a:t>
            </a:r>
            <a:r>
              <a:rPr lang="pt-BR" dirty="0"/>
              <a:t>temporárias ou </a:t>
            </a:r>
            <a:r>
              <a:rPr lang="pt-BR" dirty="0" err="1"/>
              <a:t>views</a:t>
            </a:r>
            <a:r>
              <a:rPr lang="pt-BR" dirty="0"/>
              <a:t>.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45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Função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1116854"/>
            <a:ext cx="2736304" cy="13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23312" y="1196752"/>
            <a:ext cx="649088" cy="39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pt-BR" dirty="0" smtClean="0"/>
              <a:t>(3.1) Contar Funções do tipo Dados</a:t>
            </a:r>
          </a:p>
          <a:p>
            <a:pPr lvl="1"/>
            <a:r>
              <a:rPr lang="pt-BR" dirty="0" smtClean="0"/>
              <a:t>Arquivo de Interface Externa</a:t>
            </a:r>
          </a:p>
          <a:p>
            <a:pPr lvl="2"/>
            <a:r>
              <a:rPr lang="pt-BR" dirty="0"/>
              <a:t>Grupo lógico de dados e persistentes mantidos dentro da fronteira de outra aplicação, mas requerido ou referenciado pela aplicação que está sendo </a:t>
            </a:r>
            <a:r>
              <a:rPr lang="pt-BR" dirty="0" smtClean="0"/>
              <a:t>contada</a:t>
            </a:r>
            <a:endParaRPr lang="pt-BR" u="sng" dirty="0"/>
          </a:p>
          <a:p>
            <a:pPr lvl="2"/>
            <a:r>
              <a:rPr lang="pt-BR" dirty="0"/>
              <a:t>Exemplos:</a:t>
            </a:r>
          </a:p>
          <a:p>
            <a:pPr lvl="3"/>
            <a:r>
              <a:rPr lang="pt-BR" dirty="0" smtClean="0"/>
              <a:t>Qualquer um dos exemplos anteriores que estejam em outra aplicação</a:t>
            </a:r>
            <a:endParaRPr lang="pt-BR" dirty="0"/>
          </a:p>
          <a:p>
            <a:pPr lvl="3"/>
            <a:endParaRPr lang="pt-BR" dirty="0"/>
          </a:p>
          <a:p>
            <a:pPr lvl="2"/>
            <a:r>
              <a:rPr lang="pt-BR" dirty="0"/>
              <a:t>Contra exemplos:</a:t>
            </a:r>
          </a:p>
          <a:p>
            <a:pPr lvl="3"/>
            <a:r>
              <a:rPr lang="pt-BR" dirty="0"/>
              <a:t>Dados armazenados na aplicação sendo contada e utilizados por uma aplicação </a:t>
            </a:r>
            <a:r>
              <a:rPr lang="pt-BR" dirty="0" smtClean="0"/>
              <a:t>externa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452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1219</Words>
  <Application>Microsoft Office PowerPoint</Application>
  <PresentationFormat>Apresentação na tela (4:3)</PresentationFormat>
  <Paragraphs>203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Engenharia de Software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  <vt:lpstr>Ponto de Função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118</cp:revision>
  <dcterms:created xsi:type="dcterms:W3CDTF">2019-09-14T12:33:48Z</dcterms:created>
  <dcterms:modified xsi:type="dcterms:W3CDTF">2019-11-29T21:26:12Z</dcterms:modified>
</cp:coreProperties>
</file>