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4" r:id="rId28"/>
    <p:sldId id="287" r:id="rId29"/>
    <p:sldId id="286" r:id="rId30"/>
    <p:sldId id="288" r:id="rId31"/>
    <p:sldId id="289" r:id="rId32"/>
    <p:sldId id="290" r:id="rId33"/>
    <p:sldId id="291" r:id="rId34"/>
    <p:sldId id="293" r:id="rId35"/>
    <p:sldId id="294" r:id="rId36"/>
    <p:sldId id="295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0AFF1-1159-4314-AA47-4CB9AB03A2A9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0E54B-ACDB-4616-81BE-A1996331A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337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0E54B-ACDB-4616-81BE-A1996331A17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67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54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0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00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 flipH="1">
            <a:off x="2195736" y="1052736"/>
            <a:ext cx="694826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 userDrawn="1"/>
        </p:nvCxnSpPr>
        <p:spPr>
          <a:xfrm flipH="1">
            <a:off x="1835696" y="1052736"/>
            <a:ext cx="360040" cy="288032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89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79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41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35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47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20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9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44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051720" y="125760"/>
            <a:ext cx="66350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A90D3-6A4F-4237-AD7A-3B59DD208273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51720" cy="136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ector reto 7"/>
          <p:cNvCxnSpPr/>
          <p:nvPr/>
        </p:nvCxnSpPr>
        <p:spPr>
          <a:xfrm flipH="1">
            <a:off x="251520" y="6165304"/>
            <a:ext cx="766834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H="1">
            <a:off x="35496" y="6237312"/>
            <a:ext cx="766834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6303" y="6347108"/>
            <a:ext cx="450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3">
                    <a:lumMod val="75000"/>
                  </a:schemeClr>
                </a:solidFill>
              </a:rPr>
              <a:t>Source: 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Software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Engineering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by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Sommerville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AutoShape 5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AutoShape 7" descr="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Picture 9" descr="Resultado de imagem para centro de informatica ufp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840" y="5582041"/>
            <a:ext cx="1442453" cy="123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accent3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Engenharia de Software</a:t>
            </a:r>
            <a:endParaRPr lang="pt-BR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Projeto de Arquitetura</a:t>
            </a:r>
            <a:endParaRPr lang="pt-BR" dirty="0"/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35496" y="6237312"/>
            <a:ext cx="766834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5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7" descr="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5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Decisões do Projeto Arquitetural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2961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Requisitos não funcionais - </a:t>
            </a:r>
            <a:r>
              <a:rPr lang="pt-BR" dirty="0" smtClean="0"/>
              <a:t>Segurança</a:t>
            </a:r>
          </a:p>
          <a:p>
            <a:pPr lvl="1"/>
            <a:r>
              <a:rPr lang="pt-BR" dirty="0" smtClean="0"/>
              <a:t>Use uma arquitetura em camadas com os módulos críticos nas camadas mais internas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9" y="2708920"/>
            <a:ext cx="4248472" cy="336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42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Decisões do Projeto Arquitetural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8512"/>
          </a:xfrm>
        </p:spPr>
        <p:txBody>
          <a:bodyPr>
            <a:normAutofit/>
          </a:bodyPr>
          <a:lstStyle/>
          <a:p>
            <a:r>
              <a:rPr lang="pt-BR" dirty="0"/>
              <a:t>Requisitos não funcionais - </a:t>
            </a:r>
            <a:r>
              <a:rPr lang="pt-BR" dirty="0" err="1" smtClean="0"/>
              <a:t>Safety</a:t>
            </a:r>
            <a:endParaRPr lang="pt-BR" dirty="0" smtClean="0"/>
          </a:p>
          <a:p>
            <a:pPr lvl="1"/>
            <a:r>
              <a:rPr lang="pt-BR" dirty="0" smtClean="0"/>
              <a:t>Localizar as características de </a:t>
            </a:r>
            <a:r>
              <a:rPr lang="pt-BR" dirty="0" err="1" smtClean="0"/>
              <a:t>safety</a:t>
            </a:r>
            <a:r>
              <a:rPr lang="pt-BR" dirty="0" smtClean="0"/>
              <a:t> em apenas um ou pequeno número de subsistemas.</a:t>
            </a:r>
          </a:p>
          <a:p>
            <a:pPr lvl="1"/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4211960" y="3140968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1259632" y="378904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843808" y="36534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2843808" y="486916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547664" y="486916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2123728" y="4077072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1754013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683568" y="45313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/>
          <p:cNvCxnSpPr>
            <a:stCxn id="12" idx="4"/>
            <a:endCxn id="11" idx="0"/>
          </p:cNvCxnSpPr>
          <p:nvPr/>
        </p:nvCxnSpPr>
        <p:spPr>
          <a:xfrm>
            <a:off x="1898029" y="3429000"/>
            <a:ext cx="369715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11" idx="7"/>
            <a:endCxn id="8" idx="3"/>
          </p:cNvCxnSpPr>
          <p:nvPr/>
        </p:nvCxnSpPr>
        <p:spPr>
          <a:xfrm flipV="1">
            <a:off x="2369579" y="3899259"/>
            <a:ext cx="516410" cy="21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1" idx="4"/>
            <a:endCxn id="9" idx="0"/>
          </p:cNvCxnSpPr>
          <p:nvPr/>
        </p:nvCxnSpPr>
        <p:spPr>
          <a:xfrm>
            <a:off x="2267744" y="4365104"/>
            <a:ext cx="72008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2" idx="1"/>
            <a:endCxn id="6" idx="7"/>
          </p:cNvCxnSpPr>
          <p:nvPr/>
        </p:nvCxnSpPr>
        <p:spPr>
          <a:xfrm flipH="1">
            <a:off x="1505483" y="3183149"/>
            <a:ext cx="290711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6" idx="5"/>
            <a:endCxn id="10" idx="0"/>
          </p:cNvCxnSpPr>
          <p:nvPr/>
        </p:nvCxnSpPr>
        <p:spPr>
          <a:xfrm>
            <a:off x="1505483" y="4034891"/>
            <a:ext cx="186197" cy="834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6" idx="4"/>
            <a:endCxn id="13" idx="7"/>
          </p:cNvCxnSpPr>
          <p:nvPr/>
        </p:nvCxnSpPr>
        <p:spPr>
          <a:xfrm flipH="1">
            <a:off x="929419" y="4077072"/>
            <a:ext cx="474229" cy="49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11" idx="4"/>
            <a:endCxn id="10" idx="7"/>
          </p:cNvCxnSpPr>
          <p:nvPr/>
        </p:nvCxnSpPr>
        <p:spPr>
          <a:xfrm flipH="1">
            <a:off x="1793515" y="4365104"/>
            <a:ext cx="474229" cy="546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1979712" y="3961603"/>
            <a:ext cx="576064" cy="5189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5724128" y="386104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7308304" y="3725416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7308304" y="49411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6012160" y="4941168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6588224" y="4149080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6218509" y="32129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5148064" y="46033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>
            <a:stCxn id="34" idx="4"/>
            <a:endCxn id="33" idx="0"/>
          </p:cNvCxnSpPr>
          <p:nvPr/>
        </p:nvCxnSpPr>
        <p:spPr>
          <a:xfrm>
            <a:off x="6362525" y="3501008"/>
            <a:ext cx="369715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33" idx="7"/>
            <a:endCxn id="30" idx="3"/>
          </p:cNvCxnSpPr>
          <p:nvPr/>
        </p:nvCxnSpPr>
        <p:spPr>
          <a:xfrm flipV="1">
            <a:off x="6834075" y="3971267"/>
            <a:ext cx="516410" cy="21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stCxn id="33" idx="4"/>
            <a:endCxn id="31" idx="0"/>
          </p:cNvCxnSpPr>
          <p:nvPr/>
        </p:nvCxnSpPr>
        <p:spPr>
          <a:xfrm>
            <a:off x="6732240" y="4437112"/>
            <a:ext cx="72008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34" idx="1"/>
            <a:endCxn id="29" idx="7"/>
          </p:cNvCxnSpPr>
          <p:nvPr/>
        </p:nvCxnSpPr>
        <p:spPr>
          <a:xfrm flipH="1">
            <a:off x="5969979" y="3255157"/>
            <a:ext cx="290711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29" idx="5"/>
            <a:endCxn id="32" idx="0"/>
          </p:cNvCxnSpPr>
          <p:nvPr/>
        </p:nvCxnSpPr>
        <p:spPr>
          <a:xfrm>
            <a:off x="5969979" y="4106899"/>
            <a:ext cx="186197" cy="834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29" idx="4"/>
            <a:endCxn id="35" idx="7"/>
          </p:cNvCxnSpPr>
          <p:nvPr/>
        </p:nvCxnSpPr>
        <p:spPr>
          <a:xfrm flipH="1">
            <a:off x="5393915" y="4149080"/>
            <a:ext cx="474229" cy="49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33" idx="4"/>
            <a:endCxn id="32" idx="7"/>
          </p:cNvCxnSpPr>
          <p:nvPr/>
        </p:nvCxnSpPr>
        <p:spPr>
          <a:xfrm flipH="1">
            <a:off x="6258011" y="4437112"/>
            <a:ext cx="474229" cy="546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7148300" y="3589233"/>
            <a:ext cx="576064" cy="5189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6444208" y="4043733"/>
            <a:ext cx="576064" cy="5189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5868144" y="4825699"/>
            <a:ext cx="576064" cy="5189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42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Decisões do Projeto Arquitetural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8512"/>
          </a:xfrm>
        </p:spPr>
        <p:txBody>
          <a:bodyPr>
            <a:normAutofit/>
          </a:bodyPr>
          <a:lstStyle/>
          <a:p>
            <a:r>
              <a:rPr lang="pt-BR" dirty="0"/>
              <a:t>Requisitos não funcionais - </a:t>
            </a:r>
            <a:r>
              <a:rPr lang="pt-BR" dirty="0" smtClean="0"/>
              <a:t>Disponibilidade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5122" name="Picture 2" descr="Resultado de imagem para fault-tolerant system archite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9592"/>
            <a:ext cx="5622032" cy="404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 rot="1573975">
            <a:off x="4438251" y="2902365"/>
            <a:ext cx="487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Qual a implicação extra neste tipo de arquitetura?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2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Decisões do Projeto Arquitetural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368152"/>
          </a:xfrm>
        </p:spPr>
        <p:txBody>
          <a:bodyPr>
            <a:normAutofit/>
          </a:bodyPr>
          <a:lstStyle/>
          <a:p>
            <a:r>
              <a:rPr lang="pt-BR" dirty="0"/>
              <a:t>Requisitos não funcionais </a:t>
            </a:r>
            <a:r>
              <a:rPr lang="pt-BR" dirty="0" smtClean="0"/>
              <a:t>– </a:t>
            </a:r>
            <a:r>
              <a:rPr lang="pt-BR" dirty="0" err="1" smtClean="0"/>
              <a:t>Manutenabilidade</a:t>
            </a:r>
            <a:endParaRPr lang="pt-BR" dirty="0" smtClean="0"/>
          </a:p>
          <a:p>
            <a:pPr lvl="1"/>
            <a:r>
              <a:rPr lang="pt-BR" dirty="0" smtClean="0"/>
              <a:t>Usar </a:t>
            </a:r>
            <a:r>
              <a:rPr lang="pt-BR" dirty="0"/>
              <a:t>composição granular, com componentes </a:t>
            </a:r>
            <a:r>
              <a:rPr lang="pt-BR" dirty="0" err="1"/>
              <a:t>auto-contidos</a:t>
            </a:r>
            <a:r>
              <a:rPr lang="pt-BR" dirty="0"/>
              <a:t> que possam ser rapidamente trocados.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20064" y="3645024"/>
            <a:ext cx="955592" cy="99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131840" y="3788030"/>
            <a:ext cx="938310" cy="100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907704" y="4990400"/>
            <a:ext cx="972108" cy="1003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>
            <a:off x="4427984" y="3789040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4" idx="2"/>
            <a:endCxn id="6" idx="1"/>
          </p:cNvCxnSpPr>
          <p:nvPr/>
        </p:nvCxnSpPr>
        <p:spPr>
          <a:xfrm>
            <a:off x="997860" y="4638602"/>
            <a:ext cx="909844" cy="85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1"/>
            <a:endCxn id="6" idx="0"/>
          </p:cNvCxnSpPr>
          <p:nvPr/>
        </p:nvCxnSpPr>
        <p:spPr>
          <a:xfrm flipH="1">
            <a:off x="2393758" y="4290331"/>
            <a:ext cx="738082" cy="700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4795369" y="3717032"/>
            <a:ext cx="360040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788024" y="4221088"/>
            <a:ext cx="360040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220072" y="3717032"/>
            <a:ext cx="360040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6948264" y="3861048"/>
            <a:ext cx="360040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380312" y="4329100"/>
            <a:ext cx="360040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6938376" y="4324580"/>
            <a:ext cx="360040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737776" y="5535234"/>
            <a:ext cx="360040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241832" y="5533315"/>
            <a:ext cx="360040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5737776" y="5042907"/>
            <a:ext cx="360040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6234487" y="5042907"/>
            <a:ext cx="360040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5220072" y="4214228"/>
            <a:ext cx="360040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7380312" y="3861048"/>
            <a:ext cx="360040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693660" y="3658672"/>
            <a:ext cx="972108" cy="1003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840252" y="3789040"/>
            <a:ext cx="972108" cy="1003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5688124" y="4990400"/>
            <a:ext cx="972108" cy="1003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reto 32"/>
          <p:cNvCxnSpPr>
            <a:stCxn id="29" idx="2"/>
            <a:endCxn id="31" idx="1"/>
          </p:cNvCxnSpPr>
          <p:nvPr/>
        </p:nvCxnSpPr>
        <p:spPr>
          <a:xfrm>
            <a:off x="5179714" y="4662264"/>
            <a:ext cx="508410" cy="829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31" idx="0"/>
            <a:endCxn id="30" idx="1"/>
          </p:cNvCxnSpPr>
          <p:nvPr/>
        </p:nvCxnSpPr>
        <p:spPr>
          <a:xfrm flipV="1">
            <a:off x="6174178" y="4290836"/>
            <a:ext cx="666074" cy="699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3134564" y="2956302"/>
            <a:ext cx="299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FF0000"/>
                </a:solidFill>
              </a:rPr>
              <a:t>Manutenabilidade</a:t>
            </a:r>
            <a:r>
              <a:rPr lang="pt-BR" dirty="0" smtClean="0">
                <a:solidFill>
                  <a:srgbClr val="FF0000"/>
                </a:solidFill>
              </a:rPr>
              <a:t> x Eficiência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2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Visões Arquiteturais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12776"/>
            <a:ext cx="5472608" cy="4382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635896" y="3246075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Arquitetura do sistema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213712" y="1196752"/>
            <a:ext cx="13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Visão Lógica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084168" y="1187460"/>
            <a:ext cx="125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Visão Física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796228" y="5733256"/>
            <a:ext cx="18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Visão do Processo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547055" y="5763277"/>
            <a:ext cx="266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Visão de Desenvolvimento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79512" y="2060848"/>
            <a:ext cx="246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3">
                    <a:lumMod val="75000"/>
                  </a:schemeClr>
                </a:solidFill>
              </a:rPr>
              <a:t>Organização das Classes</a:t>
            </a:r>
            <a:endParaRPr lang="pt-B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755829" y="4244895"/>
            <a:ext cx="2280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3">
                    <a:lumMod val="75000"/>
                  </a:schemeClr>
                </a:solidFill>
              </a:rPr>
              <a:t>Interação entre os componentes do sistema em tempo de execução</a:t>
            </a:r>
            <a:endParaRPr lang="pt-B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51520" y="4521894"/>
            <a:ext cx="228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3">
                    <a:lumMod val="75000"/>
                  </a:schemeClr>
                </a:solidFill>
              </a:rPr>
              <a:t>Como decompor o software para desenvolvimento</a:t>
            </a:r>
            <a:endParaRPr lang="pt-B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710141" y="2060848"/>
            <a:ext cx="228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3">
                    <a:lumMod val="75000"/>
                  </a:schemeClr>
                </a:solidFill>
              </a:rPr>
              <a:t>Distribuição do software no hardware</a:t>
            </a:r>
            <a:endParaRPr lang="pt-BR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75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Visões arquiteturais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1756791"/>
          </a:xfrm>
        </p:spPr>
        <p:txBody>
          <a:bodyPr>
            <a:normAutofit/>
          </a:bodyPr>
          <a:lstStyle/>
          <a:p>
            <a:r>
              <a:rPr lang="pt-BR" dirty="0" smtClean="0"/>
              <a:t>Existem </a:t>
            </a:r>
            <a:r>
              <a:rPr lang="pt-BR" dirty="0" err="1" smtClean="0"/>
              <a:t>ADLs</a:t>
            </a:r>
            <a:r>
              <a:rPr lang="pt-BR" dirty="0" smtClean="0"/>
              <a:t> específicas para descrição destas visões</a:t>
            </a:r>
          </a:p>
          <a:p>
            <a:pPr lvl="1"/>
            <a:r>
              <a:rPr lang="pt-BR" dirty="0" smtClean="0"/>
              <a:t>Exemplos: </a:t>
            </a:r>
            <a:r>
              <a:rPr lang="pt-BR" dirty="0" err="1" smtClean="0"/>
              <a:t>Adage</a:t>
            </a:r>
            <a:r>
              <a:rPr lang="pt-BR" dirty="0" smtClean="0"/>
              <a:t>, Darwin, </a:t>
            </a:r>
            <a:r>
              <a:rPr lang="pt-BR" dirty="0" err="1" smtClean="0"/>
              <a:t>MetaH</a:t>
            </a:r>
            <a:endParaRPr lang="pt-BR" dirty="0" smtClean="0"/>
          </a:p>
          <a:p>
            <a:pPr lvl="1"/>
            <a:r>
              <a:rPr lang="pt-BR" dirty="0" smtClean="0"/>
              <a:t>Porém são geralmente domínio-especifico e.....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3618890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“Usuários dos métodos ágeis argumentam que este tipo de documentação detalhada não serve pra nada. Ou seja, é uma perda de tempo e de dinheiro. Eu imensamente concordo com esta visão e acho que, para a maioria dos sistemas, não é necessária uma especificação arquitetural detalhada destas quatro perspectivas.... Contudo, uma exceção é quando você está desenvolvimento sistemas críticos</a:t>
            </a:r>
            <a:r>
              <a:rPr lang="pt-BR" dirty="0" smtClean="0"/>
              <a:t>.” </a:t>
            </a:r>
            <a:r>
              <a:rPr lang="pt-BR" u="sng" dirty="0" err="1" smtClean="0"/>
              <a:t>Sommerville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175357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Arquiteturais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pt-BR" dirty="0" smtClean="0"/>
              <a:t>Meio de representar, compartilhar e reusar conhecimento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Descrição de boas práticas de design</a:t>
            </a:r>
          </a:p>
          <a:p>
            <a:endParaRPr lang="pt-BR" dirty="0" smtClean="0"/>
          </a:p>
          <a:p>
            <a:r>
              <a:rPr lang="pt-BR" dirty="0" smtClean="0"/>
              <a:t>Incluem descrições de quando eles são e não são úteis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244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Arquiteturais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748679"/>
          </a:xfrm>
        </p:spPr>
        <p:txBody>
          <a:bodyPr>
            <a:normAutofit/>
          </a:bodyPr>
          <a:lstStyle/>
          <a:p>
            <a:r>
              <a:rPr lang="pt-BR" dirty="0" smtClean="0"/>
              <a:t>O padrão “</a:t>
            </a:r>
            <a:r>
              <a:rPr lang="pt-BR" dirty="0" err="1" smtClean="0"/>
              <a:t>Model-View-Controller</a:t>
            </a:r>
            <a:r>
              <a:rPr lang="pt-BR" dirty="0" smtClean="0"/>
              <a:t>” (MVC)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65584"/>
              </p:ext>
            </p:extLst>
          </p:nvPr>
        </p:nvGraphicFramePr>
        <p:xfrm>
          <a:off x="288032" y="2204864"/>
          <a:ext cx="8604448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/>
                <a:gridCol w="698477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MVC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Separa apresentação e interação do sistema de dados. O sistema é estruturado em três componentes lógicos que interagem com ada outro. O componente "</a:t>
                      </a:r>
                      <a:r>
                        <a:rPr lang="pt-BR" sz="1600" dirty="0" err="1" smtClean="0"/>
                        <a:t>Model</a:t>
                      </a:r>
                      <a:r>
                        <a:rPr lang="pt-BR" sz="1600" dirty="0" smtClean="0"/>
                        <a:t>" gerencia o sistema de dados e operações associadas a estes dados. O componente "</a:t>
                      </a:r>
                      <a:r>
                        <a:rPr lang="pt-BR" sz="1600" dirty="0" err="1" smtClean="0"/>
                        <a:t>View</a:t>
                      </a:r>
                      <a:r>
                        <a:rPr lang="pt-BR" sz="1600" dirty="0" smtClean="0"/>
                        <a:t>" define e gerencia como o dado é apresentado ao usuário. O componente "</a:t>
                      </a:r>
                      <a:r>
                        <a:rPr lang="pt-BR" sz="1600" dirty="0" err="1" smtClean="0"/>
                        <a:t>Controller</a:t>
                      </a:r>
                      <a:r>
                        <a:rPr lang="pt-BR" sz="1600" dirty="0" smtClean="0"/>
                        <a:t>" gerencia  interação do usuário na interface, passando estas interações para os demais componentes.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Quando usar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Quando existem diversas formas de ver e interagir com os dados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Vantagens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Dados e apresentação podem ser modificados independentemente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Desvantagens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Não</a:t>
                      </a:r>
                      <a:r>
                        <a:rPr lang="pt-BR" sz="1600" baseline="0" dirty="0" smtClean="0"/>
                        <a:t> propício para aplicações com modelos de dados e interações simples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2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Arquiteturais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 padrão “</a:t>
            </a:r>
            <a:r>
              <a:rPr lang="pt-BR" dirty="0" err="1"/>
              <a:t>Model-View-Controller</a:t>
            </a:r>
            <a:r>
              <a:rPr lang="pt-BR" dirty="0"/>
              <a:t>” (MVC)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6912768" cy="402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55576" y="2594340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Mapeia ações do usuário para atualizações do </a:t>
            </a:r>
            <a:r>
              <a:rPr lang="pt-BR" b="1" dirty="0" err="1"/>
              <a:t>M</a:t>
            </a:r>
            <a:r>
              <a:rPr lang="pt-BR" b="1" dirty="0" err="1" smtClean="0"/>
              <a:t>odel</a:t>
            </a:r>
            <a:r>
              <a:rPr lang="pt-BR" dirty="0" smtClean="0"/>
              <a:t>; Seleciona </a:t>
            </a:r>
            <a:r>
              <a:rPr lang="pt-BR" b="1" dirty="0" err="1"/>
              <a:t>V</a:t>
            </a:r>
            <a:r>
              <a:rPr lang="pt-BR" b="1" dirty="0" err="1" smtClean="0"/>
              <a:t>iews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491880" y="2204864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smtClean="0"/>
              <a:t>Seleção da visão</a:t>
            </a:r>
            <a:endParaRPr lang="pt-BR" sz="1600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491880" y="3204265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smtClean="0"/>
              <a:t>Eventos do usuário</a:t>
            </a:r>
            <a:endParaRPr lang="pt-BR" sz="1600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23928" y="3852337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smtClean="0"/>
              <a:t>Notificação de mudança</a:t>
            </a:r>
            <a:endParaRPr lang="pt-BR" sz="1600" i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6084168" y="4005064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smtClean="0"/>
              <a:t>Pedido de </a:t>
            </a:r>
            <a:r>
              <a:rPr lang="pt-BR" sz="1600" i="1" dirty="0" err="1" smtClean="0"/>
              <a:t>Refresh</a:t>
            </a:r>
            <a:endParaRPr lang="pt-BR" sz="1600" i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39552" y="4071668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smtClean="0"/>
              <a:t>Modificação do estado</a:t>
            </a:r>
            <a:endParaRPr lang="pt-BR" sz="1600" i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915816" y="4964975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Encapsula o estado da aplicação; Notifica o </a:t>
            </a:r>
            <a:r>
              <a:rPr lang="pt-BR" b="1" dirty="0" err="1" smtClean="0"/>
              <a:t>View</a:t>
            </a:r>
            <a:r>
              <a:rPr lang="pt-BR" dirty="0" smtClean="0"/>
              <a:t> sobre as mudanças de estado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004048" y="2492896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Renderiza</a:t>
            </a:r>
            <a:r>
              <a:rPr lang="pt-BR" dirty="0" smtClean="0"/>
              <a:t> o </a:t>
            </a:r>
            <a:r>
              <a:rPr lang="pt-BR" b="1" dirty="0" err="1"/>
              <a:t>M</a:t>
            </a:r>
            <a:r>
              <a:rPr lang="pt-BR" b="1" dirty="0" err="1" smtClean="0"/>
              <a:t>odel</a:t>
            </a:r>
            <a:r>
              <a:rPr lang="pt-BR" dirty="0" smtClean="0"/>
              <a:t>; solicita atualizações no modelo; 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180896" y="3056005"/>
            <a:ext cx="648072" cy="148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osto feliz 12"/>
          <p:cNvSpPr/>
          <p:nvPr/>
        </p:nvSpPr>
        <p:spPr>
          <a:xfrm>
            <a:off x="4204412" y="2950115"/>
            <a:ext cx="360040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have direita 14"/>
          <p:cNvSpPr/>
          <p:nvPr/>
        </p:nvSpPr>
        <p:spPr>
          <a:xfrm>
            <a:off x="7740352" y="2060848"/>
            <a:ext cx="216024" cy="14568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956376" y="259434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 </a:t>
            </a:r>
            <a:r>
              <a:rPr lang="pt-BR" dirty="0" err="1" smtClean="0"/>
              <a:t>views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779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Arquiteturais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pt-BR" dirty="0" smtClean="0"/>
              <a:t>Exemplo de MVC em aplicação Web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856"/>
            <a:ext cx="781236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860032" y="3501008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Geração de página dinâmica; gerenciamento das </a:t>
            </a:r>
            <a:r>
              <a:rPr lang="pt-BR" dirty="0" err="1" smtClean="0"/>
              <a:t>forms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186100" y="3208620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 smtClean="0"/>
              <a:t>Form</a:t>
            </a:r>
            <a:r>
              <a:rPr lang="pt-BR" sz="1600" i="1" dirty="0" smtClean="0"/>
              <a:t> a ser visualizada</a:t>
            </a:r>
            <a:endParaRPr lang="pt-BR" sz="1600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3186100" y="3996353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smtClean="0"/>
              <a:t>Eventos do usuário</a:t>
            </a:r>
            <a:endParaRPr lang="pt-BR" sz="1600" i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6084168" y="4869160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smtClean="0"/>
              <a:t>Pedido de </a:t>
            </a:r>
            <a:r>
              <a:rPr lang="pt-BR" sz="1600" i="1" dirty="0" err="1" smtClean="0"/>
              <a:t>Refresh</a:t>
            </a:r>
            <a:endParaRPr lang="pt-BR" sz="1600" i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779912" y="4564714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smtClean="0"/>
              <a:t>Notificação de mudança</a:t>
            </a:r>
            <a:endParaRPr lang="pt-BR" sz="1600" i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79512" y="4841012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smtClean="0"/>
              <a:t>Pedido de atualização</a:t>
            </a:r>
            <a:endParaRPr lang="pt-BR" sz="1600" i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5536" y="3513782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Processamento de </a:t>
            </a:r>
            <a:r>
              <a:rPr lang="pt-BR" dirty="0" err="1" smtClean="0"/>
              <a:t>requests</a:t>
            </a:r>
            <a:r>
              <a:rPr lang="pt-BR" dirty="0" smtClean="0"/>
              <a:t> HTTP; validação de dados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915816" y="5518973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Lógica do negócio;</a:t>
            </a:r>
          </a:p>
          <a:p>
            <a:r>
              <a:rPr lang="pt-BR" dirty="0" smtClean="0"/>
              <a:t>Banco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225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37112"/>
          </a:xfrm>
        </p:spPr>
        <p:txBody>
          <a:bodyPr>
            <a:normAutofit/>
          </a:bodyPr>
          <a:lstStyle/>
          <a:p>
            <a:r>
              <a:rPr lang="pt-BR" dirty="0" smtClean="0"/>
              <a:t>Decisões de projeto arquitetural</a:t>
            </a:r>
          </a:p>
          <a:p>
            <a:r>
              <a:rPr lang="pt-BR" dirty="0" smtClean="0"/>
              <a:t>Visões arquiteturais</a:t>
            </a:r>
          </a:p>
          <a:p>
            <a:r>
              <a:rPr lang="pt-BR" dirty="0" smtClean="0"/>
              <a:t>Padrões arquiteturais</a:t>
            </a:r>
          </a:p>
          <a:p>
            <a:r>
              <a:rPr lang="pt-BR" dirty="0" smtClean="0"/>
              <a:t>Arquiteturas de Aplicações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53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Arquiteturais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Padrão (arquitetura) em camadas</a:t>
            </a:r>
          </a:p>
          <a:p>
            <a:pPr lvl="1"/>
            <a:r>
              <a:rPr lang="pt-BR" dirty="0"/>
              <a:t>Útil na modelagem das interfaces entre subsistemas</a:t>
            </a:r>
          </a:p>
          <a:p>
            <a:pPr lvl="1"/>
            <a:r>
              <a:rPr lang="pt-BR" dirty="0"/>
              <a:t>Conjunto de camadas, cada uma com função bem definida</a:t>
            </a:r>
          </a:p>
          <a:p>
            <a:pPr lvl="1"/>
            <a:r>
              <a:rPr lang="pt-BR" dirty="0"/>
              <a:t>Suporta o desenvolvimento incremental</a:t>
            </a:r>
          </a:p>
          <a:p>
            <a:pPr lvl="1"/>
            <a:r>
              <a:rPr lang="pt-BR" dirty="0"/>
              <a:t>Quando uma camada muda suas interfaces, apenas as adjacentes são modificadas</a:t>
            </a:r>
          </a:p>
          <a:p>
            <a:pPr lvl="1"/>
            <a:r>
              <a:rPr lang="pt-BR" dirty="0"/>
              <a:t>Contudo...</a:t>
            </a:r>
          </a:p>
          <a:p>
            <a:pPr lvl="2"/>
            <a:r>
              <a:rPr lang="pt-BR" dirty="0"/>
              <a:t>Geralmente é artificial estruturar sistemas desta forma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695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Arquiteturais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Padrão (arquitetura) em camadas</a:t>
            </a:r>
          </a:p>
          <a:p>
            <a:pPr lvl="1"/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204573"/>
              </p:ext>
            </p:extLst>
          </p:nvPr>
        </p:nvGraphicFramePr>
        <p:xfrm>
          <a:off x="288032" y="2204864"/>
          <a:ext cx="8604448" cy="272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/>
                <a:gridCol w="698477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Arquitetura</a:t>
                      </a:r>
                      <a:r>
                        <a:rPr lang="pt-BR" baseline="0" dirty="0" smtClean="0"/>
                        <a:t> em Camadas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Organiza o sistemas em camadas, as quais possuem funcionalidades bem definidas.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Quando usar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Implementação de novas facilidades no topo de sistemas existentes; ou quando o desenvolvimento é distribuído entre vários times; ou quando existe o requisito de segurança em múltiplos níveis.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Vantagens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Permite que toda a camada seja modificada,  caso suas interfaces sejam mantidas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Desvantagens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Muito</a:t>
                      </a:r>
                      <a:r>
                        <a:rPr lang="pt-BR" sz="1600" baseline="0" dirty="0" smtClean="0"/>
                        <a:t> restrito. Camadas superiores podem ter a necessidade de acesso direto a  uma camada inferior.  Questões de eficiência.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77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Arquiteturais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579296" cy="532656"/>
          </a:xfrm>
        </p:spPr>
        <p:txBody>
          <a:bodyPr/>
          <a:lstStyle/>
          <a:p>
            <a:r>
              <a:rPr lang="pt-BR" dirty="0"/>
              <a:t>O Padrão (arquitetura) em </a:t>
            </a:r>
            <a:r>
              <a:rPr lang="pt-BR" dirty="0" smtClean="0"/>
              <a:t>camadas – exemplo</a:t>
            </a:r>
            <a:endParaRPr lang="pt-BR" dirty="0"/>
          </a:p>
          <a:p>
            <a:pPr lvl="1"/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0261"/>
            <a:ext cx="5328592" cy="3893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248813" y="2420888"/>
            <a:ext cx="20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835696" y="3240272"/>
            <a:ext cx="4824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Gerenciamento da interface do </a:t>
            </a:r>
            <a:r>
              <a:rPr lang="pt-BR" dirty="0" smtClean="0"/>
              <a:t>usuário Autenticação </a:t>
            </a:r>
            <a:r>
              <a:rPr lang="pt-BR" dirty="0"/>
              <a:t>e autorização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1944216" y="422282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dirty="0"/>
              <a:t>Lógica de negócio/Funcionalidade da aplicação</a:t>
            </a:r>
          </a:p>
          <a:p>
            <a:pPr algn="ctr"/>
            <a:r>
              <a:rPr lang="pt-BR" dirty="0"/>
              <a:t>Utilidades do sistema</a:t>
            </a:r>
          </a:p>
        </p:txBody>
      </p:sp>
      <p:sp>
        <p:nvSpPr>
          <p:cNvPr id="8" name="Retângulo 7"/>
          <p:cNvSpPr/>
          <p:nvPr/>
        </p:nvSpPr>
        <p:spPr>
          <a:xfrm>
            <a:off x="1997968" y="53639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Suporte do sistema (OS, Banco de dados,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437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Arquiteturais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pt-BR" dirty="0"/>
              <a:t>O Padrão (arquitetura) em </a:t>
            </a:r>
            <a:r>
              <a:rPr lang="pt-BR" dirty="0" smtClean="0"/>
              <a:t>camadas – exemplo </a:t>
            </a:r>
            <a:r>
              <a:rPr lang="pt-BR" dirty="0" err="1" smtClean="0"/>
              <a:t>iLearn</a:t>
            </a:r>
            <a:endParaRPr lang="pt-BR" dirty="0"/>
          </a:p>
          <a:p>
            <a:pPr lvl="1"/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132856"/>
            <a:ext cx="4176464" cy="3891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37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Arquiteturais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Arquitetura de Repositório</a:t>
            </a:r>
          </a:p>
          <a:p>
            <a:pPr lvl="1"/>
            <a:r>
              <a:rPr lang="pt-BR" dirty="0" smtClean="0"/>
              <a:t>Como subsistemas trocam informações?</a:t>
            </a:r>
          </a:p>
          <a:p>
            <a:pPr marL="914400" lvl="2" indent="0">
              <a:buNone/>
            </a:pP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031" y="3161498"/>
            <a:ext cx="42004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381" y="3068960"/>
            <a:ext cx="247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83" y="3161498"/>
            <a:ext cx="42004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030" y="3068960"/>
            <a:ext cx="247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86" y="4077072"/>
            <a:ext cx="42004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984534"/>
            <a:ext cx="247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>
            <a:stCxn id="8" idx="2"/>
            <a:endCxn id="12" idx="0"/>
          </p:cNvCxnSpPr>
          <p:nvPr/>
        </p:nvCxnSpPr>
        <p:spPr>
          <a:xfrm>
            <a:off x="1567855" y="3583310"/>
            <a:ext cx="751706" cy="40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1028" idx="2"/>
            <a:endCxn id="12" idx="0"/>
          </p:cNvCxnSpPr>
          <p:nvPr/>
        </p:nvCxnSpPr>
        <p:spPr>
          <a:xfrm flipH="1">
            <a:off x="2319561" y="3583310"/>
            <a:ext cx="714645" cy="40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8" idx="3"/>
            <a:endCxn id="1028" idx="1"/>
          </p:cNvCxnSpPr>
          <p:nvPr/>
        </p:nvCxnSpPr>
        <p:spPr>
          <a:xfrm>
            <a:off x="1691680" y="3326135"/>
            <a:ext cx="1218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542" y="3098319"/>
            <a:ext cx="720080" cy="740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670" y="3181313"/>
            <a:ext cx="247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870" y="3269572"/>
            <a:ext cx="247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066778"/>
            <a:ext cx="247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Conector reto 22"/>
          <p:cNvCxnSpPr>
            <a:stCxn id="21" idx="3"/>
            <a:endCxn id="19" idx="1"/>
          </p:cNvCxnSpPr>
          <p:nvPr/>
        </p:nvCxnSpPr>
        <p:spPr>
          <a:xfrm flipV="1">
            <a:off x="5489520" y="3468646"/>
            <a:ext cx="563022" cy="58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19" idx="2"/>
            <a:endCxn id="22" idx="0"/>
          </p:cNvCxnSpPr>
          <p:nvPr/>
        </p:nvCxnSpPr>
        <p:spPr>
          <a:xfrm>
            <a:off x="6412582" y="3838972"/>
            <a:ext cx="11435" cy="227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9" idx="3"/>
            <a:endCxn id="20" idx="1"/>
          </p:cNvCxnSpPr>
          <p:nvPr/>
        </p:nvCxnSpPr>
        <p:spPr>
          <a:xfrm flipV="1">
            <a:off x="6772622" y="3438488"/>
            <a:ext cx="432048" cy="30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4644008" y="2708920"/>
            <a:ext cx="3672408" cy="2088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4334319" y="4797152"/>
            <a:ext cx="442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Grande quantidade de dados compartilhados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19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 Arquiteturais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/>
          <a:lstStyle/>
          <a:p>
            <a:r>
              <a:rPr lang="pt-BR" dirty="0"/>
              <a:t>Arquitetura de Repositório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940074"/>
              </p:ext>
            </p:extLst>
          </p:nvPr>
        </p:nvGraphicFramePr>
        <p:xfrm>
          <a:off x="288032" y="2397864"/>
          <a:ext cx="8604448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/>
                <a:gridCol w="698477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Arquitetura</a:t>
                      </a:r>
                      <a:r>
                        <a:rPr lang="pt-BR" baseline="0" dirty="0" smtClean="0"/>
                        <a:t> de Repositório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Todos os dados do sistema são gerenciados em um repositório central. Subsistemas não interagem diretamente, mas apenas através do repositório.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Quando usar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Sistemas com grande volume de dados que devem ser armazenados por um longo tempo.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Vantagens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Componentes são independentes</a:t>
                      </a:r>
                      <a:r>
                        <a:rPr lang="pt-B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não precisam saber da existência dos outros. Gerenciamento de consistência mais fácil. 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Desvantagens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Falha</a:t>
                      </a:r>
                      <a:r>
                        <a:rPr lang="pt-BR" sz="1600" baseline="0" dirty="0" smtClean="0"/>
                        <a:t> no repositório  indisponibilidade dados para todos. Pode se tornar um gargalo na comunicação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 Arquiteturais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/>
          <a:lstStyle/>
          <a:p>
            <a:r>
              <a:rPr lang="pt-BR" dirty="0"/>
              <a:t>Arquitetura de </a:t>
            </a:r>
            <a:r>
              <a:rPr lang="pt-BR" dirty="0" smtClean="0"/>
              <a:t>Repositório para uma IDE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7841448" cy="349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799766" y="2308230"/>
            <a:ext cx="12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Editor UML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716016" y="2169730"/>
            <a:ext cx="152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Geradores de código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054723" y="2996952"/>
            <a:ext cx="118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Editor Java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247979" y="4149080"/>
            <a:ext cx="85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Editor </a:t>
            </a:r>
          </a:p>
          <a:p>
            <a:r>
              <a:rPr lang="pt-BR" dirty="0" smtClean="0"/>
              <a:t>Python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788024" y="4797152"/>
            <a:ext cx="1355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Gerador de relatórios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699792" y="486916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Analisador de Projetos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83568" y="3501008"/>
            <a:ext cx="1405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Tradutor de projetos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780184" y="3653408"/>
            <a:ext cx="323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Repositório do 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12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 Arquiteturais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2"/>
          </a:xfrm>
        </p:spPr>
        <p:txBody>
          <a:bodyPr/>
          <a:lstStyle/>
          <a:p>
            <a:r>
              <a:rPr lang="pt-BR" dirty="0" smtClean="0"/>
              <a:t>Arquitetura Cliente-Servidor</a:t>
            </a:r>
          </a:p>
          <a:p>
            <a:pPr lvl="1"/>
            <a:r>
              <a:rPr lang="pt-BR" dirty="0" smtClean="0"/>
              <a:t>Dados e processamento são distribuídos entre diversos componentes</a:t>
            </a:r>
          </a:p>
          <a:p>
            <a:pPr lvl="2"/>
            <a:r>
              <a:rPr lang="pt-BR" dirty="0" smtClean="0"/>
              <a:t>Mesma unidade computacional ou unidades diversas</a:t>
            </a:r>
          </a:p>
          <a:p>
            <a:pPr lvl="1"/>
            <a:r>
              <a:rPr lang="pt-BR" dirty="0" smtClean="0"/>
              <a:t>Servidores</a:t>
            </a:r>
          </a:p>
          <a:p>
            <a:pPr lvl="2"/>
            <a:r>
              <a:rPr lang="pt-BR" dirty="0" smtClean="0"/>
              <a:t>Disponibilizam serviços (impressora, </a:t>
            </a:r>
            <a:r>
              <a:rPr lang="pt-BR" dirty="0" err="1" smtClean="0"/>
              <a:t>DBs</a:t>
            </a:r>
            <a:r>
              <a:rPr lang="pt-BR" dirty="0" smtClean="0"/>
              <a:t>, ...)</a:t>
            </a:r>
          </a:p>
          <a:p>
            <a:pPr lvl="1"/>
            <a:r>
              <a:rPr lang="pt-BR" dirty="0" smtClean="0"/>
              <a:t>Clientes</a:t>
            </a:r>
          </a:p>
          <a:p>
            <a:pPr lvl="2"/>
            <a:r>
              <a:rPr lang="pt-BR" dirty="0" smtClean="0"/>
              <a:t>Utilizam os serviços</a:t>
            </a:r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857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 Arquiteturais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2"/>
          </a:xfrm>
        </p:spPr>
        <p:txBody>
          <a:bodyPr/>
          <a:lstStyle/>
          <a:p>
            <a:r>
              <a:rPr lang="pt-BR" dirty="0" smtClean="0"/>
              <a:t>Arquitetura Cliente-Servidor</a:t>
            </a:r>
          </a:p>
          <a:p>
            <a:pPr lvl="2"/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540766"/>
              </p:ext>
            </p:extLst>
          </p:nvPr>
        </p:nvGraphicFramePr>
        <p:xfrm>
          <a:off x="288032" y="2397864"/>
          <a:ext cx="8604448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/>
                <a:gridCol w="698477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Arquitetura</a:t>
                      </a:r>
                      <a:r>
                        <a:rPr lang="pt-BR" baseline="0" dirty="0" smtClean="0"/>
                        <a:t> Cliente-Servidor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Funcionalidade do sistema é organizada em serviços, com cada serviço sendo entregue por um servidor separado. 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Quando usar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Dados/serviços devem ser acessados de diferentes locais. Como serviços podem ser replicados, podem ser também usada quando a carga do sistema é variada.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Vantagens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Servidores podem ser distribuídos ao longo da rede. Serviços podem ser disponibilizados para todos os clientes, evitando instalações locais.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Desvantagens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Cada serviço é um simples ponto de falha. A eficiência é imprevisível porque ela depende das condições da rede e servidores. 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7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 Arquiteturais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3"/>
          </a:xfrm>
        </p:spPr>
        <p:txBody>
          <a:bodyPr/>
          <a:lstStyle/>
          <a:p>
            <a:r>
              <a:rPr lang="pt-BR" dirty="0" smtClean="0"/>
              <a:t>Arquitetura Cliente-Servidor</a:t>
            </a:r>
          </a:p>
          <a:p>
            <a:pPr lvl="2"/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29780"/>
            <a:ext cx="648652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97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de 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37112"/>
          </a:xfrm>
        </p:spPr>
        <p:txBody>
          <a:bodyPr>
            <a:normAutofit/>
          </a:bodyPr>
          <a:lstStyle/>
          <a:p>
            <a:r>
              <a:rPr lang="pt-BR" dirty="0" smtClean="0"/>
              <a:t>Entender como o sistema deve ser organizado</a:t>
            </a:r>
          </a:p>
          <a:p>
            <a:r>
              <a:rPr lang="pt-BR" dirty="0" smtClean="0"/>
              <a:t>Output:</a:t>
            </a:r>
          </a:p>
          <a:p>
            <a:pPr lvl="1"/>
            <a:r>
              <a:rPr lang="pt-BR" dirty="0" smtClean="0"/>
              <a:t>Modelo que descreve a organização e comunicação dos componentes</a:t>
            </a:r>
          </a:p>
          <a:p>
            <a:pPr lvl="1"/>
            <a:endParaRPr lang="pt-BR" dirty="0"/>
          </a:p>
          <a:p>
            <a:r>
              <a:rPr lang="pt-BR" dirty="0" smtClean="0"/>
              <a:t>Observação (métodos ágeis)</a:t>
            </a:r>
          </a:p>
          <a:p>
            <a:pPr lvl="1"/>
            <a:r>
              <a:rPr lang="pt-BR" dirty="0" smtClean="0"/>
              <a:t>É interessante ter um projeto de arquitetura em alto nível de todo o sistema (em que momento?)</a:t>
            </a:r>
          </a:p>
          <a:p>
            <a:pPr lvl="2"/>
            <a:r>
              <a:rPr lang="pt-BR" dirty="0" err="1" smtClean="0"/>
              <a:t>Refactoring</a:t>
            </a:r>
            <a:r>
              <a:rPr lang="pt-BR" dirty="0" smtClean="0"/>
              <a:t> de arquitetura é muito caro!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91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 Arquiteturais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/>
          </a:bodyPr>
          <a:lstStyle/>
          <a:p>
            <a:r>
              <a:rPr lang="pt-BR" dirty="0" smtClean="0"/>
              <a:t>Arquitetura Tubo e Filtro (</a:t>
            </a:r>
            <a:r>
              <a:rPr lang="pt-BR" dirty="0" err="1" smtClean="0"/>
              <a:t>Pipe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Filter</a:t>
            </a:r>
            <a:r>
              <a:rPr lang="pt-BR" dirty="0" smtClean="0"/>
              <a:t>)</a:t>
            </a:r>
          </a:p>
          <a:p>
            <a:endParaRPr lang="pt-BR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075928"/>
              </p:ext>
            </p:extLst>
          </p:nvPr>
        </p:nvGraphicFramePr>
        <p:xfrm>
          <a:off x="179512" y="2132856"/>
          <a:ext cx="8712968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099"/>
                <a:gridCol w="7072869"/>
              </a:tblGrid>
              <a:tr h="275808"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Arquitetura</a:t>
                      </a:r>
                      <a:r>
                        <a:rPr lang="pt-BR" baseline="0" dirty="0" smtClean="0"/>
                        <a:t> Tubo e Filtro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O processamento dos dados em um sistema é organizado de modo que cada componente de processamento (filtro) é discreto e execute um tipo de transformação do dado. Este flui, como em um tubo, de um componente a outro.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Quando usar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Utilizado em aplicações de processamento de dados onde entradas são processadas em diferentes estágios para gerar as saídas correspondentes.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Vantagens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Fácil de entender e suporta reuso de transformações. Estilo workflow casa com a estrutura de muitos processos. Evolução para adicionar extra transformações é trivial. Funciona tanto no modo concorrente como sequencial.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Desvantagens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O formato do dado deve ser um acordo entre as unidades de transformação. Existe um extra processo de </a:t>
                      </a:r>
                      <a:r>
                        <a:rPr lang="pt-BR" sz="1600" dirty="0" err="1" smtClean="0"/>
                        <a:t>parser</a:t>
                      </a:r>
                      <a:r>
                        <a:rPr lang="pt-BR" sz="1600" dirty="0" smtClean="0"/>
                        <a:t> entre as unidades. Maior overhead e impossibilidade de reusar funcional transformações que usam estrutura de dados incompatíveis.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31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 Arquiteturais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/>
          <a:lstStyle/>
          <a:p>
            <a:r>
              <a:rPr lang="pt-BR" dirty="0" smtClean="0"/>
              <a:t>Arquitetura Tubo e Filtro (</a:t>
            </a:r>
            <a:r>
              <a:rPr lang="pt-BR" dirty="0" err="1" smtClean="0"/>
              <a:t>Pipe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Filter</a:t>
            </a:r>
            <a:r>
              <a:rPr lang="pt-BR" dirty="0" smtClean="0"/>
              <a:t>)</a:t>
            </a:r>
          </a:p>
          <a:p>
            <a:pPr lvl="2"/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10476"/>
            <a:ext cx="8604448" cy="250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36359" y="4437112"/>
            <a:ext cx="791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Faturas</a:t>
            </a:r>
            <a:endParaRPr lang="pt-BR" sz="16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23728" y="4437112"/>
            <a:ext cx="1201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Pagamentos</a:t>
            </a:r>
            <a:endParaRPr lang="pt-BR" sz="1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3204265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Ler faturas lançadas</a:t>
            </a:r>
            <a:endParaRPr lang="pt-BR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2123728" y="3204265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Identificar pagamentos</a:t>
            </a:r>
            <a:endParaRPr lang="pt-BR" sz="16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067944" y="2556193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Emitir recibos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724128" y="265839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Recibos</a:t>
            </a:r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067944" y="3717032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Encontrar pagamentos devidos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724128" y="3678123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Emitir lembretes de pagamento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524328" y="395454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Lembretes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6691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1"/>
          </a:xfrm>
        </p:spPr>
        <p:txBody>
          <a:bodyPr>
            <a:normAutofit/>
          </a:bodyPr>
          <a:lstStyle/>
          <a:p>
            <a:r>
              <a:rPr lang="pt-BR" dirty="0" smtClean="0"/>
              <a:t>Arquitetura de Aplicação</a:t>
            </a:r>
          </a:p>
          <a:p>
            <a:pPr lvl="1"/>
            <a:r>
              <a:rPr lang="pt-BR" dirty="0"/>
              <a:t>Arquitetura para um tipo de software que pode ser configurada e adaptada para criar um sistema que seja compatível com os requisitos atuais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Exemplos de tipos de aplicação:</a:t>
            </a:r>
          </a:p>
          <a:p>
            <a:pPr lvl="2"/>
            <a:r>
              <a:rPr lang="pt-BR" dirty="0"/>
              <a:t>Aplicações de processamento de transações</a:t>
            </a:r>
          </a:p>
          <a:p>
            <a:pPr lvl="2"/>
            <a:r>
              <a:rPr lang="pt-BR" dirty="0" smtClean="0"/>
              <a:t>Sistemas de processamento de eventos</a:t>
            </a:r>
          </a:p>
          <a:p>
            <a:pPr lvl="2"/>
            <a:r>
              <a:rPr lang="pt-BR" dirty="0" smtClean="0"/>
              <a:t>Sistemas de processamento de linguagens</a:t>
            </a:r>
          </a:p>
        </p:txBody>
      </p:sp>
    </p:spTree>
    <p:extLst>
      <p:ext uri="{BB962C8B-B14F-4D97-AF65-F5344CB8AC3E}">
        <p14:creationId xmlns:p14="http://schemas.microsoft.com/office/powerpoint/2010/main" val="26691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59"/>
          </a:xfrm>
        </p:spPr>
        <p:txBody>
          <a:bodyPr>
            <a:normAutofit/>
          </a:bodyPr>
          <a:lstStyle/>
          <a:p>
            <a:r>
              <a:rPr lang="pt-BR" dirty="0" smtClean="0"/>
              <a:t>Arquitetura de Aplicação	</a:t>
            </a:r>
          </a:p>
          <a:p>
            <a:pPr lvl="1"/>
            <a:r>
              <a:rPr lang="pt-BR" dirty="0" smtClean="0"/>
              <a:t>Aplicações de processamento de transações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6624736" cy="285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23528" y="573325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Um sistema de controle do ATM é melhor representado em que arquitetura?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r>
              <a:rPr lang="pt-BR" dirty="0" smtClean="0"/>
              <a:t>Arquitetura de Aplicação</a:t>
            </a:r>
          </a:p>
          <a:p>
            <a:pPr lvl="1"/>
            <a:r>
              <a:rPr lang="pt-BR" dirty="0" smtClean="0"/>
              <a:t>Compilador: aceita uma linguagem como entrada e gera uma outra representação em uma outra linguagem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140968"/>
            <a:ext cx="50863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42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r>
              <a:rPr lang="pt-BR" dirty="0" smtClean="0"/>
              <a:t>Arquitetura de Aplicação</a:t>
            </a:r>
          </a:p>
          <a:p>
            <a:pPr lvl="1"/>
            <a:r>
              <a:rPr lang="pt-BR" dirty="0" smtClean="0"/>
              <a:t>Compilador: aceita uma linguagem como entrada e gera uma outra representação em uma outra linguagem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12976"/>
            <a:ext cx="6879903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r>
              <a:rPr lang="pt-BR" dirty="0" smtClean="0"/>
              <a:t>Arquitetura de Aplicação</a:t>
            </a:r>
          </a:p>
          <a:p>
            <a:pPr lvl="1"/>
            <a:r>
              <a:rPr lang="pt-BR" dirty="0" smtClean="0"/>
              <a:t>Qual seria a melhor arquitetura para o </a:t>
            </a:r>
            <a:r>
              <a:rPr lang="pt-BR" dirty="0" err="1" smtClean="0"/>
              <a:t>MentCare</a:t>
            </a:r>
            <a:r>
              <a:rPr lang="pt-BR" dirty="0" smtClean="0"/>
              <a:t>?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57090"/>
            <a:ext cx="4446265" cy="319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44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de 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pt-BR" dirty="0" smtClean="0"/>
              <a:t>Exemplo: sistema de controle para robôs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069509"/>
            <a:ext cx="4608512" cy="405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209384" y="210179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Sistema de visão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13848" y="2934824"/>
            <a:ext cx="1368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Sistema de identificação  de objetos</a:t>
            </a:r>
            <a:endParaRPr lang="pt-BR" sz="1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4086532" y="298941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Controle do braço</a:t>
            </a:r>
            <a:endParaRPr lang="pt-BR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18680" y="2982523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Controle da garra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3231144" y="5373216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Sistema de embalagem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265956" y="5409542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Controle da esteira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159136" y="4096602"/>
            <a:ext cx="1368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Sistema de seleção de embalagem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6477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de 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936104"/>
          </a:xfrm>
        </p:spPr>
        <p:txBody>
          <a:bodyPr>
            <a:normAutofit/>
          </a:bodyPr>
          <a:lstStyle/>
          <a:p>
            <a:r>
              <a:rPr lang="pt-BR" dirty="0" smtClean="0"/>
              <a:t>Abstração arquitetural</a:t>
            </a:r>
            <a:endParaRPr lang="pt-BR" dirty="0"/>
          </a:p>
        </p:txBody>
      </p:sp>
      <p:sp>
        <p:nvSpPr>
          <p:cNvPr id="4" name="Seta para a direita 3"/>
          <p:cNvSpPr/>
          <p:nvPr/>
        </p:nvSpPr>
        <p:spPr>
          <a:xfrm>
            <a:off x="1259632" y="2852936"/>
            <a:ext cx="6120680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259632" y="2492896"/>
            <a:ext cx="4988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 smtClean="0"/>
              <a:t>-</a:t>
            </a:r>
            <a:endParaRPr lang="pt-BR" sz="8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745456" y="2780928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59532" y="3801814"/>
            <a:ext cx="1800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Programa decomposto em componentes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550716" y="3791011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Sistemas complexos decomposto em outros sistemas muitas vezes distribuídos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 rot="1740904">
            <a:off x="6299821" y="1880909"/>
            <a:ext cx="2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Exemplo </a:t>
            </a:r>
            <a:r>
              <a:rPr lang="pt-BR" dirty="0" err="1" smtClean="0"/>
              <a:t>Robocup</a:t>
            </a:r>
            <a:r>
              <a:rPr lang="pt-BR" dirty="0" smtClean="0"/>
              <a:t> </a:t>
            </a:r>
            <a:r>
              <a:rPr lang="pt-BR" dirty="0" err="1" smtClean="0"/>
              <a:t>Rescue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271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de 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104456"/>
          </a:xfrm>
        </p:spPr>
        <p:txBody>
          <a:bodyPr>
            <a:normAutofit/>
          </a:bodyPr>
          <a:lstStyle/>
          <a:p>
            <a:r>
              <a:rPr lang="pt-BR" dirty="0" smtClean="0"/>
              <a:t>Representação Arquitetural</a:t>
            </a:r>
          </a:p>
          <a:p>
            <a:pPr lvl="1"/>
            <a:r>
              <a:rPr lang="pt-BR" dirty="0" smtClean="0"/>
              <a:t>Diagrama de blocos e relações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Simplicidade é conveniente para comunicação com </a:t>
            </a:r>
            <a:r>
              <a:rPr lang="pt-BR" dirty="0" err="1" smtClean="0"/>
              <a:t>stakeholders</a:t>
            </a:r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Detalhamento ajuda na documentação  e evolução</a:t>
            </a:r>
            <a:endParaRPr lang="pt-BR" dirty="0"/>
          </a:p>
        </p:txBody>
      </p:sp>
      <p:sp>
        <p:nvSpPr>
          <p:cNvPr id="9" name="Chave esquerda 8"/>
          <p:cNvSpPr/>
          <p:nvPr/>
        </p:nvSpPr>
        <p:spPr>
          <a:xfrm>
            <a:off x="5220072" y="1556792"/>
            <a:ext cx="360040" cy="13681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508104" y="1844824"/>
            <a:ext cx="2055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 Falta de semântica</a:t>
            </a:r>
          </a:p>
          <a:p>
            <a:r>
              <a:rPr lang="pt-BR" dirty="0" smtClean="0"/>
              <a:t>- Tipos de relações</a:t>
            </a:r>
          </a:p>
        </p:txBody>
      </p:sp>
    </p:spTree>
    <p:extLst>
      <p:ext uri="{BB962C8B-B14F-4D97-AF65-F5344CB8AC3E}">
        <p14:creationId xmlns:p14="http://schemas.microsoft.com/office/powerpoint/2010/main" val="33590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Decisões do Projeto Arquitetural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95736" y="1052736"/>
            <a:ext cx="6717432" cy="1036712"/>
          </a:xfrm>
        </p:spPr>
        <p:txBody>
          <a:bodyPr/>
          <a:lstStyle/>
          <a:p>
            <a:r>
              <a:rPr lang="pt-BR" dirty="0" smtClean="0"/>
              <a:t>Processo criativo que depende do sistema</a:t>
            </a:r>
          </a:p>
          <a:p>
            <a:pPr lvl="1"/>
            <a:r>
              <a:rPr lang="pt-BR" dirty="0" smtClean="0"/>
              <a:t>Porém, algumas decisões são universais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79512" y="2052464"/>
            <a:ext cx="252028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Existe uma arquitetura de aplicação genérica </a:t>
            </a:r>
            <a:r>
              <a:rPr lang="pt-BR" sz="1600" b="1" dirty="0" smtClean="0">
                <a:solidFill>
                  <a:schemeClr val="tx1"/>
                </a:solidFill>
              </a:rPr>
              <a:t>que pode </a:t>
            </a:r>
            <a:r>
              <a:rPr lang="pt-BR" sz="1600" b="1" dirty="0">
                <a:solidFill>
                  <a:schemeClr val="tx1"/>
                </a:solidFill>
              </a:rPr>
              <a:t>ser utilizada como </a:t>
            </a:r>
            <a:r>
              <a:rPr lang="pt-BR" sz="1600" b="1" dirty="0" err="1">
                <a:solidFill>
                  <a:schemeClr val="tx1"/>
                </a:solidFill>
              </a:rPr>
              <a:t>template</a:t>
            </a:r>
            <a:r>
              <a:rPr lang="pt-BR" sz="1600" b="1" dirty="0">
                <a:solidFill>
                  <a:schemeClr val="tx1"/>
                </a:solidFill>
              </a:rPr>
              <a:t> para o sistema que está sendo projetado</a:t>
            </a:r>
            <a:r>
              <a:rPr lang="pt-BR" sz="1600" b="1" dirty="0" smtClean="0">
                <a:solidFill>
                  <a:schemeClr val="tx1"/>
                </a:solidFill>
              </a:rPr>
              <a:t>?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79512" y="3429000"/>
            <a:ext cx="252028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Qual será a abordagem fundamental para se estruturar o sistema?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179512" y="4797152"/>
            <a:ext cx="252028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Como os componentes da estrutura do sistema serão decompostos em </a:t>
            </a:r>
            <a:r>
              <a:rPr lang="pt-BR" sz="1600" dirty="0" err="1" smtClean="0"/>
              <a:t>sub-sistemas</a:t>
            </a:r>
            <a:r>
              <a:rPr lang="pt-BR" sz="1600" dirty="0" smtClean="0"/>
              <a:t>?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6588224" y="2052464"/>
            <a:ext cx="252028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Quais padrões ou estilos arquiteturais podem ser utilizados? </a:t>
            </a:r>
            <a:endParaRPr lang="pt-BR" sz="1600" dirty="0"/>
          </a:p>
        </p:txBody>
      </p:sp>
      <p:sp>
        <p:nvSpPr>
          <p:cNvPr id="10" name="Retângulo 9"/>
          <p:cNvSpPr/>
          <p:nvPr/>
        </p:nvSpPr>
        <p:spPr>
          <a:xfrm>
            <a:off x="6588224" y="3429000"/>
            <a:ext cx="252028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Quais estratégias serão utilizadas para controlar a operação dos componentes no sistema?</a:t>
            </a:r>
            <a:endParaRPr lang="pt-BR" sz="1600" dirty="0"/>
          </a:p>
        </p:txBody>
      </p:sp>
      <p:sp>
        <p:nvSpPr>
          <p:cNvPr id="11" name="Retângulo 10"/>
          <p:cNvSpPr/>
          <p:nvPr/>
        </p:nvSpPr>
        <p:spPr>
          <a:xfrm>
            <a:off x="6588224" y="4797152"/>
            <a:ext cx="252028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Como  a estrutura do sistema deveria ser documentada?</a:t>
            </a:r>
            <a:endParaRPr lang="pt-BR" sz="1600" dirty="0"/>
          </a:p>
        </p:txBody>
      </p:sp>
      <p:sp>
        <p:nvSpPr>
          <p:cNvPr id="15" name="Retângulo 14"/>
          <p:cNvSpPr/>
          <p:nvPr/>
        </p:nvSpPr>
        <p:spPr>
          <a:xfrm>
            <a:off x="3491880" y="4797152"/>
            <a:ext cx="252028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Qual  organização arquitetural é a melhor para suportar os requisitos </a:t>
            </a:r>
            <a:r>
              <a:rPr lang="pt-BR" sz="1600" b="1" dirty="0" smtClean="0">
                <a:solidFill>
                  <a:srgbClr val="FF0000"/>
                </a:solidFill>
              </a:rPr>
              <a:t>não funcionais </a:t>
            </a:r>
            <a:r>
              <a:rPr lang="pt-BR" sz="1600" b="1" dirty="0" smtClean="0">
                <a:solidFill>
                  <a:schemeClr val="tx1"/>
                </a:solidFill>
              </a:rPr>
              <a:t>do sistema?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491880" y="2060848"/>
            <a:ext cx="252028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Como o sistema será distribuído em relação ao hardware e processos?</a:t>
            </a:r>
            <a:endParaRPr lang="pt-BR" sz="16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4421465" y="3523074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 smtClean="0"/>
              <a:t>?</a:t>
            </a:r>
            <a:endParaRPr lang="pt-BR" sz="6600" dirty="0"/>
          </a:p>
        </p:txBody>
      </p:sp>
      <p:sp>
        <p:nvSpPr>
          <p:cNvPr id="17" name="Elipse 16"/>
          <p:cNvSpPr/>
          <p:nvPr/>
        </p:nvSpPr>
        <p:spPr>
          <a:xfrm>
            <a:off x="4067944" y="3717032"/>
            <a:ext cx="1368152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endCxn id="17" idx="1"/>
          </p:cNvCxnSpPr>
          <p:nvPr/>
        </p:nvCxnSpPr>
        <p:spPr>
          <a:xfrm>
            <a:off x="2699792" y="3348608"/>
            <a:ext cx="1568513" cy="48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7" idx="3"/>
            <a:endCxn id="17" idx="2"/>
          </p:cNvCxnSpPr>
          <p:nvPr/>
        </p:nvCxnSpPr>
        <p:spPr>
          <a:xfrm>
            <a:off x="2699792" y="4077072"/>
            <a:ext cx="1368152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endCxn id="17" idx="3"/>
          </p:cNvCxnSpPr>
          <p:nvPr/>
        </p:nvCxnSpPr>
        <p:spPr>
          <a:xfrm flipV="1">
            <a:off x="2699792" y="4393121"/>
            <a:ext cx="1568513" cy="404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16" idx="2"/>
          </p:cNvCxnSpPr>
          <p:nvPr/>
        </p:nvCxnSpPr>
        <p:spPr>
          <a:xfrm>
            <a:off x="4752020" y="335699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endCxn id="17" idx="7"/>
          </p:cNvCxnSpPr>
          <p:nvPr/>
        </p:nvCxnSpPr>
        <p:spPr>
          <a:xfrm flipH="1">
            <a:off x="5235735" y="3348608"/>
            <a:ext cx="1352489" cy="48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endCxn id="17" idx="5"/>
          </p:cNvCxnSpPr>
          <p:nvPr/>
        </p:nvCxnSpPr>
        <p:spPr>
          <a:xfrm flipH="1" flipV="1">
            <a:off x="5235735" y="4393121"/>
            <a:ext cx="1352489" cy="404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10" idx="1"/>
            <a:endCxn id="17" idx="6"/>
          </p:cNvCxnSpPr>
          <p:nvPr/>
        </p:nvCxnSpPr>
        <p:spPr>
          <a:xfrm flipH="1">
            <a:off x="5436096" y="4077072"/>
            <a:ext cx="115212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stCxn id="15" idx="0"/>
            <a:endCxn id="17" idx="4"/>
          </p:cNvCxnSpPr>
          <p:nvPr/>
        </p:nvCxnSpPr>
        <p:spPr>
          <a:xfrm flipV="1">
            <a:off x="4752020" y="450912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4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Decisões do Projeto Arquitetural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096344"/>
          </a:xfrm>
        </p:spPr>
        <p:txBody>
          <a:bodyPr>
            <a:normAutofit/>
          </a:bodyPr>
          <a:lstStyle/>
          <a:p>
            <a:r>
              <a:rPr lang="pt-BR" dirty="0" smtClean="0"/>
              <a:t>Reuso de arquiteturas</a:t>
            </a:r>
          </a:p>
          <a:p>
            <a:pPr lvl="1"/>
            <a:r>
              <a:rPr lang="pt-BR" dirty="0" smtClean="0"/>
              <a:t>Sistemas no mesmo domínio possuem arquiteturas similares</a:t>
            </a:r>
          </a:p>
          <a:p>
            <a:pPr lvl="1"/>
            <a:r>
              <a:rPr lang="pt-BR" dirty="0" smtClean="0"/>
              <a:t>Estas arquiteturas podem ser adaptadas</a:t>
            </a:r>
          </a:p>
          <a:p>
            <a:pPr lvl="1"/>
            <a:r>
              <a:rPr lang="pt-BR" dirty="0" smtClean="0"/>
              <a:t>A arquitetura do sistema pode ser projetada com uso de um ou mais </a:t>
            </a:r>
            <a:r>
              <a:rPr lang="pt-BR" dirty="0" smtClean="0">
                <a:solidFill>
                  <a:srgbClr val="FF0000"/>
                </a:solidFill>
              </a:rPr>
              <a:t>padrões de arquitetura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49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Decisões do Projeto Arquitetural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728192"/>
          </a:xfrm>
        </p:spPr>
        <p:txBody>
          <a:bodyPr>
            <a:normAutofit/>
          </a:bodyPr>
          <a:lstStyle/>
          <a:p>
            <a:r>
              <a:rPr lang="pt-BR" dirty="0" smtClean="0"/>
              <a:t>Requisitos não funcionais - Eficiência</a:t>
            </a:r>
          </a:p>
          <a:p>
            <a:pPr lvl="1"/>
            <a:r>
              <a:rPr lang="pt-BR" dirty="0" smtClean="0"/>
              <a:t>Identifique operações críticas e minimize a comunicação</a:t>
            </a:r>
          </a:p>
          <a:p>
            <a:pPr lvl="2"/>
            <a:r>
              <a:rPr lang="pt-BR" dirty="0" smtClean="0"/>
              <a:t>Ferramentas </a:t>
            </a:r>
            <a:r>
              <a:rPr lang="pt-BR" i="1" dirty="0" err="1" smtClean="0"/>
              <a:t>Code</a:t>
            </a:r>
            <a:r>
              <a:rPr lang="pt-BR" i="1" dirty="0" smtClean="0"/>
              <a:t> Profiler </a:t>
            </a:r>
            <a:r>
              <a:rPr lang="pt-BR" dirty="0" smtClean="0"/>
              <a:t>(</a:t>
            </a:r>
            <a:r>
              <a:rPr lang="pt-BR" dirty="0" err="1" smtClean="0"/>
              <a:t>AQtime</a:t>
            </a:r>
            <a:r>
              <a:rPr lang="pt-BR" dirty="0" smtClean="0"/>
              <a:t>)</a:t>
            </a:r>
          </a:p>
        </p:txBody>
      </p:sp>
      <p:pic>
        <p:nvPicPr>
          <p:cNvPr id="5" name="Picture 5" descr="performance_profiler_resul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22" y="2924944"/>
            <a:ext cx="4249738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544" y="2924944"/>
            <a:ext cx="3059832" cy="309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altLang="pt-BR" dirty="0" smtClean="0"/>
              <a:t>Em um programa de grande porte, temos:</a:t>
            </a:r>
          </a:p>
          <a:p>
            <a:pPr lvl="2">
              <a:lnSpc>
                <a:spcPct val="90000"/>
              </a:lnSpc>
            </a:pPr>
            <a:r>
              <a:rPr lang="pt-BR" altLang="pt-BR" dirty="0" smtClean="0"/>
              <a:t>Execução gasta 90% em 10% do código, e 10% do tempo nos 90% do código restantes. </a:t>
            </a:r>
          </a:p>
          <a:p>
            <a:pPr lvl="1">
              <a:lnSpc>
                <a:spcPct val="90000"/>
              </a:lnSpc>
            </a:pP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53101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6308</TotalTime>
  <Words>1623</Words>
  <Application>Microsoft Office PowerPoint</Application>
  <PresentationFormat>Apresentação na tela (4:3)</PresentationFormat>
  <Paragraphs>255</Paragraphs>
  <Slides>36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Tema do Office</vt:lpstr>
      <vt:lpstr>Engenharia de Software</vt:lpstr>
      <vt:lpstr>Tópicos</vt:lpstr>
      <vt:lpstr>Projeto de Arquitetura</vt:lpstr>
      <vt:lpstr>Projeto de Arquitetura</vt:lpstr>
      <vt:lpstr>Projeto de Arquitetura</vt:lpstr>
      <vt:lpstr>Projeto de Arquitetura</vt:lpstr>
      <vt:lpstr>Decisões do Projeto Arquitetural</vt:lpstr>
      <vt:lpstr>Decisões do Projeto Arquitetural</vt:lpstr>
      <vt:lpstr>Decisões do Projeto Arquitetural</vt:lpstr>
      <vt:lpstr>Decisões do Projeto Arquitetural</vt:lpstr>
      <vt:lpstr>Decisões do Projeto Arquitetural</vt:lpstr>
      <vt:lpstr>Decisões do Projeto Arquitetural</vt:lpstr>
      <vt:lpstr>Decisões do Projeto Arquitetural</vt:lpstr>
      <vt:lpstr>Visões Arquiteturais</vt:lpstr>
      <vt:lpstr>Visões arquiteturais</vt:lpstr>
      <vt:lpstr>Padrões Arquiteturais</vt:lpstr>
      <vt:lpstr>Padrões Arquiteturais</vt:lpstr>
      <vt:lpstr>Padrões Arquiteturais</vt:lpstr>
      <vt:lpstr>Padrões Arquiteturais</vt:lpstr>
      <vt:lpstr>Padrões Arquiteturais</vt:lpstr>
      <vt:lpstr>Padrões Arquiteturais</vt:lpstr>
      <vt:lpstr>Padrões Arquiteturais</vt:lpstr>
      <vt:lpstr>Padrões Arquiteturais</vt:lpstr>
      <vt:lpstr>Padrões Arquiteturais</vt:lpstr>
      <vt:lpstr>Padrões Arquiteturais</vt:lpstr>
      <vt:lpstr>Padrões Arquiteturais</vt:lpstr>
      <vt:lpstr>Padrões Arquiteturais</vt:lpstr>
      <vt:lpstr>Padrões Arquiteturais</vt:lpstr>
      <vt:lpstr>Padrões Arquiteturais</vt:lpstr>
      <vt:lpstr>Padrões Arquiteturais</vt:lpstr>
      <vt:lpstr>Padrões Arquiteturais</vt:lpstr>
      <vt:lpstr>Arquitetura de Aplicação</vt:lpstr>
      <vt:lpstr>Arquitetura de Aplicação</vt:lpstr>
      <vt:lpstr>Arquitetura de Aplicação</vt:lpstr>
      <vt:lpstr>Arquitetura de Aplicação</vt:lpstr>
      <vt:lpstr>Arquitetura de Aplicação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</dc:title>
  <dc:creator>pesquisa</dc:creator>
  <cp:lastModifiedBy>pesquisa</cp:lastModifiedBy>
  <cp:revision>80</cp:revision>
  <dcterms:created xsi:type="dcterms:W3CDTF">2019-09-14T12:33:48Z</dcterms:created>
  <dcterms:modified xsi:type="dcterms:W3CDTF">2019-12-02T23:45:49Z</dcterms:modified>
</cp:coreProperties>
</file>