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7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36" autoAdjust="0"/>
  </p:normalViewPr>
  <p:slideViewPr>
    <p:cSldViewPr>
      <p:cViewPr varScale="1">
        <p:scale>
          <a:sx n="62" d="100"/>
          <a:sy n="62" d="100"/>
        </p:scale>
        <p:origin x="-15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0AFF1-1159-4314-AA47-4CB9AB03A2A9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0E54B-ACDB-4616-81BE-A1996331A1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337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 smtClean="0"/>
              <a:t>Eu acho que a programação em par do XP é uma perda de recursos. </a:t>
            </a:r>
            <a:r>
              <a:rPr lang="pt-BR" dirty="0" err="1" smtClean="0"/>
              <a:t>Vc</a:t>
            </a:r>
            <a:r>
              <a:rPr lang="pt-BR" dirty="0" smtClean="0"/>
              <a:t> acha que</a:t>
            </a:r>
            <a:r>
              <a:rPr lang="pt-BR" baseline="0" dirty="0" smtClean="0"/>
              <a:t> funcionaria em nossa empresa?</a:t>
            </a:r>
          </a:p>
          <a:p>
            <a:pPr marL="171450" indent="-171450">
              <a:buFontTx/>
              <a:buChar char="-"/>
            </a:pPr>
            <a:r>
              <a:rPr lang="pt-BR" baseline="0" dirty="0" smtClean="0"/>
              <a:t>Me fale ai um pouco sobre as três reuniões realizadas no </a:t>
            </a:r>
            <a:r>
              <a:rPr lang="pt-BR" baseline="0" dirty="0" err="1" smtClean="0"/>
              <a:t>Scrum</a:t>
            </a:r>
            <a:r>
              <a:rPr lang="pt-BR" baseline="0" dirty="0" smtClean="0"/>
              <a:t> e como </a:t>
            </a:r>
            <a:r>
              <a:rPr lang="pt-BR" baseline="0" dirty="0" err="1" smtClean="0"/>
              <a:t>vc</a:t>
            </a:r>
            <a:r>
              <a:rPr lang="pt-BR" baseline="0" dirty="0" smtClean="0"/>
              <a:t> se portaria em cada uma delas?</a:t>
            </a:r>
          </a:p>
          <a:p>
            <a:pPr marL="171450" indent="-171450">
              <a:buFontTx/>
              <a:buChar char="-"/>
            </a:pPr>
            <a:r>
              <a:rPr lang="pt-BR" baseline="0" dirty="0" smtClean="0"/>
              <a:t>Do que </a:t>
            </a:r>
            <a:r>
              <a:rPr lang="pt-BR" baseline="0" dirty="0" err="1" smtClean="0"/>
              <a:t>vc</a:t>
            </a:r>
            <a:r>
              <a:rPr lang="pt-BR" baseline="0" dirty="0" smtClean="0"/>
              <a:t> aprendeu sobre processo, o que </a:t>
            </a:r>
            <a:r>
              <a:rPr lang="pt-BR" baseline="0" dirty="0" err="1" smtClean="0"/>
              <a:t>vc</a:t>
            </a:r>
            <a:r>
              <a:rPr lang="pt-BR" baseline="0" dirty="0" smtClean="0"/>
              <a:t> acha que poderia ser aplicado aqui na nossa empresa?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0E54B-ACDB-4616-81BE-A1996331A17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708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0E54B-ACDB-4616-81BE-A1996331A17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708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 smtClean="0"/>
              <a:t>Eu acho que a programação em par do XP é uma perda de recursos. </a:t>
            </a:r>
            <a:r>
              <a:rPr lang="pt-BR" dirty="0" err="1" smtClean="0"/>
              <a:t>Vc</a:t>
            </a:r>
            <a:r>
              <a:rPr lang="pt-BR" dirty="0" smtClean="0"/>
              <a:t> acha que</a:t>
            </a:r>
            <a:r>
              <a:rPr lang="pt-BR" baseline="0" dirty="0" smtClean="0"/>
              <a:t> </a:t>
            </a:r>
            <a:r>
              <a:rPr lang="pt-BR" baseline="0" smtClean="0"/>
              <a:t>funcionaria em </a:t>
            </a:r>
            <a:r>
              <a:rPr lang="pt-BR" baseline="0" dirty="0" smtClean="0"/>
              <a:t>nossa empresa?</a:t>
            </a:r>
          </a:p>
          <a:p>
            <a:pPr marL="171450" indent="-171450">
              <a:buFontTx/>
              <a:buChar char="-"/>
            </a:pPr>
            <a:r>
              <a:rPr lang="pt-BR" baseline="0" dirty="0" smtClean="0"/>
              <a:t>Me fale ai um pouco sobre as três reuniões realizadas no </a:t>
            </a:r>
            <a:r>
              <a:rPr lang="pt-BR" baseline="0" dirty="0" err="1" smtClean="0"/>
              <a:t>Scrum</a:t>
            </a:r>
            <a:r>
              <a:rPr lang="pt-BR" baseline="0" dirty="0" smtClean="0"/>
              <a:t> e como </a:t>
            </a:r>
            <a:r>
              <a:rPr lang="pt-BR" baseline="0" dirty="0" err="1" smtClean="0"/>
              <a:t>vc</a:t>
            </a:r>
            <a:r>
              <a:rPr lang="pt-BR" baseline="0" dirty="0" smtClean="0"/>
              <a:t> se portaria em cada uma delas?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0E54B-ACDB-4616-81BE-A1996331A17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708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 smtClean="0"/>
              <a:t>Eu acho que a programação em par do XP é uma perda de recursos. </a:t>
            </a:r>
            <a:r>
              <a:rPr lang="pt-BR" dirty="0" err="1" smtClean="0"/>
              <a:t>Vc</a:t>
            </a:r>
            <a:r>
              <a:rPr lang="pt-BR" dirty="0" smtClean="0"/>
              <a:t> acha que</a:t>
            </a:r>
            <a:r>
              <a:rPr lang="pt-BR" baseline="0" dirty="0" smtClean="0"/>
              <a:t> </a:t>
            </a:r>
            <a:r>
              <a:rPr lang="pt-BR" baseline="0" smtClean="0"/>
              <a:t>funcionaria em </a:t>
            </a:r>
            <a:r>
              <a:rPr lang="pt-BR" baseline="0" dirty="0" smtClean="0"/>
              <a:t>nossa empresa?</a:t>
            </a:r>
          </a:p>
          <a:p>
            <a:pPr marL="171450" indent="-171450">
              <a:buFontTx/>
              <a:buChar char="-"/>
            </a:pPr>
            <a:r>
              <a:rPr lang="pt-BR" baseline="0" dirty="0" smtClean="0"/>
              <a:t>Me fale ai um pouco sobre as três reuniões realizadas no </a:t>
            </a:r>
            <a:r>
              <a:rPr lang="pt-BR" baseline="0" dirty="0" err="1" smtClean="0"/>
              <a:t>Scrum</a:t>
            </a:r>
            <a:r>
              <a:rPr lang="pt-BR" baseline="0" dirty="0" smtClean="0"/>
              <a:t> e como </a:t>
            </a:r>
            <a:r>
              <a:rPr lang="pt-BR" baseline="0" dirty="0" err="1" smtClean="0"/>
              <a:t>vc</a:t>
            </a:r>
            <a:r>
              <a:rPr lang="pt-BR" baseline="0" dirty="0" smtClean="0"/>
              <a:t> se portaria em cada uma delas?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0E54B-ACDB-4616-81BE-A1996331A17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708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6543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008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003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Conector reto 7"/>
          <p:cNvCxnSpPr/>
          <p:nvPr userDrawn="1"/>
        </p:nvCxnSpPr>
        <p:spPr>
          <a:xfrm flipH="1">
            <a:off x="2195736" y="1052736"/>
            <a:ext cx="6948264" cy="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 userDrawn="1"/>
        </p:nvCxnSpPr>
        <p:spPr>
          <a:xfrm flipH="1">
            <a:off x="1835696" y="1052736"/>
            <a:ext cx="360040" cy="288032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89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794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415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358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1478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208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69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8441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051720" y="125760"/>
            <a:ext cx="66350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A90D3-6A4F-4237-AD7A-3B59DD208273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51720" cy="136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Conector reto 7"/>
          <p:cNvCxnSpPr/>
          <p:nvPr userDrawn="1"/>
        </p:nvCxnSpPr>
        <p:spPr>
          <a:xfrm flipH="1">
            <a:off x="251520" y="6165304"/>
            <a:ext cx="7668344" cy="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 userDrawn="1"/>
        </p:nvCxnSpPr>
        <p:spPr>
          <a:xfrm flipH="1">
            <a:off x="35496" y="6237312"/>
            <a:ext cx="7668344" cy="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 userDrawn="1"/>
        </p:nvSpPr>
        <p:spPr>
          <a:xfrm>
            <a:off x="56303" y="6347108"/>
            <a:ext cx="450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accent3">
                    <a:lumMod val="75000"/>
                  </a:schemeClr>
                </a:solidFill>
              </a:rPr>
              <a:t>Source: </a:t>
            </a:r>
            <a:r>
              <a:rPr lang="pt-BR" dirty="0" smtClean="0">
                <a:solidFill>
                  <a:schemeClr val="accent3">
                    <a:lumMod val="75000"/>
                  </a:schemeClr>
                </a:solidFill>
              </a:rPr>
              <a:t>Software </a:t>
            </a:r>
            <a:r>
              <a:rPr lang="pt-BR" dirty="0" err="1" smtClean="0">
                <a:solidFill>
                  <a:schemeClr val="accent3">
                    <a:lumMod val="75000"/>
                  </a:schemeClr>
                </a:solidFill>
              </a:rPr>
              <a:t>Engineering</a:t>
            </a:r>
            <a:r>
              <a:rPr lang="pt-BR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accent3">
                    <a:lumMod val="75000"/>
                  </a:schemeClr>
                </a:solidFill>
              </a:rPr>
              <a:t>by</a:t>
            </a:r>
            <a:r>
              <a:rPr lang="pt-BR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accent3">
                    <a:lumMod val="75000"/>
                  </a:schemeClr>
                </a:solidFill>
              </a:rPr>
              <a:t>Sommerville</a:t>
            </a:r>
            <a:r>
              <a:rPr lang="pt-BR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AutoShape 5" descr="Logo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" name="AutoShape 7" descr="Logo"/>
          <p:cNvSpPr>
            <a:spLocks noChangeAspect="1" noChangeArrowheads="1"/>
          </p:cNvSpPr>
          <p:nvPr userDrawn="1"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" name="Picture 9" descr="Resultado de imagem para centro de informatica ufpb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840" y="5582041"/>
            <a:ext cx="1442453" cy="123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2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accent3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accent3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Engenharia de Software</a:t>
            </a:r>
            <a:endParaRPr lang="pt-BR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Plano de Curso</a:t>
            </a:r>
            <a:endParaRPr lang="pt-BR" dirty="0"/>
          </a:p>
        </p:txBody>
      </p:sp>
      <p:cxnSp>
        <p:nvCxnSpPr>
          <p:cNvPr id="10" name="Conector reto 9"/>
          <p:cNvCxnSpPr/>
          <p:nvPr/>
        </p:nvCxnSpPr>
        <p:spPr>
          <a:xfrm flipH="1">
            <a:off x="35496" y="6237312"/>
            <a:ext cx="7668344" cy="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utoShape 5" descr="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7" descr="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052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Engenharia de </a:t>
            </a:r>
            <a:r>
              <a:rPr lang="pt-BR" dirty="0" err="1" smtClean="0"/>
              <a:t>Sofwtare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68759"/>
          </a:xfrm>
        </p:spPr>
        <p:txBody>
          <a:bodyPr/>
          <a:lstStyle/>
          <a:p>
            <a:r>
              <a:rPr lang="pt-BR" dirty="0" smtClean="0"/>
              <a:t>“Engenharia de Software é a arte de lidar com trade-</a:t>
            </a:r>
            <a:r>
              <a:rPr lang="pt-BR" dirty="0" err="1" smtClean="0"/>
              <a:t>offs</a:t>
            </a:r>
            <a:r>
              <a:rPr lang="pt-BR" dirty="0" smtClean="0"/>
              <a:t>”</a:t>
            </a:r>
            <a:endParaRPr lang="pt-BR" sz="1100" dirty="0" smtClean="0"/>
          </a:p>
        </p:txBody>
      </p:sp>
      <p:pic>
        <p:nvPicPr>
          <p:cNvPr id="2050" name="Picture 2" descr="Resultado de imagem para problema do trem decisão étic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068960"/>
            <a:ext cx="61912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pic>
        <p:nvPicPr>
          <p:cNvPr id="1026" name="Picture 2" descr="Resultado de imagem para Lógic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70455"/>
            <a:ext cx="4464495" cy="446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3570077" y="5590981"/>
            <a:ext cx="2268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TOMADA DE DECISÃO</a:t>
            </a:r>
          </a:p>
          <a:p>
            <a:pPr algn="ctr"/>
            <a:r>
              <a:rPr lang="pt-BR" b="1" dirty="0" smtClean="0">
                <a:solidFill>
                  <a:srgbClr val="FF0000"/>
                </a:solidFill>
              </a:rPr>
              <a:t>“Por que...?”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Seta para a direita 2"/>
          <p:cNvSpPr/>
          <p:nvPr/>
        </p:nvSpPr>
        <p:spPr>
          <a:xfrm>
            <a:off x="6012160" y="5733256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6516216" y="5589240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solidFill>
                  <a:schemeClr val="tx2">
                    <a:lumMod val="75000"/>
                  </a:schemeClr>
                </a:solidFill>
              </a:rPr>
              <a:t>$$$</a:t>
            </a:r>
            <a:endParaRPr lang="pt-BR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87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Plano de Curso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199" y="1600200"/>
            <a:ext cx="3740993" cy="3701008"/>
          </a:xfrm>
        </p:spPr>
        <p:txBody>
          <a:bodyPr>
            <a:normAutofit/>
          </a:bodyPr>
          <a:lstStyle/>
          <a:p>
            <a:r>
              <a:rPr lang="pt-BR" dirty="0" smtClean="0"/>
              <a:t>Livro base:</a:t>
            </a:r>
          </a:p>
          <a:p>
            <a:pPr lvl="1"/>
            <a:r>
              <a:rPr lang="pt-BR" dirty="0" smtClean="0"/>
              <a:t>Software </a:t>
            </a:r>
            <a:r>
              <a:rPr lang="pt-BR" dirty="0" err="1" smtClean="0"/>
              <a:t>Engineering</a:t>
            </a:r>
            <a:endParaRPr lang="pt-BR" dirty="0" smtClean="0"/>
          </a:p>
          <a:p>
            <a:pPr lvl="1"/>
            <a:r>
              <a:rPr lang="pt-BR" dirty="0" smtClean="0"/>
              <a:t>Ian </a:t>
            </a:r>
            <a:r>
              <a:rPr lang="pt-BR" dirty="0" err="1" smtClean="0"/>
              <a:t>Sommerville</a:t>
            </a:r>
            <a:endParaRPr lang="pt-BR" dirty="0" smtClean="0"/>
          </a:p>
          <a:p>
            <a:pPr lvl="1"/>
            <a:endParaRPr lang="pt-BR" dirty="0"/>
          </a:p>
          <a:p>
            <a:r>
              <a:rPr lang="pt-BR" dirty="0" smtClean="0"/>
              <a:t>Ou</a:t>
            </a:r>
          </a:p>
          <a:p>
            <a:pPr lvl="1"/>
            <a:r>
              <a:rPr lang="pt-BR" dirty="0" smtClean="0"/>
              <a:t>Software </a:t>
            </a:r>
            <a:r>
              <a:rPr lang="pt-BR" dirty="0" err="1" smtClean="0"/>
              <a:t>Engineering</a:t>
            </a:r>
            <a:endParaRPr lang="pt-BR" dirty="0" smtClean="0"/>
          </a:p>
          <a:p>
            <a:pPr lvl="1"/>
            <a:r>
              <a:rPr lang="pt-BR" dirty="0" smtClean="0"/>
              <a:t>Roger Pressman</a:t>
            </a:r>
          </a:p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193" y="1484784"/>
            <a:ext cx="3686175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435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Plano de Curso - básico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37112"/>
          </a:xfrm>
        </p:spPr>
        <p:txBody>
          <a:bodyPr>
            <a:normAutofit/>
          </a:bodyPr>
          <a:lstStyle/>
          <a:p>
            <a:r>
              <a:rPr lang="pt-BR" dirty="0" smtClean="0"/>
              <a:t>Aula 01 – Introdução</a:t>
            </a:r>
          </a:p>
          <a:p>
            <a:r>
              <a:rPr lang="pt-BR" dirty="0" smtClean="0"/>
              <a:t>Aula 02 – Processo de Software</a:t>
            </a:r>
          </a:p>
          <a:p>
            <a:r>
              <a:rPr lang="pt-BR" dirty="0" smtClean="0"/>
              <a:t>Aula 03 – Desenvolvimento de Software Ágil</a:t>
            </a:r>
          </a:p>
          <a:p>
            <a:r>
              <a:rPr lang="pt-BR" dirty="0" smtClean="0"/>
              <a:t>Aula 04 – Engenharia de Requisitos</a:t>
            </a:r>
          </a:p>
          <a:p>
            <a:r>
              <a:rPr lang="pt-BR" dirty="0" smtClean="0"/>
              <a:t>Aula 05 – Modelagem de Sistemas</a:t>
            </a:r>
          </a:p>
          <a:p>
            <a:r>
              <a:rPr lang="pt-BR" dirty="0" smtClean="0"/>
              <a:t>Aula 06 – Projeto de Arquitetura</a:t>
            </a:r>
          </a:p>
          <a:p>
            <a:r>
              <a:rPr lang="pt-BR" dirty="0" smtClean="0"/>
              <a:t>Aula 07 – Projeto e Implementação</a:t>
            </a:r>
          </a:p>
          <a:p>
            <a:r>
              <a:rPr lang="pt-BR" dirty="0" smtClean="0"/>
              <a:t>Aula 08 – Teste de Software</a:t>
            </a:r>
          </a:p>
          <a:p>
            <a:r>
              <a:rPr lang="pt-BR" dirty="0" smtClean="0"/>
              <a:t>Aula 09 – Evolução de Software</a:t>
            </a:r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179512" y="5085184"/>
            <a:ext cx="813690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31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Plano de Curso - avançado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/>
          <a:lstStyle/>
          <a:p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Aula 11 – Reuso de Software</a:t>
            </a:r>
          </a:p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Aula 12 – ES Baseada em Componentes </a:t>
            </a:r>
            <a:r>
              <a:rPr lang="pt-BR" dirty="0" smtClean="0"/>
              <a:t>	</a:t>
            </a:r>
          </a:p>
          <a:p>
            <a:r>
              <a:rPr lang="pt-BR" dirty="0" smtClean="0"/>
              <a:t>Aula 13 – Engenharia de Software Distribuída</a:t>
            </a:r>
          </a:p>
          <a:p>
            <a:r>
              <a:rPr lang="pt-BR" dirty="0" smtClean="0"/>
              <a:t>Aula 14 – Arquitetura Orientada a Serviços</a:t>
            </a:r>
          </a:p>
          <a:p>
            <a:r>
              <a:rPr lang="pt-BR" dirty="0" smtClean="0"/>
              <a:t>Aula 15 – Software Embarcado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Aula 16 – Hardware/Software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Codesign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29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Avaliações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Avaliação</a:t>
            </a:r>
          </a:p>
          <a:p>
            <a:pPr lvl="1"/>
            <a:r>
              <a:rPr lang="pt-BR" dirty="0" smtClean="0"/>
              <a:t>Prova Teórica I</a:t>
            </a:r>
          </a:p>
          <a:p>
            <a:pPr marL="914400" lvl="2" indent="0">
              <a:buNone/>
            </a:pPr>
            <a:endParaRPr lang="pt-BR" dirty="0"/>
          </a:p>
          <a:p>
            <a:pPr lvl="1"/>
            <a:r>
              <a:rPr lang="pt-BR" dirty="0" smtClean="0"/>
              <a:t>Prova Teórica II</a:t>
            </a:r>
          </a:p>
          <a:p>
            <a:pPr marL="914400" lvl="2" indent="0">
              <a:buNone/>
            </a:pPr>
            <a:endParaRPr lang="pt-BR" dirty="0"/>
          </a:p>
          <a:p>
            <a:pPr lvl="1"/>
            <a:r>
              <a:rPr lang="pt-BR" dirty="0" err="1" smtClean="0"/>
              <a:t>Mini-projeto</a:t>
            </a:r>
            <a:r>
              <a:rPr lang="pt-BR" dirty="0" smtClean="0"/>
              <a:t> de engenharia</a:t>
            </a:r>
          </a:p>
          <a:p>
            <a:pPr lvl="2"/>
            <a:r>
              <a:rPr lang="pt-BR" dirty="0"/>
              <a:t>D</a:t>
            </a:r>
            <a:r>
              <a:rPr lang="pt-BR" dirty="0" smtClean="0"/>
              <a:t>uplas – cada dupla atuará nos papeis de engenheiro e cliente</a:t>
            </a:r>
          </a:p>
          <a:p>
            <a:pPr lvl="2"/>
            <a:r>
              <a:rPr lang="pt-BR" dirty="0" smtClean="0"/>
              <a:t>Já definir as duplas até próxima aula!!!</a:t>
            </a:r>
          </a:p>
          <a:p>
            <a:pPr lvl="3"/>
            <a:endParaRPr lang="pt-BR" dirty="0"/>
          </a:p>
          <a:p>
            <a:pPr lvl="1"/>
            <a:r>
              <a:rPr lang="pt-BR" dirty="0" smtClean="0"/>
              <a:t>Pontos de participação</a:t>
            </a:r>
          </a:p>
          <a:p>
            <a:pPr lvl="2"/>
            <a:r>
              <a:rPr lang="pt-BR" dirty="0" smtClean="0"/>
              <a:t>Apresentações discursivas sobre temas do estado da arte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44008" y="2132856"/>
            <a:ext cx="40298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PT</a:t>
            </a:r>
            <a:r>
              <a:rPr lang="pt-BR" sz="3200" baseline="-25000" dirty="0" smtClean="0"/>
              <a:t>I</a:t>
            </a:r>
            <a:r>
              <a:rPr lang="pt-BR" sz="3200" dirty="0" smtClean="0"/>
              <a:t> + PT</a:t>
            </a:r>
            <a:r>
              <a:rPr lang="pt-BR" sz="3200" baseline="-25000" dirty="0" smtClean="0"/>
              <a:t>II</a:t>
            </a:r>
            <a:r>
              <a:rPr lang="pt-BR" sz="3200" dirty="0" smtClean="0"/>
              <a:t> + MP + PP / 3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49847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/>
          <a:lstStyle/>
          <a:p>
            <a:r>
              <a:rPr lang="pt-BR" dirty="0" smtClean="0"/>
              <a:t>Todos devem passar com Média &gt; </a:t>
            </a:r>
            <a:r>
              <a:rPr lang="pt-BR" dirty="0" smtClean="0"/>
              <a:t>9.0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31912" y="2564904"/>
            <a:ext cx="8271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“A primeira coisa que o setor de RH  de uma empresa de desenvolvimento de software verifica na triagem dos </a:t>
            </a:r>
            <a:r>
              <a:rPr lang="pt-BR" dirty="0" err="1" smtClean="0"/>
              <a:t>CVs</a:t>
            </a:r>
            <a:r>
              <a:rPr lang="pt-BR" dirty="0" smtClean="0"/>
              <a:t> é a nota de Engenharia de Software”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403648" y="3861048"/>
            <a:ext cx="649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“Entrevista se baseia 75% em questões de engenharia de software”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126764" y="4722574"/>
            <a:ext cx="3533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“Principal foco dos concursos de TI”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107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37" y="1690688"/>
            <a:ext cx="8082919" cy="382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5940152" y="1916832"/>
            <a:ext cx="2232248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73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pic>
        <p:nvPicPr>
          <p:cNvPr id="2050" name="Picture 2" descr="Resultado de imagem para sociedade brasileira de computação curs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547" y="1741264"/>
            <a:ext cx="3600450" cy="201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engenharia de computaçã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437112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ciência da computaçã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536021"/>
            <a:ext cx="1314349" cy="13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m para sistemas de informaçã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907" y="4536021"/>
            <a:ext cx="1632181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utoShape 10" descr="Resultado de imagem para licenciatura em computaçã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AutoShape 12" descr="Resultado de imagem para licenciatura em computaçã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14" descr="Resultado de imagem para licenciatura em computaçã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527325"/>
            <a:ext cx="1517607" cy="1199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AutoShape 17" descr="Resultado de imagem para curso de engenharia de softwar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" name="AutoShape 19" descr="Resultado de imagem para curso de engenharia de software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68" name="Picture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1" y="4796755"/>
            <a:ext cx="1872208" cy="702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eta para baixo 23"/>
          <p:cNvSpPr/>
          <p:nvPr/>
        </p:nvSpPr>
        <p:spPr>
          <a:xfrm>
            <a:off x="7884368" y="3792117"/>
            <a:ext cx="504055" cy="7890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69" name="Picture 2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1455515"/>
            <a:ext cx="424815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Conector reto 25"/>
          <p:cNvCxnSpPr>
            <a:stCxn id="2050" idx="2"/>
            <a:endCxn id="2068" idx="0"/>
          </p:cNvCxnSpPr>
          <p:nvPr/>
        </p:nvCxnSpPr>
        <p:spPr>
          <a:xfrm>
            <a:off x="2747772" y="3760565"/>
            <a:ext cx="5280613" cy="1036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>
            <a:stCxn id="2050" idx="2"/>
            <a:endCxn id="2063" idx="0"/>
          </p:cNvCxnSpPr>
          <p:nvPr/>
        </p:nvCxnSpPr>
        <p:spPr>
          <a:xfrm>
            <a:off x="2747772" y="3760565"/>
            <a:ext cx="3375120" cy="766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2050" idx="2"/>
            <a:endCxn id="2056" idx="0"/>
          </p:cNvCxnSpPr>
          <p:nvPr/>
        </p:nvCxnSpPr>
        <p:spPr>
          <a:xfrm>
            <a:off x="2747772" y="3760565"/>
            <a:ext cx="1800226" cy="775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>
            <a:stCxn id="2050" idx="2"/>
          </p:cNvCxnSpPr>
          <p:nvPr/>
        </p:nvCxnSpPr>
        <p:spPr>
          <a:xfrm>
            <a:off x="2747772" y="3760565"/>
            <a:ext cx="249154" cy="1036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>
            <a:stCxn id="2050" idx="2"/>
            <a:endCxn id="2052" idx="0"/>
          </p:cNvCxnSpPr>
          <p:nvPr/>
        </p:nvCxnSpPr>
        <p:spPr>
          <a:xfrm flipH="1">
            <a:off x="1223628" y="3760565"/>
            <a:ext cx="1524144" cy="676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80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36912"/>
          </a:xfrm>
        </p:spPr>
        <p:txBody>
          <a:bodyPr/>
          <a:lstStyle/>
          <a:p>
            <a:r>
              <a:rPr lang="pt-BR" dirty="0" smtClean="0"/>
              <a:t>Por que engenharia de software é “fácil”?</a:t>
            </a:r>
          </a:p>
          <a:p>
            <a:pPr lvl="1"/>
            <a:r>
              <a:rPr lang="pt-BR" dirty="0" smtClean="0"/>
              <a:t>Não tem pré-requisitos </a:t>
            </a:r>
            <a:r>
              <a:rPr lang="pt-BR" dirty="0" smtClean="0"/>
              <a:t>(OO </a:t>
            </a:r>
            <a:r>
              <a:rPr lang="pt-BR" dirty="0" smtClean="0"/>
              <a:t>facilita)</a:t>
            </a:r>
            <a:endParaRPr lang="pt-BR" dirty="0"/>
          </a:p>
          <a:p>
            <a:pPr lvl="1"/>
            <a:r>
              <a:rPr lang="pt-BR" dirty="0" smtClean="0"/>
              <a:t>Não envolve matemática/física</a:t>
            </a:r>
          </a:p>
          <a:p>
            <a:pPr lvl="1"/>
            <a:r>
              <a:rPr lang="pt-BR" dirty="0" smtClean="0"/>
              <a:t>Não envolve programação (ajuda mas não essencial)</a:t>
            </a:r>
          </a:p>
          <a:p>
            <a:pPr lvl="1"/>
            <a:r>
              <a:rPr lang="pt-BR" dirty="0" smtClean="0"/>
              <a:t>Não envolve nada de eletricidade/eletrônica/controle..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2195736" y="4560759"/>
            <a:ext cx="4250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FF0000"/>
                </a:solidFill>
              </a:rPr>
              <a:t>E o que </a:t>
            </a:r>
            <a:r>
              <a:rPr lang="pt-BR" sz="2800" dirty="0" smtClean="0">
                <a:solidFill>
                  <a:srgbClr val="FF0000"/>
                </a:solidFill>
              </a:rPr>
              <a:t>é preciso </a:t>
            </a:r>
            <a:r>
              <a:rPr lang="pt-BR" sz="2800" dirty="0" smtClean="0">
                <a:solidFill>
                  <a:srgbClr val="FF0000"/>
                </a:solidFill>
              </a:rPr>
              <a:t>então????</a:t>
            </a:r>
            <a:endParaRPr lang="pt-B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46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4539</TotalTime>
  <Words>434</Words>
  <Application>Microsoft Office PowerPoint</Application>
  <PresentationFormat>Apresentação na tela (4:3)</PresentationFormat>
  <Paragraphs>73</Paragraphs>
  <Slides>11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Engenharia de Software</vt:lpstr>
      <vt:lpstr>Plano de Curso</vt:lpstr>
      <vt:lpstr>Plano de Curso - básico</vt:lpstr>
      <vt:lpstr>Plano de Curso - avançado</vt:lpstr>
      <vt:lpstr>Avaliações</vt:lpstr>
      <vt:lpstr>Motivação</vt:lpstr>
      <vt:lpstr>Motivação</vt:lpstr>
      <vt:lpstr>Motivação</vt:lpstr>
      <vt:lpstr>Motivação</vt:lpstr>
      <vt:lpstr>Engenharia de Sofwtare</vt:lpstr>
      <vt:lpstr>Engenharia de Software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Software</dc:title>
  <dc:creator>pesquisa</dc:creator>
  <cp:lastModifiedBy>pesquisa</cp:lastModifiedBy>
  <cp:revision>25</cp:revision>
  <dcterms:created xsi:type="dcterms:W3CDTF">2019-09-14T12:33:48Z</dcterms:created>
  <dcterms:modified xsi:type="dcterms:W3CDTF">2019-10-30T19:36:47Z</dcterms:modified>
</cp:coreProperties>
</file>