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AB2B1-1EBA-4F6D-981E-8088D03B49F8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85D1-B2EB-4ADB-B0D3-B37FB0DF26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56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5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00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 flipH="1">
            <a:off x="2195736" y="1052736"/>
            <a:ext cx="694826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 userDrawn="1"/>
        </p:nvCxnSpPr>
        <p:spPr>
          <a:xfrm flipH="1">
            <a:off x="1835696" y="1052736"/>
            <a:ext cx="360040" cy="288032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8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9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4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3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4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0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9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4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051720" y="125760"/>
            <a:ext cx="66350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90D3-6A4F-4237-AD7A-3B59DD208273}" type="datetimeFigureOut">
              <a:rPr lang="pt-BR" smtClean="0"/>
              <a:t>04/11/2019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CE2F6-A712-4445-A196-0C15D0C5ACD0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1720" cy="1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ector reto 7"/>
          <p:cNvCxnSpPr/>
          <p:nvPr userDrawn="1"/>
        </p:nvCxnSpPr>
        <p:spPr>
          <a:xfrm flipH="1">
            <a:off x="251520" y="6165304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 userDrawn="1"/>
        </p:nvSpPr>
        <p:spPr>
          <a:xfrm>
            <a:off x="56303" y="6347108"/>
            <a:ext cx="450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 smtClean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en-US" noProof="0" dirty="0" smtClean="0">
                <a:solidFill>
                  <a:schemeClr val="accent3">
                    <a:lumMod val="75000"/>
                  </a:schemeClr>
                </a:solidFill>
              </a:rPr>
              <a:t>Software Engineering by </a:t>
            </a:r>
            <a:r>
              <a:rPr lang="en-US" noProof="0" dirty="0" err="1" smtClean="0">
                <a:solidFill>
                  <a:schemeClr val="accent3">
                    <a:lumMod val="75000"/>
                  </a:schemeClr>
                </a:solidFill>
              </a:rPr>
              <a:t>Sommerville</a:t>
            </a:r>
            <a:r>
              <a:rPr lang="en-US" noProof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AutoShape 5" descr="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2" name="AutoShape 7" descr="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9" descr="Resultado de imagem para centro de informatica ufp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40" y="5582041"/>
            <a:ext cx="1442453" cy="12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accent3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Engenharia de Software</a:t>
            </a:r>
            <a:endParaRPr lang="pt-BR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35496" y="6237312"/>
            <a:ext cx="7668344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5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7" descr="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5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Incremental (Ágil)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Custo da acomodação de modificações do cliente é reduzido</a:t>
            </a:r>
          </a:p>
          <a:p>
            <a:pPr lvl="2"/>
            <a:r>
              <a:rPr lang="pt-BR" dirty="0" smtClean="0"/>
              <a:t>Análise e documentação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Bem mais fácil obter feedback do que está sendo feito</a:t>
            </a:r>
          </a:p>
          <a:p>
            <a:pPr lvl="2"/>
            <a:r>
              <a:rPr lang="pt-BR" dirty="0" smtClean="0"/>
              <a:t>Módulos prontos e demonstráveis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Entrega e implantação de parciais é possível</a:t>
            </a:r>
          </a:p>
          <a:p>
            <a:pPr lvl="2"/>
            <a:r>
              <a:rPr lang="pt-BR" dirty="0" smtClean="0"/>
              <a:t>Resultado de um ciclo de desenvolvimento </a:t>
            </a:r>
            <a:r>
              <a:rPr lang="pt-BR" dirty="0" smtClean="0"/>
              <a:t>completo</a:t>
            </a:r>
          </a:p>
          <a:p>
            <a:pPr lvl="2"/>
            <a:r>
              <a:rPr lang="pt-BR" dirty="0" smtClean="0"/>
              <a:t>Exemplo do SIGAA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Incremental (Ágil)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/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O progresso não é tão fácil de ser gerenciado</a:t>
            </a:r>
          </a:p>
          <a:p>
            <a:pPr lvl="1"/>
            <a:r>
              <a:rPr lang="pt-BR" dirty="0" smtClean="0"/>
              <a:t>A tarefa de documentação para cada ciclo não é efetiva (geralmente não é realizada)</a:t>
            </a:r>
          </a:p>
          <a:p>
            <a:pPr lvl="1"/>
            <a:r>
              <a:rPr lang="pt-BR" dirty="0" smtClean="0"/>
              <a:t>A estrutura do sistema tende a se degradar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99592" y="4174803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“</a:t>
            </a:r>
            <a:r>
              <a:rPr lang="pt-BR" b="1" dirty="0" err="1" smtClean="0">
                <a:solidFill>
                  <a:srgbClr val="FF0000"/>
                </a:solidFill>
              </a:rPr>
              <a:t>Unless</a:t>
            </a:r>
            <a:r>
              <a:rPr lang="pt-BR" b="1" dirty="0" smtClean="0">
                <a:solidFill>
                  <a:srgbClr val="FF0000"/>
                </a:solidFill>
              </a:rPr>
              <a:t> time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money</a:t>
            </a:r>
            <a:r>
              <a:rPr lang="pt-BR" b="1" dirty="0" smtClean="0">
                <a:solidFill>
                  <a:srgbClr val="FF0000"/>
                </a:solidFill>
              </a:rPr>
              <a:t>  </a:t>
            </a:r>
            <a:r>
              <a:rPr lang="pt-BR" b="1" dirty="0" err="1" smtClean="0">
                <a:solidFill>
                  <a:srgbClr val="FF0000"/>
                </a:solidFill>
              </a:rPr>
              <a:t>is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spent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on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refactoring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to</a:t>
            </a:r>
            <a:r>
              <a:rPr lang="pt-BR" b="1" dirty="0" smtClean="0">
                <a:solidFill>
                  <a:srgbClr val="FF0000"/>
                </a:solidFill>
              </a:rPr>
              <a:t> improve </a:t>
            </a:r>
            <a:r>
              <a:rPr lang="pt-BR" b="1" dirty="0" err="1" smtClean="0">
                <a:solidFill>
                  <a:srgbClr val="FF0000"/>
                </a:solidFill>
              </a:rPr>
              <a:t>the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sofware</a:t>
            </a:r>
            <a:r>
              <a:rPr lang="pt-BR" b="1" dirty="0" smtClean="0">
                <a:solidFill>
                  <a:srgbClr val="FF0000"/>
                </a:solidFill>
              </a:rPr>
              <a:t> , regular </a:t>
            </a:r>
            <a:r>
              <a:rPr lang="pt-BR" b="1" dirty="0" err="1" smtClean="0">
                <a:solidFill>
                  <a:srgbClr val="FF0000"/>
                </a:solidFill>
              </a:rPr>
              <a:t>changes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tends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to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corrut</a:t>
            </a:r>
            <a:r>
              <a:rPr lang="pt-BR" b="1" dirty="0" smtClean="0">
                <a:solidFill>
                  <a:srgbClr val="FF0000"/>
                </a:solidFill>
              </a:rPr>
              <a:t> its </a:t>
            </a:r>
            <a:r>
              <a:rPr lang="pt-BR" b="1" dirty="0" err="1" smtClean="0">
                <a:solidFill>
                  <a:srgbClr val="FF0000"/>
                </a:solidFill>
              </a:rPr>
              <a:t>strucutre</a:t>
            </a:r>
            <a:r>
              <a:rPr lang="pt-BR" b="1" dirty="0" smtClean="0">
                <a:solidFill>
                  <a:srgbClr val="FF0000"/>
                </a:solidFill>
              </a:rPr>
              <a:t>. </a:t>
            </a:r>
            <a:r>
              <a:rPr lang="pt-BR" b="1" dirty="0" err="1" smtClean="0">
                <a:solidFill>
                  <a:srgbClr val="FF0000"/>
                </a:solidFill>
              </a:rPr>
              <a:t>Incorporating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further</a:t>
            </a:r>
            <a:r>
              <a:rPr lang="pt-BR" b="1" dirty="0" smtClean="0">
                <a:solidFill>
                  <a:srgbClr val="FF0000"/>
                </a:solidFill>
              </a:rPr>
              <a:t> software </a:t>
            </a:r>
            <a:r>
              <a:rPr lang="pt-BR" b="1" dirty="0" err="1" smtClean="0">
                <a:solidFill>
                  <a:srgbClr val="FF0000"/>
                </a:solidFill>
              </a:rPr>
              <a:t>changes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becomes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increasingly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difficult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and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</a:rPr>
              <a:t>costly</a:t>
            </a:r>
            <a:r>
              <a:rPr lang="pt-BR" b="1" dirty="0" smtClean="0">
                <a:solidFill>
                  <a:srgbClr val="FF0000"/>
                </a:solidFill>
              </a:rPr>
              <a:t>” </a:t>
            </a:r>
            <a:r>
              <a:rPr lang="pt-BR" b="1" dirty="0" err="1" smtClean="0">
                <a:solidFill>
                  <a:srgbClr val="FF0000"/>
                </a:solidFill>
              </a:rPr>
              <a:t>Sommerville</a:t>
            </a:r>
            <a:r>
              <a:rPr lang="pt-BR" b="1" dirty="0" smtClean="0">
                <a:solidFill>
                  <a:srgbClr val="FF0000"/>
                </a:solidFill>
              </a:rPr>
              <a:t> (2017)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0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Integração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Baseado no reuso de software</a:t>
            </a:r>
          </a:p>
          <a:p>
            <a:pPr lvl="1"/>
            <a:r>
              <a:rPr lang="pt-BR" dirty="0" smtClean="0"/>
              <a:t>Sistemas são integrados a partir de componentes já existentes</a:t>
            </a:r>
          </a:p>
          <a:p>
            <a:pPr lvl="1"/>
            <a:endParaRPr lang="pt-BR" dirty="0"/>
          </a:p>
          <a:p>
            <a:r>
              <a:rPr lang="pt-BR" dirty="0" smtClean="0"/>
              <a:t>Componentes reusados podem ser configurados ou adaptados atender a funcionalidade desejada</a:t>
            </a:r>
          </a:p>
          <a:p>
            <a:endParaRPr lang="pt-BR" dirty="0"/>
          </a:p>
          <a:p>
            <a:r>
              <a:rPr lang="pt-BR" dirty="0" smtClean="0"/>
              <a:t>Reuso é atualmente a abordagem padrão para construção de diversos tipos de sistemas</a:t>
            </a:r>
          </a:p>
          <a:p>
            <a:pPr lvl="1"/>
            <a:r>
              <a:rPr lang="pt-BR" dirty="0" smtClean="0"/>
              <a:t>Tópicos avançados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Integração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sistemas reusáveis</a:t>
            </a:r>
          </a:p>
          <a:p>
            <a:pPr lvl="1"/>
            <a:r>
              <a:rPr lang="pt-BR" dirty="0" smtClean="0"/>
              <a:t>COTS</a:t>
            </a:r>
          </a:p>
          <a:p>
            <a:pPr lvl="1"/>
            <a:r>
              <a:rPr lang="pt-BR" dirty="0" smtClean="0"/>
              <a:t>Coleções de objetos que são desenvolvidos como pacotes</a:t>
            </a:r>
          </a:p>
          <a:p>
            <a:pPr lvl="1"/>
            <a:r>
              <a:rPr lang="pt-BR" dirty="0" smtClean="0"/>
              <a:t>Web </a:t>
            </a:r>
            <a:r>
              <a:rPr lang="pt-BR" dirty="0" err="1" smtClean="0"/>
              <a:t>services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7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Integração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Engenharia de software orientada a reuso</a:t>
            </a: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31195"/>
            <a:ext cx="8903023" cy="2137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1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Modelo de Integração e Configuração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Custo e risco reduzido (grande parte do software não é desenvolvido desde o início</a:t>
            </a:r>
          </a:p>
          <a:p>
            <a:pPr lvl="1"/>
            <a:r>
              <a:rPr lang="pt-BR" dirty="0" smtClean="0"/>
              <a:t>Rápida entrega e implantação</a:t>
            </a:r>
          </a:p>
          <a:p>
            <a:pPr lvl="1"/>
            <a:endParaRPr lang="pt-BR" dirty="0"/>
          </a:p>
          <a:p>
            <a:r>
              <a:rPr lang="pt-BR" dirty="0" smtClean="0"/>
              <a:t>Desvantagem (grande desvantagem)</a:t>
            </a:r>
          </a:p>
          <a:p>
            <a:pPr lvl="1"/>
            <a:r>
              <a:rPr lang="pt-BR" dirty="0" smtClean="0"/>
              <a:t>Perda de controle sobre a evolução dos elementos reusados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53752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Atividades do Processo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Processos são sequências de atividades técnicas, colaborativas e gerenciais com o objetivo de </a:t>
            </a:r>
          </a:p>
          <a:p>
            <a:pPr lvl="1"/>
            <a:r>
              <a:rPr lang="pt-BR" dirty="0" smtClean="0"/>
              <a:t>Especificar</a:t>
            </a:r>
          </a:p>
          <a:p>
            <a:pPr lvl="1"/>
            <a:r>
              <a:rPr lang="pt-BR" dirty="0" smtClean="0"/>
              <a:t>Projetar</a:t>
            </a:r>
          </a:p>
          <a:p>
            <a:pPr lvl="1"/>
            <a:r>
              <a:rPr lang="pt-BR" dirty="0" smtClean="0"/>
              <a:t>Implementar</a:t>
            </a:r>
          </a:p>
          <a:p>
            <a:pPr lvl="1"/>
            <a:r>
              <a:rPr lang="pt-BR" dirty="0" smtClean="0"/>
              <a:t>Testar</a:t>
            </a:r>
          </a:p>
          <a:p>
            <a:r>
              <a:rPr lang="pt-BR" dirty="0" smtClean="0"/>
              <a:t>O que muda de um processo para outro é como estas atividades são organizadas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16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-27384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Atividades do Processo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676672"/>
          </a:xfrm>
        </p:spPr>
        <p:txBody>
          <a:bodyPr>
            <a:normAutofit/>
          </a:bodyPr>
          <a:lstStyle/>
          <a:p>
            <a:r>
              <a:rPr lang="pt-BR" dirty="0" smtClean="0"/>
              <a:t>Processo de engenharia de requisitos (especificação)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400600" cy="380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1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Estabelece quais serviços são requeridos e quais são as </a:t>
            </a:r>
            <a:r>
              <a:rPr lang="pt-BR" dirty="0" smtClean="0">
                <a:solidFill>
                  <a:srgbClr val="FF0000"/>
                </a:solidFill>
              </a:rPr>
              <a:t>restrições</a:t>
            </a:r>
            <a:r>
              <a:rPr lang="pt-BR" dirty="0" smtClean="0"/>
              <a:t> sobre a operação do sistema</a:t>
            </a:r>
          </a:p>
          <a:p>
            <a:endParaRPr lang="pt-BR" dirty="0"/>
          </a:p>
          <a:p>
            <a:r>
              <a:rPr lang="pt-BR" dirty="0" smtClean="0"/>
              <a:t>Fases do processo de engenharia de requisitos</a:t>
            </a:r>
          </a:p>
          <a:p>
            <a:pPr lvl="1"/>
            <a:r>
              <a:rPr lang="pt-BR" dirty="0" err="1" smtClean="0"/>
              <a:t>Elicitação</a:t>
            </a:r>
            <a:r>
              <a:rPr lang="pt-BR" dirty="0" smtClean="0"/>
              <a:t> e análise dos requisitos</a:t>
            </a:r>
          </a:p>
          <a:p>
            <a:pPr lvl="2"/>
            <a:r>
              <a:rPr lang="pt-BR" dirty="0" smtClean="0"/>
              <a:t>O que os clientes esperam que o sistema faça?</a:t>
            </a:r>
          </a:p>
          <a:p>
            <a:pPr lvl="1"/>
            <a:r>
              <a:rPr lang="pt-BR" dirty="0" smtClean="0"/>
              <a:t>Especificação dos requisitos</a:t>
            </a:r>
          </a:p>
          <a:p>
            <a:pPr lvl="2"/>
            <a:r>
              <a:rPr lang="pt-BR" dirty="0" smtClean="0"/>
              <a:t>Definição “formal” dos requisitos de forma detalhada</a:t>
            </a:r>
          </a:p>
          <a:p>
            <a:pPr lvl="1"/>
            <a:r>
              <a:rPr lang="pt-BR" dirty="0" smtClean="0"/>
              <a:t>Validação dos requisitos</a:t>
            </a:r>
          </a:p>
          <a:p>
            <a:pPr lvl="2"/>
            <a:r>
              <a:rPr lang="pt-BR" dirty="0" smtClean="0"/>
              <a:t>Verificar se não existem contradições ou </a:t>
            </a:r>
            <a:r>
              <a:rPr lang="pt-BR" dirty="0" err="1" smtClean="0"/>
              <a:t>impossilidades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2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de converter a especificação de requisitos em um sistema executável</a:t>
            </a:r>
          </a:p>
          <a:p>
            <a:r>
              <a:rPr lang="pt-BR" dirty="0" smtClean="0"/>
              <a:t>Projeto de Software</a:t>
            </a:r>
          </a:p>
          <a:p>
            <a:pPr lvl="1"/>
            <a:r>
              <a:rPr lang="pt-BR" dirty="0" smtClean="0"/>
              <a:t>Criação da estrutura “teórica” do software</a:t>
            </a:r>
          </a:p>
          <a:p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Transferência desta estrutura em programas executáveis</a:t>
            </a:r>
          </a:p>
          <a:p>
            <a:pPr lvl="1"/>
            <a:endParaRPr lang="pt-BR" dirty="0"/>
          </a:p>
          <a:p>
            <a:r>
              <a:rPr lang="pt-BR" dirty="0" smtClean="0"/>
              <a:t>As atividades de projeto e implementação são altamente relacionadas e se intercalam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4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Tópicos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37112"/>
          </a:xfrm>
        </p:spPr>
        <p:txBody>
          <a:bodyPr>
            <a:normAutofit/>
          </a:bodyPr>
          <a:lstStyle/>
          <a:p>
            <a:r>
              <a:rPr lang="pt-BR" dirty="0" smtClean="0"/>
              <a:t>Modelos de processo de software</a:t>
            </a:r>
          </a:p>
          <a:p>
            <a:endParaRPr lang="pt-BR" dirty="0"/>
          </a:p>
          <a:p>
            <a:r>
              <a:rPr lang="pt-BR" dirty="0" smtClean="0"/>
              <a:t>Atividades do processo</a:t>
            </a:r>
          </a:p>
          <a:p>
            <a:endParaRPr lang="pt-BR" dirty="0"/>
          </a:p>
          <a:p>
            <a:r>
              <a:rPr lang="pt-BR" dirty="0" smtClean="0"/>
              <a:t>Como lidar com modificações</a:t>
            </a:r>
          </a:p>
          <a:p>
            <a:endParaRPr lang="pt-BR" dirty="0"/>
          </a:p>
          <a:p>
            <a:r>
              <a:rPr lang="pt-BR" dirty="0" smtClean="0"/>
              <a:t>Melhoramento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531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e 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pt-BR" dirty="0" smtClean="0"/>
              <a:t>Modelo geral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60848"/>
            <a:ext cx="5506484" cy="406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Atividades do projeto de software</a:t>
            </a:r>
          </a:p>
          <a:p>
            <a:pPr lvl="1"/>
            <a:r>
              <a:rPr lang="pt-BR" dirty="0" smtClean="0"/>
              <a:t>Projeto arquitetural</a:t>
            </a:r>
          </a:p>
          <a:p>
            <a:pPr lvl="2"/>
            <a:r>
              <a:rPr lang="pt-BR" dirty="0" smtClean="0"/>
              <a:t>Identificação da estrutura do sistema, principais componentes, suas relações e como eles estão distribuídos</a:t>
            </a:r>
          </a:p>
          <a:p>
            <a:pPr lvl="1"/>
            <a:r>
              <a:rPr lang="pt-BR" dirty="0" smtClean="0"/>
              <a:t>Projeto de banco de dados</a:t>
            </a:r>
          </a:p>
          <a:p>
            <a:pPr lvl="2"/>
            <a:r>
              <a:rPr lang="pt-BR" dirty="0" smtClean="0"/>
              <a:t>Definição da estrutura de dados do sistema (banco de dados)</a:t>
            </a:r>
          </a:p>
          <a:p>
            <a:pPr lvl="1"/>
            <a:r>
              <a:rPr lang="pt-BR" dirty="0" smtClean="0"/>
              <a:t>Projeto de interface</a:t>
            </a:r>
          </a:p>
          <a:p>
            <a:pPr lvl="2"/>
            <a:r>
              <a:rPr lang="pt-BR" dirty="0" smtClean="0"/>
              <a:t>Definição das interfaces entre componentes do sistema</a:t>
            </a:r>
          </a:p>
          <a:p>
            <a:pPr lvl="1"/>
            <a:r>
              <a:rPr lang="pt-BR" dirty="0" smtClean="0"/>
              <a:t>Seleção e projeto de componentes</a:t>
            </a:r>
          </a:p>
          <a:p>
            <a:pPr lvl="2"/>
            <a:r>
              <a:rPr lang="pt-BR" dirty="0" smtClean="0"/>
              <a:t>Procura por componentes reusáveis ou projeto de como eles podem ser implementados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0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Atividades da implementação de software</a:t>
            </a:r>
          </a:p>
          <a:p>
            <a:pPr lvl="1"/>
            <a:r>
              <a:rPr lang="pt-BR" dirty="0" smtClean="0"/>
              <a:t>Relacionada ao desenvolvimento ou configuração</a:t>
            </a:r>
          </a:p>
          <a:p>
            <a:pPr lvl="1"/>
            <a:r>
              <a:rPr lang="pt-BR" dirty="0" smtClean="0"/>
              <a:t>Não possui um processo padrão (individual)</a:t>
            </a:r>
          </a:p>
          <a:p>
            <a:pPr lvl="1"/>
            <a:r>
              <a:rPr lang="pt-BR" dirty="0" smtClean="0"/>
              <a:t>Debug é uma parte do processo</a:t>
            </a:r>
          </a:p>
        </p:txBody>
      </p:sp>
    </p:spTree>
    <p:extLst>
      <p:ext uri="{BB962C8B-B14F-4D97-AF65-F5344CB8AC3E}">
        <p14:creationId xmlns:p14="http://schemas.microsoft.com/office/powerpoint/2010/main" val="361355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Validação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Verificação e validação tem o objetivo de mostrar que o sistema está em conformidade com sua especificação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De acordo com as especificações do cliente</a:t>
            </a:r>
          </a:p>
          <a:p>
            <a:endParaRPr lang="pt-BR" dirty="0" smtClean="0"/>
          </a:p>
          <a:p>
            <a:r>
              <a:rPr lang="pt-BR" dirty="0" smtClean="0"/>
              <a:t>Envolve o uso de </a:t>
            </a:r>
            <a:r>
              <a:rPr lang="pt-BR" dirty="0" smtClean="0">
                <a:solidFill>
                  <a:srgbClr val="FF0000"/>
                </a:solidFill>
              </a:rPr>
              <a:t>casos de teste</a:t>
            </a:r>
            <a:r>
              <a:rPr lang="pt-BR" dirty="0" smtClean="0"/>
              <a:t> que são derivados da especificação</a:t>
            </a:r>
          </a:p>
          <a:p>
            <a:pPr lvl="1"/>
            <a:r>
              <a:rPr lang="pt-BR" dirty="0" smtClean="0"/>
              <a:t>Grande número de variações devido as combinações dos dados de 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36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dirty="0" smtClean="0"/>
              <a:t>Estágios da validação (teste)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55" y="2852936"/>
            <a:ext cx="6844221" cy="199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7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pt-BR" dirty="0" smtClean="0"/>
              <a:t>Teste de componentes</a:t>
            </a:r>
          </a:p>
          <a:p>
            <a:pPr lvl="1"/>
            <a:r>
              <a:rPr lang="pt-BR" dirty="0" smtClean="0"/>
              <a:t>Componentes (e.g. classes) são individualmente testados</a:t>
            </a:r>
          </a:p>
          <a:p>
            <a:r>
              <a:rPr lang="pt-BR" dirty="0" smtClean="0"/>
              <a:t>Teste de sistema</a:t>
            </a:r>
          </a:p>
          <a:p>
            <a:pPr lvl="1"/>
            <a:r>
              <a:rPr lang="pt-BR" dirty="0" smtClean="0"/>
              <a:t>Teste de integração (sistema como um todo)</a:t>
            </a:r>
          </a:p>
          <a:p>
            <a:pPr lvl="1"/>
            <a:r>
              <a:rPr lang="pt-BR" dirty="0" smtClean="0"/>
              <a:t>Propriedades emergentes são particularmente importantes</a:t>
            </a:r>
          </a:p>
          <a:p>
            <a:r>
              <a:rPr lang="pt-BR" dirty="0" smtClean="0"/>
              <a:t>Teste com o usuário</a:t>
            </a:r>
          </a:p>
          <a:p>
            <a:pPr lvl="1"/>
            <a:r>
              <a:rPr lang="pt-BR" dirty="0" smtClean="0"/>
              <a:t>Teste com dados de uso real de modo a verificar se o sistema está de acordo com as expectativas do cliente</a:t>
            </a:r>
          </a:p>
          <a:p>
            <a:pPr lvl="1"/>
            <a:r>
              <a:rPr lang="pt-BR" dirty="0" smtClean="0"/>
              <a:t>Teste de usabilidade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97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Evolução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Depois de finalizado podem aparecer pedidos de modificações</a:t>
            </a:r>
          </a:p>
          <a:p>
            <a:pPr lvl="1"/>
            <a:r>
              <a:rPr lang="pt-BR" dirty="0" smtClean="0"/>
              <a:t>Software deve ser </a:t>
            </a:r>
            <a:r>
              <a:rPr lang="pt-BR" dirty="0" smtClean="0">
                <a:solidFill>
                  <a:srgbClr val="FF0000"/>
                </a:solidFill>
              </a:rPr>
              <a:t>flexível</a:t>
            </a:r>
            <a:r>
              <a:rPr lang="pt-BR" dirty="0" smtClean="0"/>
              <a:t> para atender estes pedidos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Requisitos mudam de acordo com as modificações do “mercado” ou para deixar o sistema “vivo”</a:t>
            </a:r>
          </a:p>
          <a:p>
            <a:pPr lvl="1"/>
            <a:r>
              <a:rPr lang="pt-BR" dirty="0" smtClean="0"/>
              <a:t>Pense em um sistema de banco </a:t>
            </a:r>
            <a:r>
              <a:rPr lang="pt-BR" dirty="0" smtClean="0"/>
              <a:t>que</a:t>
            </a:r>
            <a:r>
              <a:rPr lang="pt-BR" dirty="0" smtClean="0"/>
              <a:t> </a:t>
            </a:r>
            <a:r>
              <a:rPr lang="pt-BR" dirty="0" smtClean="0"/>
              <a:t>atende a </a:t>
            </a:r>
            <a:r>
              <a:rPr lang="pt-BR" dirty="0" smtClean="0"/>
              <a:t>leis (e.g. poupança)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 smtClean="0"/>
              <a:t>que eu posso fazer para tornar o meu produto mais interessante</a:t>
            </a:r>
            <a:r>
              <a:rPr lang="pt-BR" dirty="0" smtClean="0"/>
              <a:t>? (novo método de autenticação)</a:t>
            </a:r>
            <a:endParaRPr lang="pt-BR" dirty="0" smtClean="0"/>
          </a:p>
          <a:p>
            <a:pPr lvl="1"/>
            <a:endParaRPr lang="pt-BR" dirty="0"/>
          </a:p>
          <a:p>
            <a:r>
              <a:rPr lang="pt-BR" dirty="0" smtClean="0"/>
              <a:t>Cada vez mais a diferença entre desenvolvimento e evolução é mais tênue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0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Lidar com Alterações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Modificações  são inevitáveis em todos os projetos de software</a:t>
            </a:r>
          </a:p>
          <a:p>
            <a:pPr lvl="1"/>
            <a:r>
              <a:rPr lang="pt-BR" dirty="0" smtClean="0"/>
              <a:t>Modificações nas regras de negócio</a:t>
            </a:r>
          </a:p>
          <a:p>
            <a:pPr lvl="1"/>
            <a:r>
              <a:rPr lang="pt-BR" dirty="0" smtClean="0"/>
              <a:t>Oportunidades decorrentes de novas tecnologias</a:t>
            </a:r>
          </a:p>
          <a:p>
            <a:pPr lvl="1"/>
            <a:r>
              <a:rPr lang="pt-BR" dirty="0" smtClean="0"/>
              <a:t>Modificações nas plataformas</a:t>
            </a:r>
          </a:p>
          <a:p>
            <a:pPr lvl="1"/>
            <a:endParaRPr lang="pt-BR" dirty="0"/>
          </a:p>
          <a:p>
            <a:r>
              <a:rPr lang="pt-BR" dirty="0" smtClean="0"/>
              <a:t>Modificações levam a retrabalho que leva ao aumento de custos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9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reduzir os custos?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r>
              <a:rPr lang="pt-BR" dirty="0" smtClean="0"/>
              <a:t>Antecipar as modificações</a:t>
            </a:r>
          </a:p>
          <a:p>
            <a:pPr lvl="1"/>
            <a:r>
              <a:rPr lang="pt-BR" dirty="0" smtClean="0"/>
              <a:t>Utilizar </a:t>
            </a:r>
            <a:r>
              <a:rPr lang="pt-BR" dirty="0" smtClean="0">
                <a:solidFill>
                  <a:srgbClr val="FF0000"/>
                </a:solidFill>
              </a:rPr>
              <a:t>protótipos</a:t>
            </a:r>
            <a:r>
              <a:rPr lang="pt-BR" dirty="0" smtClean="0"/>
              <a:t> para mostrar os principais aspectos</a:t>
            </a:r>
          </a:p>
          <a:p>
            <a:pPr lvl="1"/>
            <a:r>
              <a:rPr lang="pt-BR" dirty="0" smtClean="0"/>
              <a:t>Isso pode levar clientes a pensarem de uma outra maneira</a:t>
            </a:r>
          </a:p>
          <a:p>
            <a:pPr lvl="1"/>
            <a:endParaRPr lang="pt-BR" dirty="0"/>
          </a:p>
          <a:p>
            <a:r>
              <a:rPr lang="pt-BR" dirty="0" smtClean="0"/>
              <a:t>Desenvolver um sistema mais flexível</a:t>
            </a:r>
          </a:p>
          <a:p>
            <a:pPr lvl="1"/>
            <a:r>
              <a:rPr lang="pt-BR" dirty="0" smtClean="0"/>
              <a:t>Vai ser mais caro</a:t>
            </a:r>
          </a:p>
          <a:p>
            <a:pPr lvl="1"/>
            <a:r>
              <a:rPr lang="pt-BR" dirty="0" smtClean="0"/>
              <a:t>Mas possíveis modificações serão mais baratas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75856" y="4884296"/>
            <a:ext cx="1546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Trade-off</a:t>
            </a:r>
            <a:endParaRPr lang="pt-BR" sz="2800" b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/>
          <p:cNvCxnSpPr/>
          <p:nvPr/>
        </p:nvCxnSpPr>
        <p:spPr>
          <a:xfrm>
            <a:off x="3995936" y="5407516"/>
            <a:ext cx="792088" cy="253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555776" y="5659115"/>
            <a:ext cx="525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Deixar o cliente ciente dos prós e contras das decisões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02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-27384"/>
            <a:ext cx="663508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Versão inicial do sistema usada para demonstrar conceitos e se avaliar outras opções de projeto</a:t>
            </a:r>
          </a:p>
          <a:p>
            <a:endParaRPr lang="pt-BR" dirty="0"/>
          </a:p>
          <a:p>
            <a:r>
              <a:rPr lang="pt-BR" dirty="0" smtClean="0"/>
              <a:t>Principais usos:</a:t>
            </a:r>
          </a:p>
          <a:p>
            <a:pPr lvl="1"/>
            <a:r>
              <a:rPr lang="pt-BR" dirty="0" smtClean="0"/>
              <a:t>Processo de engenharia de requisitos para auxiliar na </a:t>
            </a:r>
            <a:r>
              <a:rPr lang="pt-BR" dirty="0" err="1" smtClean="0"/>
              <a:t>elicitação</a:t>
            </a:r>
            <a:r>
              <a:rPr lang="pt-BR" dirty="0" smtClean="0"/>
              <a:t> e validação dos requisitos</a:t>
            </a:r>
          </a:p>
          <a:p>
            <a:pPr lvl="1"/>
            <a:r>
              <a:rPr lang="pt-BR" dirty="0" smtClean="0"/>
              <a:t>Durante o projeto para explorar opções e desenvolvimento da interface gráfica do sistema</a:t>
            </a:r>
          </a:p>
          <a:p>
            <a:pPr lvl="1"/>
            <a:r>
              <a:rPr lang="pt-BR" dirty="0" smtClean="0"/>
              <a:t>No processo de testes para realização de </a:t>
            </a:r>
            <a:r>
              <a:rPr lang="pt-BR" dirty="0" smtClean="0">
                <a:solidFill>
                  <a:srgbClr val="FF0000"/>
                </a:solidFill>
              </a:rPr>
              <a:t>testes de conceito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7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pt-BR" dirty="0" smtClean="0"/>
              <a:t>Um conjunto estruturado de atividades que são requeridas para o desenvolvimento de um sistema</a:t>
            </a:r>
          </a:p>
        </p:txBody>
      </p:sp>
      <p:pic>
        <p:nvPicPr>
          <p:cNvPr id="1026" name="Picture 2" descr="Resultado de imagem para software process models stages c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8" y="2546337"/>
            <a:ext cx="8351002" cy="376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 rot="19497032">
            <a:off x="404167" y="3518130"/>
            <a:ext cx="268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Aplicável em outras áreas?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5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pt-BR" dirty="0" smtClean="0"/>
              <a:t>Processo de desenvolvimento do protótipo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516022" cy="223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60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</a:p>
          <a:p>
            <a:pPr lvl="1"/>
            <a:r>
              <a:rPr lang="pt-BR" dirty="0" smtClean="0"/>
              <a:t>Focar em áreas do produto que ainda não são bem entendidas</a:t>
            </a:r>
          </a:p>
          <a:p>
            <a:pPr lvl="1"/>
            <a:r>
              <a:rPr lang="pt-BR" dirty="0" smtClean="0"/>
              <a:t>Procedimentos para tratamento de erros não devem ser considerados</a:t>
            </a:r>
          </a:p>
          <a:p>
            <a:pPr lvl="1"/>
            <a:r>
              <a:rPr lang="pt-BR" dirty="0" smtClean="0"/>
              <a:t>Focar em requisitos funcionais em vez de não-funcionais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00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Devem ser jogados no lixo depois do seu desenvolvimento</a:t>
            </a:r>
          </a:p>
          <a:p>
            <a:pPr lvl="1"/>
            <a:r>
              <a:rPr lang="pt-BR" dirty="0" smtClean="0"/>
              <a:t>Pode ser muito difícil considerar os requisitos não funcionais depois de pronto</a:t>
            </a:r>
          </a:p>
          <a:p>
            <a:pPr lvl="1"/>
            <a:r>
              <a:rPr lang="pt-BR" dirty="0" smtClean="0"/>
              <a:t>Não possuem documentação</a:t>
            </a:r>
          </a:p>
          <a:p>
            <a:pPr lvl="1"/>
            <a:r>
              <a:rPr lang="pt-BR" dirty="0" smtClean="0"/>
              <a:t>A estrutura normalmente é cheio de “gambiarras” devido ao rápido desenvolvimento</a:t>
            </a:r>
          </a:p>
          <a:p>
            <a:pPr lvl="1"/>
            <a:r>
              <a:rPr lang="pt-BR" dirty="0" smtClean="0"/>
              <a:t>Não prevê nenhuma norma de qualidade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41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1720" y="-27384"/>
            <a:ext cx="6635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Outra abordagem para reduzir modificações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 smtClean="0"/>
              <a:t>Entrega incremental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0888"/>
            <a:ext cx="8002388" cy="278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7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Entrega Incremental - 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Avaliações em etapas de modo que avaliações podem ser feitas de forma antecipada</a:t>
            </a:r>
          </a:p>
          <a:p>
            <a:endParaRPr lang="pt-BR" dirty="0"/>
          </a:p>
          <a:p>
            <a:r>
              <a:rPr lang="pt-BR" dirty="0" smtClean="0"/>
              <a:t>As entregas funcionam com uma espécie de protótipo (mas não são jogados fora)</a:t>
            </a:r>
          </a:p>
          <a:p>
            <a:endParaRPr lang="pt-BR" dirty="0"/>
          </a:p>
          <a:p>
            <a:r>
              <a:rPr lang="pt-BR" dirty="0" smtClean="0"/>
              <a:t>Baixo risco de falha para o sistema como um todo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FF0000"/>
                </a:solidFill>
              </a:rPr>
              <a:t>Os módulos de alta prioridade </a:t>
            </a:r>
            <a:r>
              <a:rPr lang="pt-BR" dirty="0" smtClean="0">
                <a:solidFill>
                  <a:srgbClr val="FF0000"/>
                </a:solidFill>
              </a:rPr>
              <a:t>tendem </a:t>
            </a:r>
            <a:r>
              <a:rPr lang="pt-BR" dirty="0" smtClean="0">
                <a:solidFill>
                  <a:srgbClr val="FF0000"/>
                </a:solidFill>
              </a:rPr>
              <a:t>a receber diversas rodadas de testes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Melhoria de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Boas </a:t>
            </a:r>
            <a:r>
              <a:rPr lang="pt-BR" dirty="0" smtClean="0"/>
              <a:t>organizações de </a:t>
            </a:r>
            <a:r>
              <a:rPr lang="pt-BR" dirty="0" smtClean="0"/>
              <a:t>software estão sempre aprimorando seus processos de desenvolvimento</a:t>
            </a:r>
          </a:p>
          <a:p>
            <a:pPr lvl="1"/>
            <a:r>
              <a:rPr lang="pt-BR" dirty="0" smtClean="0"/>
              <a:t>Melhoria da qualidade</a:t>
            </a:r>
          </a:p>
          <a:p>
            <a:pPr lvl="1"/>
            <a:r>
              <a:rPr lang="pt-BR" dirty="0" smtClean="0"/>
              <a:t>Redução de custos</a:t>
            </a:r>
          </a:p>
          <a:p>
            <a:pPr lvl="1"/>
            <a:r>
              <a:rPr lang="pt-BR" dirty="0" smtClean="0"/>
              <a:t>Aceleração do desenvolvimento</a:t>
            </a:r>
          </a:p>
          <a:p>
            <a:pPr lvl="1"/>
            <a:endParaRPr lang="pt-BR" dirty="0"/>
          </a:p>
          <a:p>
            <a:r>
              <a:rPr lang="pt-BR" dirty="0" smtClean="0"/>
              <a:t>Deve-se entender em detalhes do processo atual</a:t>
            </a:r>
          </a:p>
          <a:p>
            <a:pPr lvl="1"/>
            <a:r>
              <a:rPr lang="pt-BR" dirty="0" smtClean="0"/>
              <a:t>Identificar pontos positivos e negativos</a:t>
            </a:r>
          </a:p>
          <a:p>
            <a:pPr lvl="1"/>
            <a:r>
              <a:rPr lang="pt-BR" dirty="0" smtClean="0"/>
              <a:t>Visualizar as oportunidades de melhoria</a:t>
            </a:r>
          </a:p>
          <a:p>
            <a:pPr lvl="1"/>
            <a:r>
              <a:rPr lang="pt-BR" dirty="0" smtClean="0"/>
              <a:t>Adaptação é melhor do que uma troca total</a:t>
            </a:r>
          </a:p>
          <a:p>
            <a:pPr lvl="1"/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5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/>
          <a:lstStyle/>
          <a:p>
            <a:r>
              <a:rPr lang="pt-BR" dirty="0" smtClean="0"/>
              <a:t>Ciclo do processo de melhoria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5009728" cy="36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Melhoria de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5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Medições</a:t>
            </a:r>
          </a:p>
          <a:p>
            <a:pPr lvl="1"/>
            <a:r>
              <a:rPr lang="pt-BR" dirty="0" smtClean="0"/>
              <a:t>Uso de um ou mais </a:t>
            </a:r>
            <a:r>
              <a:rPr lang="pt-BR" dirty="0" smtClean="0">
                <a:solidFill>
                  <a:srgbClr val="FF0000"/>
                </a:solidFill>
              </a:rPr>
              <a:t>atributos</a:t>
            </a:r>
            <a:r>
              <a:rPr lang="pt-BR" dirty="0" smtClean="0"/>
              <a:t>  do processo de software ou seu produto. Estas medidas formam uma base para identificação dos seus pontos positivos e negativos</a:t>
            </a:r>
          </a:p>
          <a:p>
            <a:r>
              <a:rPr lang="pt-BR" dirty="0" smtClean="0"/>
              <a:t> Análise</a:t>
            </a:r>
          </a:p>
          <a:p>
            <a:pPr lvl="1"/>
            <a:r>
              <a:rPr lang="pt-BR" dirty="0" smtClean="0"/>
              <a:t>Identificação das fraquezas e gargalos do processo. </a:t>
            </a:r>
          </a:p>
          <a:p>
            <a:pPr lvl="1"/>
            <a:r>
              <a:rPr lang="pt-BR" dirty="0" smtClean="0"/>
              <a:t>Modelos (mapas) de processo podem ser utilizados</a:t>
            </a:r>
          </a:p>
          <a:p>
            <a:r>
              <a:rPr lang="pt-BR" dirty="0" smtClean="0"/>
              <a:t>Modificações</a:t>
            </a:r>
          </a:p>
          <a:p>
            <a:pPr lvl="1"/>
            <a:r>
              <a:rPr lang="pt-BR" dirty="0" smtClean="0"/>
              <a:t>São introduzidas no processo e monitoradas</a:t>
            </a:r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Melhoria de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61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 de Processo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alguns tipos de métrica</a:t>
            </a:r>
          </a:p>
          <a:p>
            <a:pPr lvl="1"/>
            <a:r>
              <a:rPr lang="pt-BR" dirty="0" smtClean="0"/>
              <a:t>Tempo para conclusão de uma atividade do processo</a:t>
            </a:r>
          </a:p>
          <a:p>
            <a:pPr lvl="2"/>
            <a:r>
              <a:rPr lang="pt-BR" dirty="0" smtClean="0"/>
              <a:t>Tempo em dias ou esforço</a:t>
            </a:r>
          </a:p>
          <a:p>
            <a:pPr lvl="1"/>
            <a:r>
              <a:rPr lang="pt-BR" dirty="0" smtClean="0"/>
              <a:t>Recurso requerido para um processo ou atividade</a:t>
            </a:r>
          </a:p>
          <a:p>
            <a:pPr lvl="2"/>
            <a:r>
              <a:rPr lang="pt-BR" dirty="0" smtClean="0"/>
              <a:t>Pessoas/dia</a:t>
            </a:r>
          </a:p>
          <a:p>
            <a:pPr lvl="1"/>
            <a:r>
              <a:rPr lang="pt-BR" dirty="0" smtClean="0"/>
              <a:t>Número de ocorrências de um evento em particular</a:t>
            </a:r>
          </a:p>
          <a:p>
            <a:pPr lvl="2"/>
            <a:r>
              <a:rPr lang="pt-BR" dirty="0" smtClean="0"/>
              <a:t>Número de defeitos descobertos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7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7440"/>
            <a:ext cx="6997576" cy="445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Maturidade do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/>
          <a:lstStyle/>
          <a:p>
            <a:r>
              <a:rPr lang="pt-BR" dirty="0" smtClean="0"/>
              <a:t>Níveis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71800" y="5445224"/>
            <a:ext cx="311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Essencialmente não controlado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93312" y="1628800"/>
            <a:ext cx="415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Estratégias de melhoria definidas e usadas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67945" y="436510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Procedimentos dependem dos envolvidos. Cada projeto pode ter um processo diferente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3502749"/>
            <a:ext cx="370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Processo definido e institucionalizado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63824" y="2520659"/>
            <a:ext cx="424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Processo possui medidas bem definidas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7504" y="322575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CMMI – Modelo de  Capacidade e Maturidade  Integrado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78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06104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Processo dirigido a Planos</a:t>
            </a:r>
          </a:p>
          <a:p>
            <a:pPr lvl="1"/>
            <a:r>
              <a:rPr lang="pt-BR" dirty="0" smtClean="0"/>
              <a:t>Todas as atividades são planejadas antecipadamente </a:t>
            </a:r>
          </a:p>
          <a:p>
            <a:pPr lvl="1"/>
            <a:r>
              <a:rPr lang="pt-BR" dirty="0" smtClean="0"/>
              <a:t>Progresso é medido pela comparação do real com o planejado</a:t>
            </a:r>
          </a:p>
          <a:p>
            <a:r>
              <a:rPr lang="pt-BR" dirty="0" smtClean="0"/>
              <a:t>Processos ágeis</a:t>
            </a:r>
          </a:p>
          <a:p>
            <a:pPr lvl="1"/>
            <a:r>
              <a:rPr lang="pt-BR" dirty="0" smtClean="0"/>
              <a:t>Planejamento incremental</a:t>
            </a:r>
          </a:p>
          <a:p>
            <a:pPr lvl="1"/>
            <a:r>
              <a:rPr lang="pt-BR" dirty="0" smtClean="0"/>
              <a:t>Fácil de ser modificado para refletir novos requisitos</a:t>
            </a:r>
          </a:p>
          <a:p>
            <a:r>
              <a:rPr lang="pt-BR" dirty="0" smtClean="0"/>
              <a:t>Na prática</a:t>
            </a:r>
          </a:p>
          <a:p>
            <a:pPr lvl="1"/>
            <a:r>
              <a:rPr lang="pt-BR" dirty="0" smtClean="0"/>
              <a:t>Maioria dos processos incluem elementos das duas abordagens</a:t>
            </a:r>
          </a:p>
          <a:p>
            <a:pPr lvl="1"/>
            <a:r>
              <a:rPr lang="pt-BR" dirty="0" smtClean="0"/>
              <a:t>Não existe o conceito de processo certo ou errado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251520" y="1482631"/>
            <a:ext cx="8424936" cy="4050037"/>
            <a:chOff x="251520" y="1482631"/>
            <a:chExt cx="8424936" cy="4050037"/>
          </a:xfrm>
        </p:grpSpPr>
        <p:sp>
          <p:nvSpPr>
            <p:cNvPr id="6" name="Retângulo 5"/>
            <p:cNvSpPr/>
            <p:nvPr/>
          </p:nvSpPr>
          <p:spPr>
            <a:xfrm>
              <a:off x="251520" y="1482631"/>
              <a:ext cx="8424936" cy="3960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4386" y="1493892"/>
              <a:ext cx="5976664" cy="4038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96752"/>
            <a:ext cx="156686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1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</a:t>
            </a:r>
            <a:r>
              <a:rPr lang="pt-BR" dirty="0" smtClean="0"/>
              <a:t>Processo </a:t>
            </a:r>
            <a:r>
              <a:rPr lang="pt-BR" dirty="0" smtClean="0"/>
              <a:t>de Software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cascata</a:t>
            </a:r>
          </a:p>
          <a:p>
            <a:pPr lvl="1"/>
            <a:r>
              <a:rPr lang="pt-BR" dirty="0" smtClean="0"/>
              <a:t>Modelo </a:t>
            </a:r>
            <a:r>
              <a:rPr lang="pt-BR" dirty="0" smtClean="0"/>
              <a:t>orientado </a:t>
            </a:r>
            <a:r>
              <a:rPr lang="pt-BR" dirty="0" smtClean="0"/>
              <a:t>a </a:t>
            </a:r>
            <a:r>
              <a:rPr lang="pt-BR" dirty="0" smtClean="0"/>
              <a:t>planos. </a:t>
            </a:r>
            <a:r>
              <a:rPr lang="pt-BR" dirty="0" smtClean="0"/>
              <a:t>Fases de especificação e desenvolvimento </a:t>
            </a:r>
            <a:r>
              <a:rPr lang="pt-BR" dirty="0" smtClean="0"/>
              <a:t>separadas e em único ciclo</a:t>
            </a:r>
            <a:endParaRPr lang="pt-BR" dirty="0" smtClean="0"/>
          </a:p>
          <a:p>
            <a:r>
              <a:rPr lang="pt-BR" dirty="0" smtClean="0"/>
              <a:t>Desenvolvimento incremental (espiral)</a:t>
            </a:r>
          </a:p>
          <a:p>
            <a:pPr lvl="1"/>
            <a:r>
              <a:rPr lang="pt-BR" dirty="0" smtClean="0"/>
              <a:t>Especificação, desenvolvimento e validação são intercalados</a:t>
            </a:r>
          </a:p>
          <a:p>
            <a:r>
              <a:rPr lang="pt-BR" dirty="0" smtClean="0"/>
              <a:t>Integração e configuração</a:t>
            </a:r>
          </a:p>
          <a:p>
            <a:pPr lvl="1"/>
            <a:r>
              <a:rPr lang="pt-BR" dirty="0" smtClean="0"/>
              <a:t>Sistema é construído a partir de componentes existentes e configuráveis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55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Cascata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51" y="1556792"/>
            <a:ext cx="7134849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5661248"/>
            <a:ext cx="27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Vantagem e desvantagem?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Cascata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Fases do modelo</a:t>
            </a:r>
          </a:p>
          <a:p>
            <a:pPr lvl="1"/>
            <a:r>
              <a:rPr lang="pt-BR" dirty="0" smtClean="0"/>
              <a:t>Análise e definição dos requisitos</a:t>
            </a:r>
          </a:p>
          <a:p>
            <a:pPr lvl="1"/>
            <a:r>
              <a:rPr lang="pt-BR" dirty="0" smtClean="0"/>
              <a:t>Projeto de software</a:t>
            </a:r>
          </a:p>
          <a:p>
            <a:pPr lvl="1"/>
            <a:r>
              <a:rPr lang="pt-BR" dirty="0" smtClean="0"/>
              <a:t>Implementação e teste unitário</a:t>
            </a:r>
          </a:p>
          <a:p>
            <a:pPr lvl="1"/>
            <a:r>
              <a:rPr lang="pt-BR" dirty="0" smtClean="0"/>
              <a:t>Teste de integração e sistema</a:t>
            </a:r>
          </a:p>
          <a:p>
            <a:pPr lvl="1"/>
            <a:r>
              <a:rPr lang="pt-BR" dirty="0" smtClean="0"/>
              <a:t>Operacionalização e manutenção</a:t>
            </a:r>
          </a:p>
          <a:p>
            <a:pPr lvl="2"/>
            <a:endParaRPr lang="pt-BR" dirty="0"/>
          </a:p>
          <a:p>
            <a:r>
              <a:rPr lang="pt-BR" dirty="0" smtClean="0"/>
              <a:t>Principal desvantagem</a:t>
            </a:r>
          </a:p>
          <a:p>
            <a:pPr lvl="1"/>
            <a:r>
              <a:rPr lang="pt-BR" dirty="0"/>
              <a:t>Uma fase tem que ser totalmente finalizada antes da </a:t>
            </a:r>
            <a:r>
              <a:rPr lang="pt-BR" dirty="0" smtClean="0"/>
              <a:t>outra</a:t>
            </a:r>
          </a:p>
          <a:p>
            <a:pPr lvl="2"/>
            <a:r>
              <a:rPr lang="pt-BR" dirty="0" smtClean="0"/>
              <a:t>Não aproveita o paralelismo da equipe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5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Cascata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pt-BR" dirty="0" smtClean="0"/>
              <a:t>Outra desvantagem</a:t>
            </a:r>
          </a:p>
          <a:p>
            <a:pPr lvl="1"/>
            <a:r>
              <a:rPr lang="pt-BR" dirty="0" smtClean="0"/>
              <a:t>Difícil de responder a modificações dos requisitos do cliente</a:t>
            </a:r>
          </a:p>
          <a:p>
            <a:pPr lvl="2"/>
            <a:r>
              <a:rPr lang="pt-BR" dirty="0" smtClean="0"/>
              <a:t>Deve apenas ser aplicado quando requisitos são bem entendidos e modificações são limitadas</a:t>
            </a:r>
          </a:p>
          <a:p>
            <a:pPr lvl="2"/>
            <a:r>
              <a:rPr lang="pt-BR" dirty="0" smtClean="0"/>
              <a:t>Porém, pouquíssimos sistemas comerciais tem requisitos estáveis</a:t>
            </a:r>
          </a:p>
          <a:p>
            <a:pPr lvl="2"/>
            <a:r>
              <a:rPr lang="pt-BR" dirty="0" smtClean="0">
                <a:solidFill>
                  <a:srgbClr val="FF0000"/>
                </a:solidFill>
              </a:rPr>
              <a:t>Exemplo do </a:t>
            </a:r>
            <a:r>
              <a:rPr lang="pt-BR" dirty="0" err="1" smtClean="0">
                <a:solidFill>
                  <a:srgbClr val="FF0000"/>
                </a:solidFill>
              </a:rPr>
              <a:t>backbone</a:t>
            </a:r>
            <a:r>
              <a:rPr lang="pt-BR" dirty="0" smtClean="0">
                <a:solidFill>
                  <a:srgbClr val="FF0000"/>
                </a:solidFill>
              </a:rPr>
              <a:t> de comunicação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/>
              <a:t>Quando é utilizado</a:t>
            </a:r>
          </a:p>
          <a:p>
            <a:pPr lvl="1"/>
            <a:r>
              <a:rPr lang="pt-BR" dirty="0" smtClean="0"/>
              <a:t>Projetos de grandes sistemas quando o mesmo é desenvolvido de forma distribuída</a:t>
            </a:r>
          </a:p>
          <a:p>
            <a:pPr lvl="2"/>
            <a:r>
              <a:rPr lang="pt-BR" dirty="0" smtClean="0"/>
              <a:t>Ajuda na coordenação do projeto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9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Incremental (Ágil)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7349939" cy="393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lipse 2"/>
          <p:cNvSpPr/>
          <p:nvPr/>
        </p:nvSpPr>
        <p:spPr>
          <a:xfrm>
            <a:off x="683568" y="3284984"/>
            <a:ext cx="2016224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74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5428</TotalTime>
  <Words>1437</Words>
  <Application>Microsoft Office PowerPoint</Application>
  <PresentationFormat>Apresentação na tela (4:3)</PresentationFormat>
  <Paragraphs>246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Tema do Office</vt:lpstr>
      <vt:lpstr>Engenharia de Software</vt:lpstr>
      <vt:lpstr>Tópicos</vt:lpstr>
      <vt:lpstr>Processo de Software</vt:lpstr>
      <vt:lpstr>Processo de Software</vt:lpstr>
      <vt:lpstr>Modelos de Processo de Software</vt:lpstr>
      <vt:lpstr>Modelo Cascata</vt:lpstr>
      <vt:lpstr>Modelo Cascata</vt:lpstr>
      <vt:lpstr>Modelo em Cascata</vt:lpstr>
      <vt:lpstr>Modelo Incremental (Ágil)</vt:lpstr>
      <vt:lpstr>Modelo Incremental (Ágil)</vt:lpstr>
      <vt:lpstr>Modelo Incremental (Ágil)</vt:lpstr>
      <vt:lpstr>Modelo de Integração e Configuração</vt:lpstr>
      <vt:lpstr>Modelo de Integração e Configuração</vt:lpstr>
      <vt:lpstr>Modelo de Integração e Configuração</vt:lpstr>
      <vt:lpstr>Modelo de Integração e Configuração</vt:lpstr>
      <vt:lpstr>Atividades do Processo de Desenvolvimento</vt:lpstr>
      <vt:lpstr>Atividades do Processo de Desenvolvimento</vt:lpstr>
      <vt:lpstr>Especificação de Software</vt:lpstr>
      <vt:lpstr>Projeto e Implementação</vt:lpstr>
      <vt:lpstr>Projeto e Implementação</vt:lpstr>
      <vt:lpstr>Projeto e Implementação</vt:lpstr>
      <vt:lpstr>Projeto e Implementação</vt:lpstr>
      <vt:lpstr>Validação de Software</vt:lpstr>
      <vt:lpstr>Validação de Software</vt:lpstr>
      <vt:lpstr>Validação de Software</vt:lpstr>
      <vt:lpstr>Evolução de Software</vt:lpstr>
      <vt:lpstr>Como Lidar com Alterações</vt:lpstr>
      <vt:lpstr>Como reduzir os custos?</vt:lpstr>
      <vt:lpstr>Protótipos</vt:lpstr>
      <vt:lpstr>Protótipos</vt:lpstr>
      <vt:lpstr>Protótipos</vt:lpstr>
      <vt:lpstr>Protótipos</vt:lpstr>
      <vt:lpstr>Outra abordagem para reduzir modificações</vt:lpstr>
      <vt:lpstr>Entrega Incremental - vantagens</vt:lpstr>
      <vt:lpstr>Melhoria de Processo</vt:lpstr>
      <vt:lpstr>Melhoria de Processo</vt:lpstr>
      <vt:lpstr>Melhoria de Processo</vt:lpstr>
      <vt:lpstr>Melhoria de Processo</vt:lpstr>
      <vt:lpstr>Maturidade do Processo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pesquisa</dc:creator>
  <cp:lastModifiedBy>pesquisa</cp:lastModifiedBy>
  <cp:revision>51</cp:revision>
  <dcterms:created xsi:type="dcterms:W3CDTF">2019-09-14T12:33:48Z</dcterms:created>
  <dcterms:modified xsi:type="dcterms:W3CDTF">2019-11-04T21:25:38Z</dcterms:modified>
</cp:coreProperties>
</file>