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F321F-6B25-4C7D-9E06-AB36AE876987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15FC1-7BB6-4672-95BA-D8B232F488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Software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Engineering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pt-B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scrum/10-basic-scrum-rules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Desenvolvimento Ágil de Software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xp agile storie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7"/>
            <a:ext cx="6264696" cy="471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7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Práticas de programação extrema</a:t>
            </a:r>
          </a:p>
          <a:p>
            <a:pPr lvl="1"/>
            <a:r>
              <a:rPr lang="pt-BR" dirty="0" smtClean="0"/>
              <a:t>Planejamento incremental (tempo e prioridade)</a:t>
            </a:r>
          </a:p>
          <a:p>
            <a:pPr lvl="1"/>
            <a:r>
              <a:rPr lang="pt-BR" dirty="0" smtClean="0"/>
              <a:t>Releases </a:t>
            </a:r>
            <a:r>
              <a:rPr lang="pt-BR" dirty="0" smtClean="0"/>
              <a:t>curtos (como isso afeta as </a:t>
            </a:r>
            <a:r>
              <a:rPr lang="pt-BR" dirty="0" err="1" smtClean="0"/>
              <a:t>stories</a:t>
            </a:r>
            <a:r>
              <a:rPr lang="pt-BR" dirty="0" smtClean="0"/>
              <a:t>?)</a:t>
            </a:r>
            <a:endParaRPr lang="pt-BR" dirty="0" smtClean="0"/>
          </a:p>
          <a:p>
            <a:pPr lvl="1"/>
            <a:r>
              <a:rPr lang="pt-BR" dirty="0" smtClean="0"/>
              <a:t>Projeto simples (sem muita documentação)</a:t>
            </a:r>
          </a:p>
          <a:p>
            <a:pPr lvl="1"/>
            <a:r>
              <a:rPr lang="pt-BR" dirty="0" smtClean="0"/>
              <a:t>Desenvolvimento </a:t>
            </a:r>
            <a:r>
              <a:rPr lang="pt-BR" dirty="0" err="1" smtClean="0"/>
              <a:t>test-first</a:t>
            </a:r>
            <a:endParaRPr lang="pt-BR" dirty="0"/>
          </a:p>
          <a:p>
            <a:pPr lvl="1"/>
            <a:r>
              <a:rPr lang="pt-BR" dirty="0" err="1" smtClean="0"/>
              <a:t>Refactoring</a:t>
            </a:r>
            <a:r>
              <a:rPr lang="pt-BR" dirty="0" smtClean="0"/>
              <a:t> (manter simplicidade)</a:t>
            </a:r>
          </a:p>
          <a:p>
            <a:pPr lvl="1"/>
            <a:r>
              <a:rPr lang="pt-BR" dirty="0" smtClean="0"/>
              <a:t>Programação em par</a:t>
            </a:r>
          </a:p>
          <a:p>
            <a:pPr lvl="1"/>
            <a:r>
              <a:rPr lang="pt-BR" dirty="0" smtClean="0"/>
              <a:t>Propriedade coletiva (todas trabalham em todo o código)</a:t>
            </a:r>
          </a:p>
          <a:p>
            <a:pPr lvl="1"/>
            <a:r>
              <a:rPr lang="pt-BR" dirty="0" smtClean="0"/>
              <a:t>Integração contínua</a:t>
            </a:r>
          </a:p>
          <a:p>
            <a:pPr lvl="1"/>
            <a:r>
              <a:rPr lang="pt-BR" dirty="0" smtClean="0"/>
              <a:t>Ritmo </a:t>
            </a:r>
            <a:r>
              <a:rPr lang="pt-BR" dirty="0" smtClean="0"/>
              <a:t>sustentável (semana de 40 horas)</a:t>
            </a:r>
            <a:endParaRPr lang="pt-BR" dirty="0" smtClean="0"/>
          </a:p>
          <a:p>
            <a:pPr lvl="1"/>
            <a:r>
              <a:rPr lang="pt-BR" dirty="0" smtClean="0"/>
              <a:t>Cliente no site de desenvolvimento</a:t>
            </a:r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2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Requerimentos são expressos como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stories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São quebradas em tarefas</a:t>
            </a:r>
          </a:p>
          <a:p>
            <a:pPr lvl="1"/>
            <a:r>
              <a:rPr lang="pt-BR" dirty="0" smtClean="0"/>
              <a:t>Unidade para se estimar tempo/custo</a:t>
            </a:r>
          </a:p>
          <a:p>
            <a:pPr lvl="1"/>
            <a:endParaRPr lang="pt-BR" dirty="0"/>
          </a:p>
          <a:p>
            <a:r>
              <a:rPr lang="pt-BR" dirty="0" smtClean="0"/>
              <a:t>O cliente que escolhe a priorização</a:t>
            </a:r>
          </a:p>
          <a:p>
            <a:pPr lvl="1"/>
            <a:r>
              <a:rPr lang="pt-BR" dirty="0" smtClean="0"/>
              <a:t>Onde o engenheiro entre nesta atividade?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78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story</a:t>
            </a:r>
            <a:r>
              <a:rPr lang="pt-BR" dirty="0" smtClean="0"/>
              <a:t> (prescrição de medicamento)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11846"/>
            <a:ext cx="49625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Divisão em tarefas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04231"/>
            <a:ext cx="5691336" cy="387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051720" y="9128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8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r>
              <a:rPr lang="pt-BR" dirty="0" err="1" smtClean="0"/>
              <a:t>Refactoring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</a:t>
            </a:r>
            <a:r>
              <a:rPr lang="pt-BR" dirty="0" err="1" smtClean="0"/>
              <a:t>Refactoring</a:t>
            </a:r>
            <a:endParaRPr lang="pt-BR" dirty="0"/>
          </a:p>
        </p:txBody>
      </p:sp>
      <p:pic>
        <p:nvPicPr>
          <p:cNvPr id="4098" name="Picture 2" descr="Resultado de imagem para refacto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564904"/>
            <a:ext cx="2014328" cy="255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2052811" cy="243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1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5"/>
          </a:xfrm>
        </p:spPr>
        <p:txBody>
          <a:bodyPr/>
          <a:lstStyle/>
          <a:p>
            <a:r>
              <a:rPr lang="pt-BR" dirty="0" err="1" smtClean="0"/>
              <a:t>Refactoring</a:t>
            </a:r>
            <a:endParaRPr lang="pt-BR" dirty="0" smtClean="0"/>
          </a:p>
          <a:p>
            <a:pPr lvl="1"/>
            <a:r>
              <a:rPr lang="pt-BR" dirty="0" smtClean="0"/>
              <a:t>Boa prática é antecipar modificações para diminuir custos futuros</a:t>
            </a:r>
          </a:p>
          <a:p>
            <a:pPr lvl="1"/>
            <a:r>
              <a:rPr lang="pt-BR" dirty="0" smtClean="0"/>
              <a:t>Em XP isso é praticamente </a:t>
            </a:r>
            <a:r>
              <a:rPr lang="pt-BR" dirty="0" err="1" smtClean="0"/>
              <a:t>praticamente</a:t>
            </a:r>
            <a:r>
              <a:rPr lang="pt-BR" dirty="0" smtClean="0"/>
              <a:t> impossível</a:t>
            </a:r>
            <a:endParaRPr lang="pt-BR" dirty="0" smtClean="0"/>
          </a:p>
          <a:p>
            <a:pPr lvl="1"/>
            <a:r>
              <a:rPr lang="pt-BR" dirty="0" smtClean="0"/>
              <a:t>Proposta XP: fazer sempre que </a:t>
            </a:r>
            <a:r>
              <a:rPr lang="pt-BR" dirty="0" smtClean="0"/>
              <a:t>necessário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</a:t>
            </a:r>
            <a:r>
              <a:rPr lang="pt-BR" dirty="0" err="1" smtClean="0"/>
              <a:t>Refactoring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635896" y="3861048"/>
            <a:ext cx="173336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589298" y="4581128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Quando saber quando é necessário?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3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40"/>
          </a:xfrm>
        </p:spPr>
        <p:txBody>
          <a:bodyPr>
            <a:normAutofit/>
          </a:bodyPr>
          <a:lstStyle/>
          <a:p>
            <a:r>
              <a:rPr lang="pt-BR" dirty="0" smtClean="0"/>
              <a:t>Exemplos de </a:t>
            </a:r>
            <a:r>
              <a:rPr lang="pt-BR" dirty="0" err="1" smtClean="0"/>
              <a:t>refactoring</a:t>
            </a:r>
            <a:endParaRPr lang="pt-BR" dirty="0" smtClean="0"/>
          </a:p>
          <a:p>
            <a:pPr lvl="1"/>
            <a:r>
              <a:rPr lang="pt-BR" dirty="0" smtClean="0"/>
              <a:t>Reorganização da hierarquia de classes  para remover código duplicado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Renomear atributos e métodos para  facilitar entendimento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Substituir trechos de código por chamadas de funções que foram implementadas</a:t>
            </a: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</a:t>
            </a:r>
            <a:r>
              <a:rPr lang="pt-BR" dirty="0" err="1" smtClean="0"/>
              <a:t>Refactoring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Test-</a:t>
            </a:r>
            <a:r>
              <a:rPr lang="pt-BR" dirty="0" err="1" smtClean="0"/>
              <a:t>first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 (</a:t>
            </a:r>
            <a:r>
              <a:rPr lang="pt-BR" dirty="0" err="1" smtClean="0"/>
              <a:t>test-driven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Os testes são escritos primeiro que o código (???)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Testes são escritos como  programas melhor do que com dados (automação)</a:t>
            </a:r>
          </a:p>
          <a:p>
            <a:pPr lvl="2"/>
            <a:r>
              <a:rPr lang="pt-BR" dirty="0" smtClean="0"/>
              <a:t>Possuem </a:t>
            </a:r>
            <a:r>
              <a:rPr lang="pt-BR" dirty="0" smtClean="0"/>
              <a:t>uma condição que </a:t>
            </a:r>
            <a:r>
              <a:rPr lang="pt-BR" dirty="0" smtClean="0"/>
              <a:t>indica sua </a:t>
            </a:r>
            <a:r>
              <a:rPr lang="pt-BR" dirty="0" err="1" smtClean="0"/>
              <a:t>corretude</a:t>
            </a:r>
            <a:endParaRPr lang="pt-BR" dirty="0" smtClean="0"/>
          </a:p>
          <a:p>
            <a:pPr lvl="2"/>
            <a:endParaRPr lang="pt-BR" dirty="0"/>
          </a:p>
          <a:p>
            <a:pPr lvl="1"/>
            <a:r>
              <a:rPr lang="pt-BR" dirty="0" smtClean="0"/>
              <a:t>Todos os testes devem ser utilizados a cada modificação</a:t>
            </a:r>
          </a:p>
          <a:p>
            <a:pPr lvl="1"/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TDD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9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32" y="1488670"/>
            <a:ext cx="76200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TDD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3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Métodos Ágeis</a:t>
            </a:r>
          </a:p>
          <a:p>
            <a:endParaRPr lang="pt-BR" dirty="0"/>
          </a:p>
          <a:p>
            <a:r>
              <a:rPr lang="pt-BR" dirty="0" smtClean="0"/>
              <a:t>Técnicas de desenvolvimento Ágeis</a:t>
            </a:r>
          </a:p>
          <a:p>
            <a:endParaRPr lang="pt-BR" dirty="0"/>
          </a:p>
          <a:p>
            <a:r>
              <a:rPr lang="pt-BR" dirty="0" smtClean="0"/>
              <a:t>Extreme </a:t>
            </a:r>
            <a:r>
              <a:rPr lang="en-US" dirty="0" smtClean="0"/>
              <a:t>Programming</a:t>
            </a:r>
            <a:r>
              <a:rPr lang="pt-BR" dirty="0" smtClean="0"/>
              <a:t> - XP </a:t>
            </a:r>
          </a:p>
          <a:p>
            <a:endParaRPr lang="pt-BR" dirty="0"/>
          </a:p>
          <a:p>
            <a:r>
              <a:rPr lang="pt-BR" dirty="0" smtClean="0"/>
              <a:t>SCRUM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759"/>
          </a:xfrm>
        </p:spPr>
        <p:txBody>
          <a:bodyPr>
            <a:normAutofit/>
          </a:bodyPr>
          <a:lstStyle/>
          <a:p>
            <a:r>
              <a:rPr lang="pt-BR" dirty="0" smtClean="0"/>
              <a:t>Envolvimento do cliente nos testes</a:t>
            </a:r>
          </a:p>
          <a:p>
            <a:pPr lvl="1"/>
            <a:r>
              <a:rPr lang="pt-BR" dirty="0" smtClean="0"/>
              <a:t>Ajuda nos requerimentos e especificação dos </a:t>
            </a:r>
            <a:r>
              <a:rPr lang="pt-BR" dirty="0" smtClean="0">
                <a:solidFill>
                  <a:srgbClr val="FF0000"/>
                </a:solidFill>
              </a:rPr>
              <a:t>testes de aceitação</a:t>
            </a:r>
          </a:p>
        </p:txBody>
      </p:sp>
      <p:pic>
        <p:nvPicPr>
          <p:cNvPr id="5122" name="Picture 2" descr="https://images-na.ssl-images-amazon.com/images/I/51zsZ0qTpgL._SX309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2642597"/>
            <a:ext cx="2021396" cy="324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TDD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7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05" y="1556792"/>
            <a:ext cx="6908503" cy="377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TDD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 rot="19382889">
            <a:off x="1532" y="2063379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- TDD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115616" y="1522934"/>
            <a:ext cx="721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TESTES DEVEM SER AUTOMATIZADOS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69265"/>
            <a:ext cx="4466230" cy="376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1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6"/>
          </a:xfrm>
        </p:spPr>
        <p:txBody>
          <a:bodyPr/>
          <a:lstStyle/>
          <a:p>
            <a:r>
              <a:rPr lang="pt-BR" dirty="0" smtClean="0"/>
              <a:t>Uso do mesmo computador</a:t>
            </a:r>
          </a:p>
          <a:p>
            <a:r>
              <a:rPr lang="pt-BR" dirty="0" smtClean="0"/>
              <a:t>Pares são criados dinamicamente a cada </a:t>
            </a:r>
            <a:r>
              <a:rPr lang="pt-BR" dirty="0" err="1" smtClean="0"/>
              <a:t>sprint</a:t>
            </a:r>
            <a:endParaRPr lang="pt-BR" dirty="0" smtClean="0"/>
          </a:p>
          <a:p>
            <a:r>
              <a:rPr lang="pt-BR" dirty="0" smtClean="0"/>
              <a:t>Ajuda a manter o padrão de codificação</a:t>
            </a:r>
          </a:p>
          <a:p>
            <a:r>
              <a:rPr lang="pt-BR" dirty="0" smtClean="0"/>
              <a:t>Suporta a proliferação de conhecimento</a:t>
            </a:r>
          </a:p>
          <a:p>
            <a:r>
              <a:rPr lang="pt-BR" dirty="0" smtClean="0"/>
              <a:t>Uma melhor revisão – 2 pessoas olhando o código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– Programação em Par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71800" y="4657189"/>
            <a:ext cx="367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Por que essa técnica reduz os riscos?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Qual a desvantagem</a:t>
            </a:r>
            <a:r>
              <a:rPr lang="pt-BR" dirty="0" smtClean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Ineficiência?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7" y="2996952"/>
            <a:ext cx="6562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051720" y="9128"/>
            <a:ext cx="6635080" cy="111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 – Programação em 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1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84" y="1412776"/>
            <a:ext cx="7239000" cy="435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9512" y="5795972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https://www.visual-paradigm.com/scrum/10-basic-scrum-rules/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827584" y="3068960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39552" y="3284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89384" y="4185084"/>
            <a:ext cx="263048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85084"/>
            <a:ext cx="2233634" cy="44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4572000" y="3608311"/>
            <a:ext cx="11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2-4 weeks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4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Scrum</a:t>
            </a:r>
            <a:r>
              <a:rPr lang="pt-BR" dirty="0" smtClean="0"/>
              <a:t> - Ciclo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556792"/>
            <a:ext cx="68103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4653136"/>
            <a:ext cx="8229600" cy="13681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Durante o Sprint o time é isolado</a:t>
            </a:r>
          </a:p>
          <a:p>
            <a:r>
              <a:rPr lang="pt-BR" dirty="0" smtClean="0"/>
              <a:t>Toda comunicação </a:t>
            </a:r>
            <a:r>
              <a:rPr lang="pt-BR" dirty="0" smtClean="0"/>
              <a:t>é feita </a:t>
            </a:r>
            <a:r>
              <a:rPr lang="pt-BR" dirty="0" smtClean="0"/>
              <a:t>através do </a:t>
            </a:r>
            <a:r>
              <a:rPr lang="pt-BR" dirty="0" err="1" smtClean="0"/>
              <a:t>Scrum</a:t>
            </a:r>
            <a:r>
              <a:rPr lang="pt-BR" dirty="0" smtClean="0"/>
              <a:t> Master</a:t>
            </a:r>
          </a:p>
          <a:p>
            <a:r>
              <a:rPr lang="pt-BR" dirty="0" smtClean="0"/>
              <a:t>Requerimentos instáveis não progridem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Seta para a direita 2"/>
          <p:cNvSpPr/>
          <p:nvPr/>
        </p:nvSpPr>
        <p:spPr>
          <a:xfrm>
            <a:off x="321941" y="3501008"/>
            <a:ext cx="1296144" cy="6263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Observações sobre os processos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2764904"/>
          </a:xfrm>
        </p:spPr>
        <p:txBody>
          <a:bodyPr/>
          <a:lstStyle/>
          <a:p>
            <a:r>
              <a:rPr lang="pt-BR" dirty="0" smtClean="0"/>
              <a:t>Limitações</a:t>
            </a:r>
          </a:p>
          <a:p>
            <a:pPr lvl="1"/>
            <a:r>
              <a:rPr lang="pt-BR" dirty="0" smtClean="0"/>
              <a:t>Falta </a:t>
            </a:r>
            <a:r>
              <a:rPr lang="pt-BR" dirty="0"/>
              <a:t>de documentação</a:t>
            </a:r>
          </a:p>
          <a:p>
            <a:pPr lvl="1"/>
            <a:r>
              <a:rPr lang="pt-BR" dirty="0" smtClean="0"/>
              <a:t>Manter </a:t>
            </a:r>
            <a:r>
              <a:rPr lang="pt-BR" dirty="0"/>
              <a:t>os clientes envolvidos</a:t>
            </a:r>
          </a:p>
          <a:p>
            <a:pPr lvl="1"/>
            <a:r>
              <a:rPr lang="pt-BR" dirty="0" smtClean="0"/>
              <a:t>Manter </a:t>
            </a:r>
            <a:r>
              <a:rPr lang="pt-BR" dirty="0"/>
              <a:t>a continuidade do time de </a:t>
            </a:r>
            <a:r>
              <a:rPr lang="pt-BR" dirty="0" smtClean="0"/>
              <a:t>desenvolvimento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7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Observações sobre os processos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Qual o tempo de vida esperado para o sistema?</a:t>
            </a:r>
          </a:p>
          <a:p>
            <a:pPr lvl="1"/>
            <a:r>
              <a:rPr lang="pt-BR" dirty="0"/>
              <a:t>Projetos longos precisam de </a:t>
            </a:r>
            <a:r>
              <a:rPr lang="pt-BR" dirty="0" smtClean="0"/>
              <a:t>documentação. Por que?</a:t>
            </a:r>
            <a:endParaRPr lang="pt-BR" dirty="0"/>
          </a:p>
          <a:p>
            <a:endParaRPr lang="pt-BR" dirty="0"/>
          </a:p>
          <a:p>
            <a:r>
              <a:rPr lang="pt-BR" dirty="0"/>
              <a:t>Está o sistema sujeito a regulações externas?</a:t>
            </a:r>
          </a:p>
          <a:p>
            <a:pPr lvl="1"/>
            <a:r>
              <a:rPr lang="pt-BR" dirty="0" smtClean="0"/>
              <a:t>Vão </a:t>
            </a:r>
            <a:r>
              <a:rPr lang="pt-BR" dirty="0"/>
              <a:t>precisar de documentação </a:t>
            </a:r>
            <a:r>
              <a:rPr lang="pt-BR" dirty="0" smtClean="0"/>
              <a:t>detalhada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8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Desenvolvimento Rápido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O desenvolvimento e </a:t>
            </a:r>
            <a:r>
              <a:rPr lang="pt-BR" dirty="0" smtClean="0">
                <a:solidFill>
                  <a:srgbClr val="FF0000"/>
                </a:solidFill>
              </a:rPr>
              <a:t>entrega rápida</a:t>
            </a:r>
            <a:r>
              <a:rPr lang="pt-BR" dirty="0" smtClean="0"/>
              <a:t> é geralmente o mais importante requisito para sistemas de software</a:t>
            </a:r>
          </a:p>
          <a:p>
            <a:pPr lvl="1"/>
            <a:r>
              <a:rPr lang="pt-BR" dirty="0" smtClean="0"/>
              <a:t>Dificuldade de se produzir um </a:t>
            </a:r>
            <a:r>
              <a:rPr lang="pt-BR" dirty="0" smtClean="0">
                <a:solidFill>
                  <a:srgbClr val="FF0000"/>
                </a:solidFill>
              </a:rPr>
              <a:t>conjunto estável de requisitos</a:t>
            </a:r>
          </a:p>
          <a:p>
            <a:pPr lvl="1"/>
            <a:r>
              <a:rPr lang="pt-BR" dirty="0" smtClean="0"/>
              <a:t>Software deve evoluir rapidamente para refletir as necessidades de negócio</a:t>
            </a:r>
          </a:p>
          <a:p>
            <a:endParaRPr lang="pt-BR" dirty="0"/>
          </a:p>
          <a:p>
            <a:r>
              <a:rPr lang="pt-BR" dirty="0" smtClean="0"/>
              <a:t>Desenvolvimento dirigido a planos é essencial em alguns tipos de sistemas</a:t>
            </a:r>
          </a:p>
          <a:p>
            <a:pPr lvl="1"/>
            <a:r>
              <a:rPr lang="pt-BR" dirty="0" smtClean="0"/>
              <a:t>Porém não são práticos para as necessidades do mercado</a:t>
            </a:r>
          </a:p>
          <a:p>
            <a:endParaRPr lang="pt-BR" dirty="0" smtClean="0"/>
          </a:p>
          <a:p>
            <a:r>
              <a:rPr lang="pt-BR" dirty="0" smtClean="0"/>
              <a:t>Os métodos ágeis surgiram para lidar com essa dinâmica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9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Plan-driven</a:t>
            </a:r>
            <a:r>
              <a:rPr lang="pt-BR" dirty="0" smtClean="0"/>
              <a:t> vs. </a:t>
            </a:r>
            <a:r>
              <a:rPr lang="pt-BR" dirty="0" err="1" smtClean="0"/>
              <a:t>Agile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19" y="1494879"/>
            <a:ext cx="6018609" cy="462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de seta reta 7"/>
          <p:cNvCxnSpPr/>
          <p:nvPr/>
        </p:nvCxnSpPr>
        <p:spPr>
          <a:xfrm flipH="1">
            <a:off x="6084168" y="4509120"/>
            <a:ext cx="432048" cy="432048"/>
          </a:xfrm>
          <a:prstGeom prst="straightConnector1">
            <a:avLst/>
          </a:prstGeom>
          <a:ln w="25400" cmpd="dbl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107048" y="4165398"/>
            <a:ext cx="283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Quando existe, muito pouco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1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pt-BR" dirty="0" err="1" smtClean="0"/>
              <a:t>Agile</a:t>
            </a:r>
            <a:r>
              <a:rPr lang="pt-BR" dirty="0" smtClean="0"/>
              <a:t> Manifesto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62282" y="2924944"/>
            <a:ext cx="5993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Individuals and interactions over processes and tools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Working software over comprehensive documentation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Customer collaboration over contract negotiation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Responding to change over following a plan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75856" y="4980136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Como detalhar estas ideias chaves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Ágeis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73362"/>
              </p:ext>
            </p:extLst>
          </p:nvPr>
        </p:nvGraphicFramePr>
        <p:xfrm>
          <a:off x="267344" y="1599664"/>
          <a:ext cx="8625136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749"/>
                <a:gridCol w="6339387"/>
              </a:tblGrid>
              <a:tr h="154816">
                <a:tc>
                  <a:txBody>
                    <a:bodyPr/>
                    <a:lstStyle/>
                    <a:p>
                      <a:r>
                        <a:rPr lang="pt-BR" dirty="0" smtClean="0"/>
                        <a:t>Princípios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Envolvimento do 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Clientes devem estar</a:t>
                      </a:r>
                      <a:r>
                        <a:rPr lang="pt-BR" baseline="0" dirty="0" smtClean="0"/>
                        <a:t> intimamente envolvidos ao longo do processo de desenvolvimento de modo a prover e priorizar novo requisitos do sistema e avaliar as interações do sistema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Entrega incremental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 software é desenvolvido</a:t>
                      </a:r>
                      <a:r>
                        <a:rPr lang="pt-BR" baseline="0" dirty="0" smtClean="0"/>
                        <a:t> em incrementos com o cliente especificando os requisitos a serem incluídos em cada incremento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Pessoas</a:t>
                      </a:r>
                      <a:r>
                        <a:rPr lang="pt-BR" baseline="0" dirty="0" smtClean="0"/>
                        <a:t> e não processos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Os membros do time devem ter liberdade para desenvolver</a:t>
                      </a:r>
                      <a:r>
                        <a:rPr lang="pt-BR" baseline="0" dirty="0" smtClean="0"/>
                        <a:t> do jeito que acharem melhor. Sem regras 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Antecipação de modificações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Deve-se esperar que os requisitos</a:t>
                      </a:r>
                      <a:r>
                        <a:rPr lang="pt-BR" baseline="0" dirty="0" smtClean="0"/>
                        <a:t> do sistema sejam modificados de modo que o sistema deve ser feito de um jeito que acomode tais modificações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Manter</a:t>
                      </a:r>
                      <a:r>
                        <a:rPr lang="pt-BR" baseline="0" dirty="0" smtClean="0"/>
                        <a:t> a simplicidade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Eliminar complexidade. Fazer da forma mais simples possível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err="1" smtClean="0"/>
              <a:t>eX</a:t>
            </a:r>
            <a:r>
              <a:rPr lang="pt-BR" dirty="0" err="1" smtClean="0"/>
              <a:t>treme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mais </a:t>
            </a:r>
            <a:r>
              <a:rPr lang="pt-BR" dirty="0" smtClean="0"/>
              <a:t>influentes </a:t>
            </a:r>
            <a:r>
              <a:rPr lang="pt-BR" dirty="0" smtClean="0"/>
              <a:t>dos métodos </a:t>
            </a:r>
            <a:r>
              <a:rPr lang="pt-BR" dirty="0" smtClean="0"/>
              <a:t>ágeis</a:t>
            </a:r>
          </a:p>
          <a:p>
            <a:pPr lvl="1"/>
            <a:r>
              <a:rPr lang="pt-BR" dirty="0" smtClean="0"/>
              <a:t>Considera uma abordagem “extrema” em relação ao desenvolvimento iterativo</a:t>
            </a:r>
          </a:p>
          <a:p>
            <a:pPr lvl="2"/>
            <a:r>
              <a:rPr lang="pt-BR" dirty="0" smtClean="0"/>
              <a:t>Novas versões podem ser construídas várias vezes ao </a:t>
            </a:r>
            <a:r>
              <a:rPr lang="pt-BR" dirty="0" smtClean="0"/>
              <a:t>dia (</a:t>
            </a:r>
            <a:r>
              <a:rPr lang="pt-BR" dirty="0" smtClean="0">
                <a:solidFill>
                  <a:srgbClr val="FF0000"/>
                </a:solidFill>
              </a:rPr>
              <a:t>faz e integra</a:t>
            </a:r>
            <a:r>
              <a:rPr lang="pt-BR" dirty="0" smtClean="0"/>
              <a:t>)</a:t>
            </a:r>
            <a:endParaRPr lang="pt-BR" dirty="0" smtClean="0"/>
          </a:p>
          <a:p>
            <a:pPr lvl="2"/>
            <a:r>
              <a:rPr lang="pt-BR" dirty="0" smtClean="0"/>
              <a:t>Incrementos são entregues ao clientes a cada 2 semanas</a:t>
            </a:r>
          </a:p>
          <a:p>
            <a:pPr lvl="2"/>
            <a:r>
              <a:rPr lang="pt-BR" dirty="0" smtClean="0"/>
              <a:t>Todos os testes devem ser executados para toda a </a:t>
            </a:r>
            <a:r>
              <a:rPr lang="pt-BR" dirty="0" smtClean="0">
                <a:solidFill>
                  <a:srgbClr val="FF0000"/>
                </a:solidFill>
              </a:rPr>
              <a:t>build</a:t>
            </a:r>
            <a:r>
              <a:rPr lang="pt-BR" dirty="0" smtClean="0"/>
              <a:t> e esta só é aceita se todos os testes rodarem de forma satisfatória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131840" y="5229200"/>
            <a:ext cx="307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Não existe XP sem automação!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Extreme </a:t>
            </a:r>
            <a:r>
              <a:rPr lang="pt-BR" dirty="0" err="1" smtClean="0"/>
              <a:t>Programming</a:t>
            </a:r>
            <a:r>
              <a:rPr lang="pt-BR" dirty="0" smtClean="0"/>
              <a:t> (ciclo)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47087"/>
            <a:ext cx="7704784" cy="3149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/>
          <p:cNvCxnSpPr/>
          <p:nvPr/>
        </p:nvCxnSpPr>
        <p:spPr>
          <a:xfrm flipV="1">
            <a:off x="467544" y="2996952"/>
            <a:ext cx="576064" cy="432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have direita 5"/>
          <p:cNvSpPr/>
          <p:nvPr/>
        </p:nvSpPr>
        <p:spPr>
          <a:xfrm>
            <a:off x="1763688" y="3212976"/>
            <a:ext cx="360040" cy="12241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051720" y="3645024"/>
            <a:ext cx="14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 o cliente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635896" y="3307631"/>
            <a:ext cx="1864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endParaRPr lang="pt-BR" sz="4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051720" y="0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sultado de imagem para xp agile stories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Resultado de imagem para xp agile stories examp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6" name="Picture 6" descr="Resultado de imagem para xp agile stories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53" y="2420888"/>
            <a:ext cx="27527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87400"/>
            <a:ext cx="55054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600201"/>
            <a:ext cx="3322712" cy="604664"/>
          </a:xfrm>
        </p:spPr>
        <p:txBody>
          <a:bodyPr/>
          <a:lstStyle/>
          <a:p>
            <a:r>
              <a:rPr lang="pt-BR" dirty="0" smtClean="0"/>
              <a:t>Exemplos: </a:t>
            </a:r>
            <a:r>
              <a:rPr lang="pt-BR" dirty="0" err="1" smtClean="0"/>
              <a:t>Stories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2051720" y="9128"/>
            <a:ext cx="6635080" cy="111561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Técnicas de Desenvolvimento Ágil</a:t>
            </a:r>
            <a:br>
              <a:rPr lang="pt-BR" dirty="0" smtClean="0"/>
            </a:br>
            <a:r>
              <a:rPr lang="pt-BR" dirty="0" smtClean="0"/>
              <a:t>(XP)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307975" y="3335286"/>
            <a:ext cx="1527721" cy="525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2806" y="455984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O que afeta a prioridade é apenas a vontade do cliente?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4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766</Words>
  <Application>Microsoft Office PowerPoint</Application>
  <PresentationFormat>Apresentação na tela (4:3)</PresentationFormat>
  <Paragraphs>142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Tema do Office</vt:lpstr>
      <vt:lpstr>Engenharia de Software</vt:lpstr>
      <vt:lpstr>Tópicos</vt:lpstr>
      <vt:lpstr>Desenvolvimento Rápido</vt:lpstr>
      <vt:lpstr>Plan-driven vs. Agile</vt:lpstr>
      <vt:lpstr>Métodos Ágeis</vt:lpstr>
      <vt:lpstr>Métodos Ágeis</vt:lpstr>
      <vt:lpstr>Técnicas de Desenvolvimento Ágil (XP)</vt:lpstr>
      <vt:lpstr>Técnicas de Desenvolvimento Ágil (XP)</vt:lpstr>
      <vt:lpstr>Técnicas de Desenvolvimento Ágil (XP)</vt:lpstr>
      <vt:lpstr>Técnicas de Desenvolvimento Ágil (XP)</vt:lpstr>
      <vt:lpstr>Técnicas de Desenvolvimento Ágil (XP)</vt:lpstr>
      <vt:lpstr>Técnicas de Desenvolvimento Ágil (XP)</vt:lpstr>
      <vt:lpstr>Técnicas de Desenvolvimento Ágil (XP)</vt:lpstr>
      <vt:lpstr>Técnicas de Desenvolvimento Ágil (XP)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Scrum</vt:lpstr>
      <vt:lpstr>Scrum - Ciclo</vt:lpstr>
      <vt:lpstr>Observações sobre os processos Ágeis</vt:lpstr>
      <vt:lpstr>Observações sobre os processos Ágeis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49</cp:revision>
  <dcterms:created xsi:type="dcterms:W3CDTF">2019-09-14T12:33:48Z</dcterms:created>
  <dcterms:modified xsi:type="dcterms:W3CDTF">2019-11-06T20:49:56Z</dcterms:modified>
</cp:coreProperties>
</file>