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4" r:id="rId14"/>
    <p:sldId id="275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9" r:id="rId30"/>
    <p:sldId id="287" r:id="rId31"/>
    <p:sldId id="286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310" r:id="rId43"/>
    <p:sldId id="298" r:id="rId44"/>
    <p:sldId id="300" r:id="rId45"/>
    <p:sldId id="306" r:id="rId46"/>
    <p:sldId id="304" r:id="rId47"/>
    <p:sldId id="303" r:id="rId48"/>
    <p:sldId id="305" r:id="rId49"/>
    <p:sldId id="307" r:id="rId50"/>
    <p:sldId id="308" r:id="rId5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54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0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00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 flipH="1">
            <a:off x="2195736" y="1052736"/>
            <a:ext cx="694826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 userDrawn="1"/>
        </p:nvCxnSpPr>
        <p:spPr>
          <a:xfrm flipH="1">
            <a:off x="1835696" y="1052736"/>
            <a:ext cx="360040" cy="288032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89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79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41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35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47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20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9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44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051720" y="125760"/>
            <a:ext cx="66350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A90D3-6A4F-4237-AD7A-3B59DD208273}" type="datetimeFigureOut">
              <a:rPr lang="pt-BR" smtClean="0"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51720" cy="136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reto 7"/>
          <p:cNvCxnSpPr/>
          <p:nvPr userDrawn="1"/>
        </p:nvCxnSpPr>
        <p:spPr>
          <a:xfrm flipH="1">
            <a:off x="251520" y="6165304"/>
            <a:ext cx="766834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 flipH="1">
            <a:off x="35496" y="6237312"/>
            <a:ext cx="766834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 userDrawn="1"/>
        </p:nvSpPr>
        <p:spPr>
          <a:xfrm>
            <a:off x="56303" y="6347108"/>
            <a:ext cx="450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3">
                    <a:lumMod val="75000"/>
                  </a:schemeClr>
                </a:solidFill>
              </a:rPr>
              <a:t>Source: 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Software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Engineering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by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Sommerville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AutoShape 5" descr="Logo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AutoShape 7" descr="Logo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9" descr="Resultado de imagem para centro de informatica ufpb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840" y="5582041"/>
            <a:ext cx="1442453" cy="123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accent3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businessanalystlearnings.com/technology-matters/2017/7/4/a-list-of-free-requirements-management-rm-software" TargetMode="External"/><Relationship Id="rId2" Type="http://schemas.openxmlformats.org/officeDocument/2006/relationships/hyperlink" Target="https://thedigitalprojectmanager.com/requirements-management-tool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Engenharia de Software</a:t>
            </a:r>
            <a:endParaRPr lang="pt-BR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Engenharia de Requisitos</a:t>
            </a:r>
            <a:endParaRPr lang="pt-BR" dirty="0"/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5496" y="6237312"/>
            <a:ext cx="766834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5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7" descr="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5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pt-BR" dirty="0" smtClean="0"/>
              <a:t>Observação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835696" y="2420888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 smtClean="0"/>
              <a:t>“A maioria dos métodos ágeis </a:t>
            </a:r>
            <a:r>
              <a:rPr lang="pt-BR" sz="2400" b="1" i="1" dirty="0" smtClean="0"/>
              <a:t>indica </a:t>
            </a:r>
            <a:r>
              <a:rPr lang="pt-BR" sz="2400" b="1" i="1" dirty="0" smtClean="0"/>
              <a:t>que  a produção detalhada de conhecimento é uma perda de tempo”</a:t>
            </a:r>
            <a:endParaRPr lang="pt-BR" sz="2400" b="1" i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3952974"/>
            <a:ext cx="145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Qual a razão?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987267" y="4581128"/>
            <a:ext cx="518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 smtClean="0"/>
              <a:t>“Requisitos mudam muito rapidamente”</a:t>
            </a:r>
            <a:endParaRPr lang="pt-BR" sz="2400" b="1" i="1" dirty="0"/>
          </a:p>
        </p:txBody>
      </p:sp>
    </p:spTree>
    <p:extLst>
      <p:ext uri="{BB962C8B-B14F-4D97-AF65-F5344CB8AC3E}">
        <p14:creationId xmlns:p14="http://schemas.microsoft.com/office/powerpoint/2010/main" val="136896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Requisitos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835696" y="2276872"/>
            <a:ext cx="605544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Funcionais</a:t>
            </a:r>
          </a:p>
          <a:p>
            <a:pPr algn="ctr"/>
            <a:r>
              <a:rPr lang="pt-BR" sz="44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  <a:p>
            <a:pPr algn="ctr"/>
            <a:r>
              <a:rPr lang="pt-BR" sz="440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não-funcionais</a:t>
            </a:r>
            <a:endParaRPr lang="pt-BR" sz="4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Resultado de imagem para functional and non functional requir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9" y="2255622"/>
            <a:ext cx="8987457" cy="25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5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Funcionais</a:t>
            </a:r>
          </a:p>
          <a:p>
            <a:pPr lvl="1"/>
            <a:r>
              <a:rPr lang="pt-BR" dirty="0" smtClean="0"/>
              <a:t>Usuário deve ser capaz de </a:t>
            </a:r>
            <a:r>
              <a:rPr lang="pt-BR" dirty="0" smtClean="0">
                <a:solidFill>
                  <a:srgbClr val="FF0000"/>
                </a:solidFill>
              </a:rPr>
              <a:t>procurar</a:t>
            </a:r>
            <a:r>
              <a:rPr lang="pt-BR" dirty="0" smtClean="0"/>
              <a:t> a lista de agendamento para todas as clínicas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O sistema deve gerar em cada dia, para cada clínica,  uma lista de pacientes que serão atendidos neste dia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Cada usuário do sistema deve ser unicamente identificado por um número de 8 dígitos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05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Funcionais</a:t>
            </a:r>
          </a:p>
          <a:p>
            <a:pPr lvl="1"/>
            <a:r>
              <a:rPr lang="pt-BR" dirty="0" smtClean="0"/>
              <a:t>Ter cuidado com as imprecisões</a:t>
            </a:r>
          </a:p>
          <a:p>
            <a:pPr lvl="2"/>
            <a:r>
              <a:rPr lang="pt-BR" dirty="0" smtClean="0"/>
              <a:t>Usuário deve ser capaz de </a:t>
            </a:r>
            <a:r>
              <a:rPr lang="pt-BR" dirty="0" smtClean="0">
                <a:solidFill>
                  <a:srgbClr val="FF0000"/>
                </a:solidFill>
              </a:rPr>
              <a:t>procurar</a:t>
            </a:r>
            <a:r>
              <a:rPr lang="pt-BR" dirty="0" smtClean="0"/>
              <a:t> </a:t>
            </a:r>
            <a:r>
              <a:rPr lang="pt-BR" dirty="0" smtClean="0"/>
              <a:t>um paciente na </a:t>
            </a:r>
            <a:r>
              <a:rPr lang="pt-BR" dirty="0" smtClean="0"/>
              <a:t>lista de agendamento em todas as clínicas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Intensão do usuário: </a:t>
            </a:r>
          </a:p>
          <a:p>
            <a:pPr lvl="3"/>
            <a:r>
              <a:rPr lang="pt-BR" dirty="0" smtClean="0"/>
              <a:t>Procurar pelo nome de um paciente em todos os agendamentos </a:t>
            </a:r>
            <a:r>
              <a:rPr lang="pt-BR" dirty="0" smtClean="0"/>
              <a:t>das </a:t>
            </a:r>
            <a:r>
              <a:rPr lang="pt-BR" dirty="0" smtClean="0"/>
              <a:t>clínica</a:t>
            </a:r>
          </a:p>
          <a:p>
            <a:pPr lvl="2"/>
            <a:r>
              <a:rPr lang="pt-BR" dirty="0" smtClean="0"/>
              <a:t>Interpretação do desenvolvedor:</a:t>
            </a:r>
          </a:p>
          <a:p>
            <a:pPr lvl="3"/>
            <a:r>
              <a:rPr lang="pt-BR" dirty="0" smtClean="0"/>
              <a:t>Procurar pelo nome de um paciente em uma clínica específica. O usuário escolhe a clínica e depois ativa a procura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56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Funcionais</a:t>
            </a:r>
          </a:p>
          <a:p>
            <a:pPr lvl="1"/>
            <a:r>
              <a:rPr lang="pt-BR" dirty="0" smtClean="0"/>
              <a:t>Devem ser completos e consistentes</a:t>
            </a:r>
          </a:p>
          <a:p>
            <a:pPr lvl="1"/>
            <a:endParaRPr lang="pt-BR" dirty="0"/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Completos????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Consistentes???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1979712" y="3501008"/>
            <a:ext cx="56886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Devem incluir a descrição de todos os fluxos possíveis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999682" y="4941168"/>
            <a:ext cx="56886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Eles não deve conflitar ou contradizer as descrições dos seus fluxos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624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pt-BR" dirty="0" smtClean="0"/>
              <a:t>Não-funcionais</a:t>
            </a:r>
            <a:endParaRPr lang="pt-BR" dirty="0"/>
          </a:p>
        </p:txBody>
      </p:sp>
      <p:pic>
        <p:nvPicPr>
          <p:cNvPr id="3074" name="Picture 2" descr="Tipos de requisitos não funciona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7416824" cy="36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56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pt-BR" dirty="0" smtClean="0"/>
              <a:t>Não-funcionais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7298438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3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pt-BR" dirty="0" smtClean="0"/>
              <a:t>Não-funcionais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2132856"/>
            <a:ext cx="6315047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3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pt-BR" dirty="0" smtClean="0"/>
              <a:t>Não não-funcionais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6988141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3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pt-BR" smtClean="0"/>
              <a:t>Não-funcionais</a:t>
            </a:r>
            <a:endParaRPr lang="pt-B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7130945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8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Requerimentos funcionais e não funcionais</a:t>
            </a:r>
          </a:p>
          <a:p>
            <a:r>
              <a:rPr lang="pt-BR" dirty="0" smtClean="0"/>
              <a:t>Processo de engenharia de requisitos</a:t>
            </a:r>
          </a:p>
          <a:p>
            <a:r>
              <a:rPr lang="pt-BR" dirty="0" smtClean="0"/>
              <a:t>Elicitação de requisitos</a:t>
            </a:r>
          </a:p>
          <a:p>
            <a:r>
              <a:rPr lang="pt-BR" dirty="0" smtClean="0"/>
              <a:t>Especificação de requisitos</a:t>
            </a:r>
          </a:p>
          <a:p>
            <a:r>
              <a:rPr lang="pt-BR" dirty="0" smtClean="0"/>
              <a:t>Validação de requisitos</a:t>
            </a:r>
          </a:p>
          <a:p>
            <a:r>
              <a:rPr lang="pt-BR" dirty="0" smtClean="0"/>
              <a:t>Modificação de requisitos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92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Requisitos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4" y="1690688"/>
            <a:ext cx="7038226" cy="397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4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Requisitos não-funcional </a:t>
            </a:r>
            <a:r>
              <a:rPr lang="pt-BR" dirty="0"/>
              <a:t>podem </a:t>
            </a:r>
            <a:r>
              <a:rPr lang="pt-BR" dirty="0" smtClean="0"/>
              <a:t>afetar toda a arquitetura do sistema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619672" y="2564904"/>
            <a:ext cx="5760640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 garantir o requisito de eficiência, toda a arquitetura do sistema deve ser redefinida para minimizar a comunicação entre os componentes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39552" y="4797152"/>
            <a:ext cx="16921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Requisito</a:t>
            </a:r>
            <a:endParaRPr lang="pt-BR" dirty="0"/>
          </a:p>
          <a:p>
            <a:pPr algn="ctr"/>
            <a:r>
              <a:rPr lang="pt-BR" dirty="0" smtClean="0"/>
              <a:t>Não funcional</a:t>
            </a:r>
            <a:endParaRPr lang="pt-BR" dirty="0"/>
          </a:p>
        </p:txBody>
      </p:sp>
      <p:sp>
        <p:nvSpPr>
          <p:cNvPr id="7" name="Chave esquerda 6"/>
          <p:cNvSpPr/>
          <p:nvPr/>
        </p:nvSpPr>
        <p:spPr>
          <a:xfrm>
            <a:off x="2555776" y="4365104"/>
            <a:ext cx="648072" cy="15841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987824" y="4695527"/>
            <a:ext cx="4605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Criação de novos requisitos funcionais</a:t>
            </a:r>
          </a:p>
          <a:p>
            <a:endParaRPr lang="pt-BR" dirty="0"/>
          </a:p>
          <a:p>
            <a:r>
              <a:rPr lang="pt-BR" dirty="0" smtClean="0"/>
              <a:t>Modificação de requisitos funcionais existentes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61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964704"/>
          </a:xfrm>
        </p:spPr>
        <p:txBody>
          <a:bodyPr/>
          <a:lstStyle/>
          <a:p>
            <a:r>
              <a:rPr lang="pt-BR" dirty="0" smtClean="0"/>
              <a:t>Métricas para a especificação de requisitos não-funcionais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27662"/>
              </p:ext>
            </p:extLst>
          </p:nvPr>
        </p:nvGraphicFramePr>
        <p:xfrm>
          <a:off x="1043608" y="2708920"/>
          <a:ext cx="6696744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381642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Propriedade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Medida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Velocidade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Transações processadas/segundo</a:t>
                      </a:r>
                    </a:p>
                    <a:p>
                      <a:r>
                        <a:rPr lang="pt-BR" dirty="0" smtClean="0"/>
                        <a:t>Tempo de resposta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Tamanho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Uso</a:t>
                      </a:r>
                      <a:r>
                        <a:rPr lang="pt-BR" baseline="0" dirty="0" smtClean="0"/>
                        <a:t> da memória em </a:t>
                      </a:r>
                      <a:r>
                        <a:rPr lang="pt-BR" baseline="0" dirty="0" err="1" smtClean="0"/>
                        <a:t>Mbytes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Fácil uso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Tempo de treinamento</a:t>
                      </a:r>
                    </a:p>
                    <a:p>
                      <a:r>
                        <a:rPr lang="pt-BR" dirty="0" smtClean="0"/>
                        <a:t>Número de frames de ajuda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Confiabilidade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Tempo médio para</a:t>
                      </a:r>
                      <a:r>
                        <a:rPr lang="pt-BR" baseline="0" dirty="0" smtClean="0"/>
                        <a:t> falhas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Robustez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Tempo para reiniciar</a:t>
                      </a:r>
                      <a:r>
                        <a:rPr lang="pt-BR" baseline="0" dirty="0" smtClean="0"/>
                        <a:t> depois de falhas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Portabilidade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Número de sistemas</a:t>
                      </a:r>
                      <a:r>
                        <a:rPr lang="pt-BR" baseline="0" dirty="0" smtClean="0"/>
                        <a:t> alvo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1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de Requisitos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123728" y="2774031"/>
            <a:ext cx="51792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PROCESSOS DE </a:t>
            </a:r>
          </a:p>
          <a:p>
            <a:pPr algn="ctr"/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ENGENHARIA DE REQUISITOS</a:t>
            </a:r>
            <a:endParaRPr lang="pt-B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8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Processos de Eng.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pt-BR" dirty="0" smtClean="0"/>
              <a:t>Etapas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1691680" y="2677251"/>
            <a:ext cx="15121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Elicitação de requisitos</a:t>
            </a:r>
            <a:endParaRPr lang="pt-BR" dirty="0"/>
          </a:p>
        </p:txBody>
      </p:sp>
      <p:cxnSp>
        <p:nvCxnSpPr>
          <p:cNvPr id="6" name="Conector de seta reta 5"/>
          <p:cNvCxnSpPr>
            <a:endCxn id="4" idx="1"/>
          </p:cNvCxnSpPr>
          <p:nvPr/>
        </p:nvCxnSpPr>
        <p:spPr>
          <a:xfrm>
            <a:off x="1259632" y="3073295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3995936" y="2677251"/>
            <a:ext cx="15121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Especificação </a:t>
            </a:r>
            <a:r>
              <a:rPr lang="pt-BR" dirty="0" smtClean="0"/>
              <a:t>de requisitos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372200" y="2677251"/>
            <a:ext cx="15121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Validação de requisitos</a:t>
            </a:r>
            <a:endParaRPr lang="pt-BR" dirty="0"/>
          </a:p>
        </p:txBody>
      </p:sp>
      <p:cxnSp>
        <p:nvCxnSpPr>
          <p:cNvPr id="10" name="Conector de seta reta 9"/>
          <p:cNvCxnSpPr>
            <a:stCxn id="4" idx="3"/>
            <a:endCxn id="8" idx="1"/>
          </p:cNvCxnSpPr>
          <p:nvPr/>
        </p:nvCxnSpPr>
        <p:spPr>
          <a:xfrm>
            <a:off x="3203848" y="3073295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8" idx="3"/>
            <a:endCxn id="9" idx="1"/>
          </p:cNvCxnSpPr>
          <p:nvPr/>
        </p:nvCxnSpPr>
        <p:spPr>
          <a:xfrm>
            <a:off x="5508104" y="3073295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have direita 14"/>
          <p:cNvSpPr/>
          <p:nvPr/>
        </p:nvSpPr>
        <p:spPr>
          <a:xfrm rot="5400000">
            <a:off x="4305144" y="569856"/>
            <a:ext cx="533710" cy="69127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3635896" y="4437112"/>
            <a:ext cx="1908213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Gerenciamento de requisitos</a:t>
            </a:r>
            <a:endParaRPr lang="pt-BR" dirty="0"/>
          </a:p>
        </p:txBody>
      </p:sp>
      <p:cxnSp>
        <p:nvCxnSpPr>
          <p:cNvPr id="22" name="Conector angulado 21"/>
          <p:cNvCxnSpPr>
            <a:stCxn id="9" idx="0"/>
            <a:endCxn id="4" idx="0"/>
          </p:cNvCxnSpPr>
          <p:nvPr/>
        </p:nvCxnSpPr>
        <p:spPr>
          <a:xfrm rot="16200000" flipV="1">
            <a:off x="4788024" y="336991"/>
            <a:ext cx="12700" cy="468052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5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Elicitação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/>
          <a:lstStyle/>
          <a:p>
            <a:r>
              <a:rPr lang="pt-BR" dirty="0" smtClean="0"/>
              <a:t>Elicitação de Requisitos</a:t>
            </a:r>
          </a:p>
        </p:txBody>
      </p:sp>
      <p:sp>
        <p:nvSpPr>
          <p:cNvPr id="28" name="Espaço Reservado para Conteúdo 2"/>
          <p:cNvSpPr txBox="1">
            <a:spLocks/>
          </p:cNvSpPr>
          <p:nvPr/>
        </p:nvSpPr>
        <p:spPr>
          <a:xfrm>
            <a:off x="457200" y="1600201"/>
            <a:ext cx="8229600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/>
              <a:t>Elicitação de Requisitos</a:t>
            </a:r>
            <a:endParaRPr lang="pt-BR" dirty="0" smtClean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467544" y="2636912"/>
            <a:ext cx="4866890" cy="30243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>
            <a:off x="35496" y="400506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de cantos arredondados 30"/>
          <p:cNvSpPr/>
          <p:nvPr/>
        </p:nvSpPr>
        <p:spPr>
          <a:xfrm>
            <a:off x="5724128" y="3753194"/>
            <a:ext cx="15121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Especificaçãode</a:t>
            </a:r>
            <a:r>
              <a:rPr lang="pt-BR" dirty="0" smtClean="0"/>
              <a:t> </a:t>
            </a:r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7524328" y="3759544"/>
            <a:ext cx="151216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Validação de requisitos</a:t>
            </a:r>
            <a:endParaRPr lang="pt-BR" dirty="0"/>
          </a:p>
        </p:txBody>
      </p:sp>
      <p:cxnSp>
        <p:nvCxnSpPr>
          <p:cNvPr id="33" name="Conector de seta reta 32"/>
          <p:cNvCxnSpPr>
            <a:stCxn id="29" idx="3"/>
            <a:endCxn id="31" idx="1"/>
          </p:cNvCxnSpPr>
          <p:nvPr/>
        </p:nvCxnSpPr>
        <p:spPr>
          <a:xfrm>
            <a:off x="5334434" y="4149080"/>
            <a:ext cx="389694" cy="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31" idx="3"/>
            <a:endCxn id="32" idx="1"/>
          </p:cNvCxnSpPr>
          <p:nvPr/>
        </p:nvCxnSpPr>
        <p:spPr>
          <a:xfrm>
            <a:off x="7236296" y="4149238"/>
            <a:ext cx="288032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do 34"/>
          <p:cNvCxnSpPr>
            <a:stCxn id="32" idx="0"/>
            <a:endCxn id="29" idx="0"/>
          </p:cNvCxnSpPr>
          <p:nvPr/>
        </p:nvCxnSpPr>
        <p:spPr>
          <a:xfrm rot="16200000" flipV="1">
            <a:off x="5029385" y="508516"/>
            <a:ext cx="1122632" cy="5379423"/>
          </a:xfrm>
          <a:prstGeom prst="bentConnector3">
            <a:avLst>
              <a:gd name="adj1" fmla="val 1203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1907704" y="5770294"/>
            <a:ext cx="232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Elicitação de requisitos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72" y="2792477"/>
            <a:ext cx="4098776" cy="2724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CaixaDeTexto 41"/>
          <p:cNvSpPr txBox="1"/>
          <p:nvPr/>
        </p:nvSpPr>
        <p:spPr>
          <a:xfrm>
            <a:off x="2251264" y="2844225"/>
            <a:ext cx="1584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1. Descoberta de requisitos</a:t>
            </a:r>
            <a:endParaRPr lang="pt-BR" sz="160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3419873" y="3852337"/>
            <a:ext cx="1584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2. Classificação e organização</a:t>
            </a:r>
            <a:endParaRPr lang="pt-BR" sz="1600" b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2267745" y="4860449"/>
            <a:ext cx="144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3. Priorização e negociação</a:t>
            </a:r>
            <a:endParaRPr lang="pt-BR" sz="1600" b="1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971600" y="3761748"/>
            <a:ext cx="1584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4. Especificação de requisitos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04222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Elicitação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Descoberta de requisitos - Entrevista</a:t>
            </a:r>
          </a:p>
          <a:p>
            <a:pPr lvl="1"/>
            <a:r>
              <a:rPr lang="pt-BR" dirty="0" smtClean="0"/>
              <a:t>Técnica mais utilizada</a:t>
            </a:r>
          </a:p>
          <a:p>
            <a:pPr lvl="1"/>
            <a:r>
              <a:rPr lang="pt-BR" dirty="0" smtClean="0"/>
              <a:t>Tipos:</a:t>
            </a:r>
          </a:p>
          <a:p>
            <a:pPr lvl="2"/>
            <a:r>
              <a:rPr lang="pt-BR" dirty="0" smtClean="0"/>
              <a:t>Fechadas – baseada em uma lista de perguntas pré-definidas</a:t>
            </a:r>
          </a:p>
          <a:p>
            <a:pPr lvl="2"/>
            <a:r>
              <a:rPr lang="pt-BR" dirty="0" smtClean="0"/>
              <a:t>Abertas – vai se adequando de acordo com o as respostas</a:t>
            </a:r>
          </a:p>
          <a:p>
            <a:pPr lvl="1"/>
            <a:r>
              <a:rPr lang="pt-BR" dirty="0" smtClean="0"/>
              <a:t>Principal problema</a:t>
            </a:r>
          </a:p>
          <a:p>
            <a:pPr lvl="2"/>
            <a:r>
              <a:rPr lang="pt-BR" dirty="0" smtClean="0"/>
              <a:t>Entender o vocabulário do domínio</a:t>
            </a:r>
          </a:p>
          <a:p>
            <a:pPr lvl="1"/>
            <a:r>
              <a:rPr lang="pt-BR" dirty="0" smtClean="0"/>
              <a:t>Como ser efetivo</a:t>
            </a:r>
          </a:p>
          <a:p>
            <a:pPr lvl="2"/>
            <a:r>
              <a:rPr lang="pt-BR" dirty="0" smtClean="0"/>
              <a:t>Mente aberta – não vá com ideias pré-concebidas</a:t>
            </a:r>
          </a:p>
          <a:p>
            <a:pPr lvl="2"/>
            <a:r>
              <a:rPr lang="pt-BR" dirty="0" smtClean="0"/>
              <a:t>Não apenas escutar, mas sugerir e discutir</a:t>
            </a:r>
          </a:p>
          <a:p>
            <a:pPr lvl="2"/>
            <a:r>
              <a:rPr lang="pt-BR" dirty="0" smtClean="0"/>
              <a:t>Utilização de recursos (exemplo)</a:t>
            </a:r>
          </a:p>
          <a:p>
            <a:pPr lvl="2"/>
            <a:endParaRPr lang="pt-BR" dirty="0"/>
          </a:p>
          <a:p>
            <a:pPr lvl="2"/>
            <a:endParaRPr lang="pt-BR" dirty="0" smtClean="0"/>
          </a:p>
        </p:txBody>
      </p:sp>
      <p:sp>
        <p:nvSpPr>
          <p:cNvPr id="4" name="Chave direita 3"/>
          <p:cNvSpPr/>
          <p:nvPr/>
        </p:nvSpPr>
        <p:spPr>
          <a:xfrm>
            <a:off x="8100392" y="2924944"/>
            <a:ext cx="144016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8286351" y="317232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Mix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31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Elicitação de Requisitos</a:t>
            </a:r>
            <a:endParaRPr lang="pt-BR" dirty="0"/>
          </a:p>
        </p:txBody>
      </p:sp>
      <p:pic>
        <p:nvPicPr>
          <p:cNvPr id="4098" name="Picture 2" descr="https://miro.medium.com/max/1722/1*LHBdwUy95b3UlLxc5HHVL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1" y="1403048"/>
            <a:ext cx="9130109" cy="54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9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Elicitação de Requisitos</a:t>
            </a:r>
            <a:endParaRPr lang="pt-BR" dirty="0"/>
          </a:p>
        </p:txBody>
      </p:sp>
      <p:pic>
        <p:nvPicPr>
          <p:cNvPr id="5122" name="Picture 2" descr="https://miro.medium.com/max/1489/1*gq7_T1VsdacltsMgtmJWU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44000" cy="553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79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Elicitação</a:t>
            </a:r>
            <a:r>
              <a:rPr lang="pt-BR" dirty="0"/>
              <a:t>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pt-BR" dirty="0"/>
              <a:t>Descoberta de requisitos </a:t>
            </a:r>
            <a:r>
              <a:rPr lang="pt-BR" dirty="0" smtClean="0"/>
              <a:t>– Etnografia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6146" name="Picture 2" descr="ANTROPÒL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0486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93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Requisitos e suas restrições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04864"/>
            <a:ext cx="5832648" cy="360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13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Elicitação</a:t>
            </a:r>
            <a:r>
              <a:rPr lang="pt-BR" dirty="0"/>
              <a:t>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Descoberta de requisitos </a:t>
            </a:r>
            <a:r>
              <a:rPr lang="pt-BR" dirty="0" smtClean="0"/>
              <a:t>– Etnografia</a:t>
            </a:r>
          </a:p>
          <a:p>
            <a:pPr lvl="1"/>
            <a:r>
              <a:rPr lang="pt-BR" dirty="0" smtClean="0"/>
              <a:t>Requerimentos derivados do trabalho das pessoas</a:t>
            </a:r>
          </a:p>
          <a:p>
            <a:pPr lvl="1"/>
            <a:r>
              <a:rPr lang="pt-BR" dirty="0" smtClean="0"/>
              <a:t>Requerimentos derivados do trabalho entre pessoas</a:t>
            </a:r>
          </a:p>
          <a:p>
            <a:pPr lvl="1"/>
            <a:r>
              <a:rPr lang="pt-BR" dirty="0" smtClean="0"/>
              <a:t>Eficiente para entender o que existe</a:t>
            </a:r>
          </a:p>
          <a:p>
            <a:pPr lvl="1"/>
            <a:r>
              <a:rPr lang="pt-BR" dirty="0" smtClean="0"/>
              <a:t>Ineficiente para identificar novas características</a:t>
            </a:r>
          </a:p>
          <a:p>
            <a:pPr lvl="1"/>
            <a:r>
              <a:rPr lang="pt-BR" dirty="0" smtClean="0"/>
              <a:t>Usando em conjunto com outras técnicas: prototipação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36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Elicitação</a:t>
            </a:r>
            <a:r>
              <a:rPr lang="pt-BR" dirty="0"/>
              <a:t>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Descoberta de requisitos </a:t>
            </a:r>
            <a:r>
              <a:rPr lang="pt-BR" dirty="0" smtClean="0"/>
              <a:t>– Cenários</a:t>
            </a:r>
          </a:p>
          <a:p>
            <a:pPr lvl="1"/>
            <a:r>
              <a:rPr lang="pt-BR" dirty="0" smtClean="0"/>
              <a:t>Exemplos da vida real de como o sistema é utilizado</a:t>
            </a:r>
          </a:p>
          <a:p>
            <a:pPr lvl="1"/>
            <a:r>
              <a:rPr lang="pt-BR" dirty="0" smtClean="0"/>
              <a:t>Descrição estruturada	</a:t>
            </a:r>
          </a:p>
          <a:p>
            <a:pPr lvl="2"/>
            <a:r>
              <a:rPr lang="pt-BR" dirty="0" smtClean="0"/>
              <a:t>Situação inicial</a:t>
            </a:r>
          </a:p>
          <a:p>
            <a:pPr lvl="2"/>
            <a:r>
              <a:rPr lang="pt-BR" dirty="0" smtClean="0"/>
              <a:t>Fluxo de eventos normal</a:t>
            </a:r>
          </a:p>
          <a:p>
            <a:pPr lvl="2"/>
            <a:r>
              <a:rPr lang="pt-BR" dirty="0" smtClean="0"/>
              <a:t>O que pode dar errado (fluxo de exceção)</a:t>
            </a:r>
          </a:p>
          <a:p>
            <a:pPr lvl="2"/>
            <a:r>
              <a:rPr lang="pt-BR" dirty="0" smtClean="0"/>
              <a:t>Informação sobre outras atividades concorrentes</a:t>
            </a:r>
          </a:p>
          <a:p>
            <a:pPr lvl="2"/>
            <a:r>
              <a:rPr lang="pt-BR" dirty="0" smtClean="0"/>
              <a:t>Descrição do estado quando o cenário finaliza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667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Elicitação</a:t>
            </a:r>
            <a:r>
              <a:rPr lang="pt-BR" dirty="0"/>
              <a:t>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Descoberta de requisitos </a:t>
            </a:r>
            <a:r>
              <a:rPr lang="pt-BR" dirty="0" smtClean="0"/>
              <a:t>– Cenários</a:t>
            </a:r>
          </a:p>
          <a:p>
            <a:pPr lvl="1"/>
            <a:r>
              <a:rPr lang="pt-BR" dirty="0" smtClean="0"/>
              <a:t>Exemplo (upload foto no </a:t>
            </a:r>
            <a:r>
              <a:rPr lang="pt-BR" dirty="0" err="1" smtClean="0"/>
              <a:t>iLearn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Situação inicial</a:t>
            </a:r>
          </a:p>
          <a:p>
            <a:pPr lvl="2"/>
            <a:r>
              <a:rPr lang="pt-BR" dirty="0"/>
              <a:t>Situação inicial: um usuário ou um grupo de usuários possuem uma ou mais fotos digitais para serem carregadas em um site de compartilhamento de fotos. Elas estão salvas ou em um </a:t>
            </a:r>
            <a:r>
              <a:rPr lang="pt-BR" dirty="0" err="1"/>
              <a:t>tablet</a:t>
            </a:r>
            <a:r>
              <a:rPr lang="pt-BR" dirty="0"/>
              <a:t> ou em um laptop. Eles já estão </a:t>
            </a:r>
            <a:r>
              <a:rPr lang="pt-BR" dirty="0" err="1"/>
              <a:t>logados</a:t>
            </a:r>
            <a:r>
              <a:rPr lang="pt-BR" dirty="0"/>
              <a:t> no sistema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Fluxo normal</a:t>
            </a:r>
          </a:p>
          <a:p>
            <a:pPr lvl="2"/>
            <a:r>
              <a:rPr lang="pt-BR" dirty="0"/>
              <a:t>Fluxo normal: o usuário escolhe a função upload de fotos. As fotos são apresentadas de modo que uma ou mais delas possam ser selecionadas para upload. O usuário também deve selecionar o nome do projeto no qual as fotos serão armazenadas....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36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Elicitação</a:t>
            </a:r>
            <a:r>
              <a:rPr lang="pt-BR" dirty="0"/>
              <a:t>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Descoberta de requisitos </a:t>
            </a:r>
            <a:r>
              <a:rPr lang="pt-BR" dirty="0" smtClean="0"/>
              <a:t>– Cenários</a:t>
            </a:r>
          </a:p>
          <a:p>
            <a:pPr lvl="1"/>
            <a:r>
              <a:rPr lang="pt-BR" dirty="0" smtClean="0"/>
              <a:t>Exemplo (upload foto no </a:t>
            </a:r>
            <a:r>
              <a:rPr lang="pt-BR" dirty="0" err="1" smtClean="0"/>
              <a:t>iLearn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Fluxo de exceção (o que pode dar errado)</a:t>
            </a:r>
          </a:p>
          <a:p>
            <a:pPr lvl="2"/>
            <a:r>
              <a:rPr lang="pt-BR" dirty="0"/>
              <a:t>Fotos com o mesmo </a:t>
            </a:r>
            <a:r>
              <a:rPr lang="pt-BR" dirty="0" smtClean="0"/>
              <a:t>nome </a:t>
            </a:r>
            <a:r>
              <a:rPr lang="pt-BR" dirty="0"/>
              <a:t>já foram armazenadas pelo usuário. Deve-se perguntar ao usuário se ele deseja atualizar a foto com o mesmo nome, renomear a foto ou cancelar o upload</a:t>
            </a:r>
            <a:r>
              <a:rPr lang="pt-BR" dirty="0" smtClean="0"/>
              <a:t>.....</a:t>
            </a:r>
          </a:p>
          <a:p>
            <a:pPr lvl="1"/>
            <a:r>
              <a:rPr lang="pt-BR" dirty="0" smtClean="0"/>
              <a:t>Outras atividades concorrentes</a:t>
            </a:r>
          </a:p>
          <a:p>
            <a:pPr lvl="2"/>
            <a:r>
              <a:rPr lang="pt-BR" dirty="0" smtClean="0"/>
              <a:t>O moderador pode estar </a:t>
            </a:r>
            <a:r>
              <a:rPr lang="pt-BR" dirty="0" err="1" smtClean="0"/>
              <a:t>logado</a:t>
            </a:r>
            <a:r>
              <a:rPr lang="pt-BR" dirty="0" smtClean="0"/>
              <a:t> e pode aprovar as fotos enquanto elas são carregadas.</a:t>
            </a:r>
          </a:p>
          <a:p>
            <a:pPr lvl="1"/>
            <a:r>
              <a:rPr lang="pt-BR" dirty="0" smtClean="0"/>
              <a:t>Estado final do sistema</a:t>
            </a:r>
          </a:p>
          <a:p>
            <a:pPr lvl="2"/>
            <a:r>
              <a:rPr lang="pt-BR" dirty="0" smtClean="0"/>
              <a:t>As fotos selecionadas foram armazenadas no sistemas e indicadas com o status “esperando moderador”. Fotos se tornam visíveis ao moderador.</a:t>
            </a: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11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pt-BR" dirty="0" smtClean="0"/>
              <a:t>O que se tem até o momento???</a:t>
            </a:r>
          </a:p>
          <a:p>
            <a:endParaRPr lang="pt-BR" dirty="0"/>
          </a:p>
        </p:txBody>
      </p:sp>
      <p:pic>
        <p:nvPicPr>
          <p:cNvPr id="7172" name="Picture 4" descr="Resultado de imagem para requirement specific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171" y="3106598"/>
            <a:ext cx="2028733" cy="152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855644" y="4628148"/>
            <a:ext cx="2564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Resultado das entrevistas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51520" y="2541657"/>
            <a:ext cx="1381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Conjunto de cenários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 rot="18884258">
            <a:off x="31770" y="3207954"/>
            <a:ext cx="237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Anotações etnográficas</a:t>
            </a:r>
            <a:endParaRPr lang="pt-BR" dirty="0"/>
          </a:p>
        </p:txBody>
      </p:sp>
      <p:sp>
        <p:nvSpPr>
          <p:cNvPr id="6" name="Seta para a direita 5"/>
          <p:cNvSpPr/>
          <p:nvPr/>
        </p:nvSpPr>
        <p:spPr>
          <a:xfrm>
            <a:off x="4211960" y="3501008"/>
            <a:ext cx="1368152" cy="719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74" name="Picture 6" descr="Resultado de imagem para examples requirement specific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04864"/>
            <a:ext cx="2497046" cy="323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6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pt-BR" dirty="0" smtClean="0"/>
              <a:t>Método 1 - Linguagem natural</a:t>
            </a:r>
          </a:p>
          <a:p>
            <a:pPr lvl="1"/>
            <a:r>
              <a:rPr lang="pt-BR" dirty="0" smtClean="0"/>
              <a:t>Vantagem</a:t>
            </a:r>
          </a:p>
          <a:p>
            <a:pPr lvl="2"/>
            <a:r>
              <a:rPr lang="pt-BR" dirty="0" smtClean="0"/>
              <a:t>Expressiva, intuitiva e universal</a:t>
            </a:r>
          </a:p>
          <a:p>
            <a:pPr lvl="1"/>
            <a:r>
              <a:rPr lang="pt-BR" dirty="0" smtClean="0"/>
              <a:t>Desvantagem</a:t>
            </a:r>
          </a:p>
          <a:p>
            <a:pPr lvl="2"/>
            <a:r>
              <a:rPr lang="pt-BR" dirty="0" smtClean="0"/>
              <a:t>Falta de claridade (ambígua)</a:t>
            </a:r>
          </a:p>
          <a:p>
            <a:pPr lvl="2"/>
            <a:r>
              <a:rPr lang="pt-BR" dirty="0" smtClean="0"/>
              <a:t>Não deixa claro a diferença de requisitos funcionais e não funcionais</a:t>
            </a:r>
          </a:p>
          <a:p>
            <a:pPr lvl="2"/>
            <a:r>
              <a:rPr lang="pt-BR" dirty="0" smtClean="0"/>
              <a:t>Tende a juntar diferentes requisitos em 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068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532656"/>
          </a:xfrm>
        </p:spPr>
        <p:txBody>
          <a:bodyPr/>
          <a:lstStyle/>
          <a:p>
            <a:r>
              <a:rPr lang="pt-BR" dirty="0" smtClean="0"/>
              <a:t>Método 1 - Linguagem natural</a:t>
            </a:r>
          </a:p>
        </p:txBody>
      </p:sp>
      <p:sp>
        <p:nvSpPr>
          <p:cNvPr id="4" name="Retângulo 3"/>
          <p:cNvSpPr/>
          <p:nvPr/>
        </p:nvSpPr>
        <p:spPr>
          <a:xfrm>
            <a:off x="827584" y="2276872"/>
            <a:ext cx="756084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 smtClean="0"/>
              <a:t>3.2 O sistema </a:t>
            </a:r>
            <a:r>
              <a:rPr lang="pt-BR" b="1" u="sng" dirty="0" smtClean="0"/>
              <a:t>deve</a:t>
            </a:r>
            <a:r>
              <a:rPr lang="pt-BR" dirty="0" smtClean="0"/>
              <a:t> medir o nível de açúcar no sangue e injetar insulina, se requerido, de 10 em 10 </a:t>
            </a:r>
            <a:r>
              <a:rPr lang="pt-BR" dirty="0"/>
              <a:t>minutos (</a:t>
            </a:r>
            <a:r>
              <a:rPr lang="pt-BR" i="1" dirty="0"/>
              <a:t>mudanças no nível de açúcar no sangue são relativamente lentas de modo que medições mais frequentes não são necessárias; frequências menores podem levar a um aumento do nível de açúcar no sangue</a:t>
            </a:r>
            <a:r>
              <a:rPr lang="pt-BR" dirty="0"/>
              <a:t>) 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/>
              <a:t>3.6 O sistema </a:t>
            </a:r>
            <a:r>
              <a:rPr lang="pt-BR" b="1" u="sng" dirty="0"/>
              <a:t>pode</a:t>
            </a:r>
            <a:r>
              <a:rPr lang="pt-BR" dirty="0"/>
              <a:t> rodar uma rotina de </a:t>
            </a:r>
            <a:r>
              <a:rPr lang="pt-BR" dirty="0" err="1"/>
              <a:t>auto-teste</a:t>
            </a:r>
            <a:r>
              <a:rPr lang="pt-BR" dirty="0"/>
              <a:t> todo minuto com as condições a serem testadas e as ações associadas definidas na Tabela 1 (</a:t>
            </a:r>
            <a:r>
              <a:rPr lang="pt-BR" i="1" dirty="0"/>
              <a:t>uma rotina de auto teste pode descobrir falhas no hardware ou software e alertar o usuário sobre esta fato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521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/>
          <a:lstStyle/>
          <a:p>
            <a:r>
              <a:rPr lang="pt-BR" dirty="0" smtClean="0"/>
              <a:t>Método 2 – Especificação Estruturada</a:t>
            </a:r>
          </a:p>
          <a:p>
            <a:pPr lvl="1"/>
            <a:r>
              <a:rPr lang="pt-BR" dirty="0" smtClean="0"/>
              <a:t>Liberdade da linguagem natural é limitada</a:t>
            </a:r>
          </a:p>
          <a:p>
            <a:pPr lvl="1"/>
            <a:r>
              <a:rPr lang="pt-BR" dirty="0" smtClean="0"/>
              <a:t>Existe um padrão para a escrita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212976"/>
            <a:ext cx="45434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have esquerda 4"/>
          <p:cNvSpPr/>
          <p:nvPr/>
        </p:nvSpPr>
        <p:spPr>
          <a:xfrm>
            <a:off x="3275856" y="4365104"/>
            <a:ext cx="288032" cy="648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/>
          <p:cNvSpPr/>
          <p:nvPr/>
        </p:nvSpPr>
        <p:spPr>
          <a:xfrm>
            <a:off x="3275856" y="5085184"/>
            <a:ext cx="288032" cy="4518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27584" y="4378075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Descrição das entradas e de onde elas vem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10205" y="498796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Descrição das entradas e para onde elas vão</a:t>
            </a:r>
            <a:endParaRPr lang="pt-BR" dirty="0"/>
          </a:p>
        </p:txBody>
      </p:sp>
      <p:sp>
        <p:nvSpPr>
          <p:cNvPr id="10" name="Chave esquerda 9"/>
          <p:cNvSpPr/>
          <p:nvPr/>
        </p:nvSpPr>
        <p:spPr>
          <a:xfrm>
            <a:off x="3258477" y="3212976"/>
            <a:ext cx="305411" cy="10081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810205" y="35010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Descrição da função</a:t>
            </a:r>
            <a:endParaRPr lang="pt-BR" dirty="0"/>
          </a:p>
        </p:txBody>
      </p:sp>
      <p:sp>
        <p:nvSpPr>
          <p:cNvPr id="12" name="Estrela de 5 pontas 11"/>
          <p:cNvSpPr/>
          <p:nvPr/>
        </p:nvSpPr>
        <p:spPr>
          <a:xfrm>
            <a:off x="7812360" y="1772816"/>
            <a:ext cx="1152128" cy="93610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1</a:t>
            </a:r>
            <a:endParaRPr lang="pt-BR" sz="2400" b="1" dirty="0"/>
          </a:p>
        </p:txBody>
      </p:sp>
      <p:sp>
        <p:nvSpPr>
          <p:cNvPr id="16" name="Seta para a direita 15"/>
          <p:cNvSpPr/>
          <p:nvPr/>
        </p:nvSpPr>
        <p:spPr>
          <a:xfrm>
            <a:off x="8251329" y="3212976"/>
            <a:ext cx="209103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8460432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RF1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370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/>
          <a:lstStyle/>
          <a:p>
            <a:r>
              <a:rPr lang="pt-BR" dirty="0" smtClean="0"/>
              <a:t>Método 2 – Especificação Estruturada</a:t>
            </a:r>
          </a:p>
          <a:p>
            <a:pPr lvl="1"/>
            <a:r>
              <a:rPr lang="pt-BR" dirty="0" smtClean="0"/>
              <a:t>Liberdade da linguagem natural é limitada</a:t>
            </a:r>
          </a:p>
          <a:p>
            <a:pPr lvl="1"/>
            <a:r>
              <a:rPr lang="pt-BR" dirty="0" smtClean="0"/>
              <a:t>Existe um padrão para a escrita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96952"/>
            <a:ext cx="452437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have esquerda 3"/>
          <p:cNvSpPr/>
          <p:nvPr/>
        </p:nvSpPr>
        <p:spPr>
          <a:xfrm>
            <a:off x="2771800" y="2996952"/>
            <a:ext cx="360040" cy="1440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23528" y="35010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Descrição da ação</a:t>
            </a:r>
            <a:endParaRPr lang="pt-BR" dirty="0"/>
          </a:p>
        </p:txBody>
      </p:sp>
      <p:sp>
        <p:nvSpPr>
          <p:cNvPr id="5" name="Chave esquerda 4"/>
          <p:cNvSpPr/>
          <p:nvPr/>
        </p:nvSpPr>
        <p:spPr>
          <a:xfrm>
            <a:off x="2771800" y="4573339"/>
            <a:ext cx="360040" cy="5118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0" y="4510861"/>
            <a:ext cx="2738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Informação necessária para a realização da ação</a:t>
            </a:r>
            <a:endParaRPr lang="pt-BR" dirty="0"/>
          </a:p>
        </p:txBody>
      </p:sp>
      <p:sp>
        <p:nvSpPr>
          <p:cNvPr id="10" name="Chave esquerda 9"/>
          <p:cNvSpPr/>
          <p:nvPr/>
        </p:nvSpPr>
        <p:spPr>
          <a:xfrm>
            <a:off x="2771800" y="5149403"/>
            <a:ext cx="360040" cy="7278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-36512" y="5301208"/>
            <a:ext cx="273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/>
              <a:t>Pré</a:t>
            </a:r>
            <a:r>
              <a:rPr lang="pt-BR" dirty="0" smtClean="0"/>
              <a:t> e pós condições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203847" y="6013048"/>
            <a:ext cx="4524375" cy="108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203848" y="5949280"/>
            <a:ext cx="4524375" cy="108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3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1612776"/>
          </a:xfrm>
        </p:spPr>
        <p:txBody>
          <a:bodyPr/>
          <a:lstStyle/>
          <a:p>
            <a:r>
              <a:rPr lang="pt-BR" dirty="0" smtClean="0"/>
              <a:t>Método 3 – Especificação Tabular</a:t>
            </a:r>
          </a:p>
          <a:p>
            <a:pPr lvl="1"/>
            <a:r>
              <a:rPr lang="pt-BR" dirty="0" smtClean="0"/>
              <a:t>Particularmente importante quando se tem um número de alternativas a se escolher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96952"/>
            <a:ext cx="49244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 rot="19789773">
            <a:off x="2053651" y="4110531"/>
            <a:ext cx="453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Usada como complemento a outros métodos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9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“Quero um sistema bonito”</a:t>
            </a:r>
          </a:p>
          <a:p>
            <a:endParaRPr lang="pt-BR" dirty="0"/>
          </a:p>
          <a:p>
            <a:r>
              <a:rPr lang="pt-BR" dirty="0" smtClean="0"/>
              <a:t>“A senha deve ter no mínimo 12 dígitos”</a:t>
            </a:r>
          </a:p>
          <a:p>
            <a:endParaRPr lang="pt-BR" dirty="0" smtClean="0"/>
          </a:p>
          <a:p>
            <a:r>
              <a:rPr lang="pt-BR" dirty="0" smtClean="0"/>
              <a:t> </a:t>
            </a:r>
            <a:endParaRPr lang="pt-BR" dirty="0"/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29000"/>
            <a:ext cx="50196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2051720" y="4581128"/>
            <a:ext cx="21602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283968" y="5075892"/>
            <a:ext cx="293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Execute em 10 milissegundos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26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1108719"/>
          </a:xfrm>
        </p:spPr>
        <p:txBody>
          <a:bodyPr/>
          <a:lstStyle/>
          <a:p>
            <a:r>
              <a:rPr lang="pt-BR" dirty="0" smtClean="0"/>
              <a:t>Método 4 – Casos de uso (UML)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04864"/>
            <a:ext cx="6048672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trela de 5 pontas 4"/>
          <p:cNvSpPr/>
          <p:nvPr/>
        </p:nvSpPr>
        <p:spPr>
          <a:xfrm>
            <a:off x="7840367" y="1268760"/>
            <a:ext cx="1152128" cy="93610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2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2399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de Requisitos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96752"/>
            <a:ext cx="52101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baixo 2"/>
          <p:cNvSpPr/>
          <p:nvPr/>
        </p:nvSpPr>
        <p:spPr>
          <a:xfrm rot="15051201">
            <a:off x="1832597" y="2380097"/>
            <a:ext cx="360040" cy="413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baixo 5"/>
          <p:cNvSpPr/>
          <p:nvPr/>
        </p:nvSpPr>
        <p:spPr>
          <a:xfrm rot="4254679">
            <a:off x="4874924" y="3347578"/>
            <a:ext cx="360040" cy="413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02269" y="2670168"/>
            <a:ext cx="1517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Especialização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Generalização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43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de Requisitos</a:t>
            </a:r>
          </a:p>
        </p:txBody>
      </p:sp>
      <p:pic>
        <p:nvPicPr>
          <p:cNvPr id="1028" name="Picture 4" descr="http://1.bp.blogspot.com/_fVPp5IMaeR0/Sp28Z04yKjI/AAAAAAAAAJQ/1zd9w_7Bhno/s1600/snapshot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56733"/>
            <a:ext cx="6048672" cy="473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1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/>
          <a:lstStyle/>
          <a:p>
            <a:r>
              <a:rPr lang="pt-BR" dirty="0" smtClean="0"/>
              <a:t>O documento de requisitos de software</a:t>
            </a:r>
          </a:p>
          <a:p>
            <a:pPr lvl="1"/>
            <a:r>
              <a:rPr lang="pt-BR" dirty="0" smtClean="0"/>
              <a:t>Documento oficial do sistema</a:t>
            </a:r>
          </a:p>
          <a:p>
            <a:pPr lvl="1"/>
            <a:r>
              <a:rPr lang="pt-BR" dirty="0" smtClean="0"/>
              <a:t>Deve focar no WHAT e não no HOW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547664" y="3266982"/>
            <a:ext cx="138615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994158" y="3266982"/>
            <a:ext cx="138615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Engenheiros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547664" y="5049180"/>
            <a:ext cx="138615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Equipe de teste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994158" y="5049230"/>
            <a:ext cx="138615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Equipe de manutenção</a:t>
            </a:r>
            <a:endParaRPr lang="pt-BR" dirty="0"/>
          </a:p>
        </p:txBody>
      </p:sp>
      <p:pic>
        <p:nvPicPr>
          <p:cNvPr id="10" name="Picture 6" descr="Resultado de imagem para examples requirement specific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513" y="3496245"/>
            <a:ext cx="1149540" cy="148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de seta reta 11"/>
          <p:cNvCxnSpPr>
            <a:stCxn id="6" idx="3"/>
          </p:cNvCxnSpPr>
          <p:nvPr/>
        </p:nvCxnSpPr>
        <p:spPr>
          <a:xfrm>
            <a:off x="2933818" y="3519010"/>
            <a:ext cx="965695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8" idx="3"/>
            <a:endCxn id="10" idx="1"/>
          </p:cNvCxnSpPr>
          <p:nvPr/>
        </p:nvCxnSpPr>
        <p:spPr>
          <a:xfrm flipV="1">
            <a:off x="2933818" y="4239972"/>
            <a:ext cx="965695" cy="10612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7" idx="1"/>
          </p:cNvCxnSpPr>
          <p:nvPr/>
        </p:nvCxnSpPr>
        <p:spPr>
          <a:xfrm flipH="1">
            <a:off x="5073445" y="3519010"/>
            <a:ext cx="920713" cy="595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9" idx="1"/>
            <a:endCxn id="10" idx="3"/>
          </p:cNvCxnSpPr>
          <p:nvPr/>
        </p:nvCxnSpPr>
        <p:spPr>
          <a:xfrm flipH="1" flipV="1">
            <a:off x="5049053" y="4239972"/>
            <a:ext cx="945105" cy="1061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259632" y="5733256"/>
            <a:ext cx="593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O modelo de processo influencia o documento de requisitos?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96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532656"/>
          </a:xfrm>
        </p:spPr>
        <p:txBody>
          <a:bodyPr/>
          <a:lstStyle/>
          <a:p>
            <a:r>
              <a:rPr lang="pt-BR" dirty="0"/>
              <a:t>O documento de requisitos de </a:t>
            </a:r>
            <a:r>
              <a:rPr lang="pt-BR" dirty="0" smtClean="0"/>
              <a:t>software (Observação)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92288"/>
            <a:ext cx="60388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32856"/>
            <a:ext cx="62579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51520" y="2592288"/>
            <a:ext cx="1440160" cy="342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051720" y="2160240"/>
            <a:ext cx="1296144" cy="3534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60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Validação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pt-BR" dirty="0" smtClean="0"/>
              <a:t>No que consiste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043608" y="2420888"/>
            <a:ext cx="2664296" cy="108012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Especificação dos Requisitos</a:t>
            </a:r>
            <a:endParaRPr lang="pt-BR" sz="32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5364088" y="2437717"/>
            <a:ext cx="2664296" cy="108012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Desejo do Cliente</a:t>
            </a:r>
            <a:endParaRPr lang="pt-BR" sz="3200" dirty="0"/>
          </a:p>
        </p:txBody>
      </p:sp>
      <p:sp>
        <p:nvSpPr>
          <p:cNvPr id="6" name="Seta à esquerda, à direita e acima 5"/>
          <p:cNvSpPr/>
          <p:nvPr/>
        </p:nvSpPr>
        <p:spPr>
          <a:xfrm rot="10800000">
            <a:off x="3707904" y="2564904"/>
            <a:ext cx="1656184" cy="1152129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707904" y="3657798"/>
            <a:ext cx="1621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Demonstração de Equivalência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1043608" y="4797152"/>
            <a:ext cx="705678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“Corrigir um erro de requisito  depois do sistema entregue pode custar até 100 vezes mais  do que corrigir um erro de implementação”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721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Validação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</a:p>
          <a:p>
            <a:pPr lvl="1"/>
            <a:r>
              <a:rPr lang="pt-BR" dirty="0" smtClean="0"/>
              <a:t>Revisão sistemática manual</a:t>
            </a:r>
          </a:p>
          <a:p>
            <a:pPr lvl="2"/>
            <a:r>
              <a:rPr lang="pt-BR" dirty="0" smtClean="0"/>
              <a:t>Sempre com o cliente e durante a especificação de cada requisito</a:t>
            </a:r>
          </a:p>
          <a:p>
            <a:pPr lvl="2"/>
            <a:r>
              <a:rPr lang="pt-BR" dirty="0" smtClean="0"/>
              <a:t>Usar as perguntas essenciais!</a:t>
            </a:r>
          </a:p>
          <a:p>
            <a:pPr lvl="2"/>
            <a:endParaRPr lang="pt-BR" dirty="0"/>
          </a:p>
          <a:p>
            <a:pPr lvl="1"/>
            <a:r>
              <a:rPr lang="pt-BR" dirty="0" smtClean="0"/>
              <a:t>Protótipo</a:t>
            </a:r>
          </a:p>
          <a:p>
            <a:pPr lvl="2"/>
            <a:r>
              <a:rPr lang="pt-BR" dirty="0" smtClean="0"/>
              <a:t>Implementação </a:t>
            </a:r>
            <a:r>
              <a:rPr lang="pt-BR" dirty="0" err="1" smtClean="0"/>
              <a:t>super-simplificada</a:t>
            </a:r>
            <a:endParaRPr lang="pt-BR" dirty="0" smtClean="0"/>
          </a:p>
          <a:p>
            <a:pPr lvl="2"/>
            <a:endParaRPr lang="pt-BR" dirty="0"/>
          </a:p>
          <a:p>
            <a:pPr lvl="1"/>
            <a:r>
              <a:rPr lang="pt-BR" dirty="0" smtClean="0"/>
              <a:t>Geração de casos de teste</a:t>
            </a:r>
          </a:p>
          <a:p>
            <a:pPr lvl="2"/>
            <a:r>
              <a:rPr lang="pt-BR" dirty="0" smtClean="0"/>
              <a:t>Será detalhado na aula de testes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721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Validação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2"/>
          </a:xfrm>
        </p:spPr>
        <p:txBody>
          <a:bodyPr/>
          <a:lstStyle/>
          <a:p>
            <a:r>
              <a:rPr lang="pt-BR" dirty="0" smtClean="0"/>
              <a:t>Perguntas essenciais!!!!!!</a:t>
            </a:r>
          </a:p>
          <a:p>
            <a:pPr lvl="1"/>
            <a:r>
              <a:rPr lang="pt-BR" dirty="0"/>
              <a:t>Validade: O sistema fornece as funções que melhor suportam as necessidades do cliente?</a:t>
            </a:r>
          </a:p>
          <a:p>
            <a:pPr lvl="1"/>
            <a:r>
              <a:rPr lang="pt-BR" dirty="0"/>
              <a:t>Consistência: Existem requisitos em conflito?</a:t>
            </a:r>
          </a:p>
          <a:p>
            <a:pPr lvl="1"/>
            <a:r>
              <a:rPr lang="pt-BR" dirty="0"/>
              <a:t>Completude: Todas as funções requisitadas foram incluídas?</a:t>
            </a:r>
          </a:p>
          <a:p>
            <a:pPr lvl="1"/>
            <a:r>
              <a:rPr lang="pt-BR" dirty="0"/>
              <a:t>Realismo: Os requisitos podem ser implementados considerando o budget e </a:t>
            </a:r>
            <a:r>
              <a:rPr lang="pt-BR" dirty="0" smtClean="0"/>
              <a:t>tecnologia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Verificação: Os requisitos podem ser verificados?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660232" y="1403484"/>
            <a:ext cx="209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Isso que vou avaliar!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21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Modificação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pt-BR" dirty="0" smtClean="0"/>
              <a:t>Por que modificações são necessárias?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83568" y="2204864"/>
            <a:ext cx="3168352" cy="1872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Novo hardware  o que requer novas interfaces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2592144" y="4191865"/>
            <a:ext cx="3564032" cy="1872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Novas legislações ou regulamentações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4986228" y="2132856"/>
            <a:ext cx="3474204" cy="1872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Prioridades da lógica de negócio são modificadas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721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Modificação dos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r>
              <a:rPr lang="pt-BR" dirty="0" smtClean="0"/>
              <a:t>Gerenciamento de requisitos</a:t>
            </a:r>
          </a:p>
          <a:p>
            <a:pPr lvl="1"/>
            <a:endParaRPr lang="pt-BR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2582"/>
            <a:ext cx="41052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83507"/>
            <a:ext cx="37719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16617" y="2123564"/>
            <a:ext cx="317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smtClean="0"/>
              <a:t>Identificação única do requisito</a:t>
            </a:r>
            <a:endParaRPr lang="pt-BR" b="1" i="1" dirty="0"/>
          </a:p>
        </p:txBody>
      </p:sp>
      <p:sp>
        <p:nvSpPr>
          <p:cNvPr id="5" name="Retângulo 4"/>
          <p:cNvSpPr/>
          <p:nvPr/>
        </p:nvSpPr>
        <p:spPr>
          <a:xfrm>
            <a:off x="4283968" y="5517232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1" dirty="0" smtClean="0"/>
              <a:t>Processo para decisão de </a:t>
            </a:r>
            <a:r>
              <a:rPr lang="pt-BR" b="1" i="1" dirty="0" smtClean="0">
                <a:solidFill>
                  <a:srgbClr val="FF0000"/>
                </a:solidFill>
              </a:rPr>
              <a:t>impacto</a:t>
            </a:r>
            <a:r>
              <a:rPr lang="pt-BR" b="1" i="1" dirty="0" smtClean="0"/>
              <a:t> e </a:t>
            </a:r>
            <a:r>
              <a:rPr lang="pt-BR" b="1" i="1" dirty="0" smtClean="0">
                <a:solidFill>
                  <a:srgbClr val="FF0000"/>
                </a:solidFill>
              </a:rPr>
              <a:t>custo</a:t>
            </a:r>
            <a:r>
              <a:rPr lang="pt-BR" b="1" i="1" dirty="0" smtClean="0"/>
              <a:t> da modificação</a:t>
            </a:r>
            <a:endParaRPr lang="pt-BR" b="1" i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5652120" y="1412776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smtClean="0"/>
              <a:t>Políticas de rastreamento</a:t>
            </a:r>
            <a:endParaRPr lang="pt-BR" b="1" i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69017" y="5655731"/>
            <a:ext cx="218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smtClean="0"/>
              <a:t>Uso de ferramentas: 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409655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/>
          <a:lstStyle/>
          <a:p>
            <a:r>
              <a:rPr lang="pt-BR" dirty="0" smtClean="0"/>
              <a:t>Em que nível de detalhes? (Davis)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11560" y="2204864"/>
            <a:ext cx="75608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 smtClean="0"/>
              <a:t>“Se </a:t>
            </a:r>
            <a:r>
              <a:rPr lang="pt-BR" sz="2000" dirty="0"/>
              <a:t>uma companhia de desenvolvimento </a:t>
            </a:r>
            <a:r>
              <a:rPr lang="pt-BR" sz="2000" dirty="0" smtClean="0"/>
              <a:t>deseja </a:t>
            </a:r>
            <a:r>
              <a:rPr lang="pt-BR" sz="2000" dirty="0"/>
              <a:t>fazer um contrato para o desenvolvimento de um sistema, ela deve especificar as necessidades deste sistema de forma abstrata de modo que uma solução final não esteja definida</a:t>
            </a:r>
            <a:r>
              <a:rPr lang="pt-BR" sz="2000" dirty="0" smtClean="0"/>
              <a:t>....”</a:t>
            </a:r>
            <a:endParaRPr lang="pt-BR" sz="2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656329" y="3436551"/>
            <a:ext cx="10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Por que?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55576" y="3617729"/>
            <a:ext cx="72728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 smtClean="0"/>
              <a:t>“.... </a:t>
            </a:r>
            <a:r>
              <a:rPr lang="pt-BR" sz="2000" dirty="0"/>
              <a:t>Os requerimentos devem ser escritos de modo que a especificação funcione para vários clientes, mostrando, talvez, diferentes caminhos de atender as necessidades </a:t>
            </a:r>
            <a:r>
              <a:rPr lang="pt-BR" sz="2000" dirty="0" smtClean="0"/>
              <a:t>do cliente...”</a:t>
            </a:r>
            <a:endParaRPr lang="pt-BR" sz="2000" dirty="0"/>
          </a:p>
        </p:txBody>
      </p:sp>
      <p:sp>
        <p:nvSpPr>
          <p:cNvPr id="9" name="Retângulo 8"/>
          <p:cNvSpPr/>
          <p:nvPr/>
        </p:nvSpPr>
        <p:spPr>
          <a:xfrm>
            <a:off x="1115616" y="4278348"/>
            <a:ext cx="5112568" cy="355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83568" y="4869160"/>
            <a:ext cx="7272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“Uma vez que o contrato tenha sido fechado, o time de especificação deve escrever uma definição do sistema para o cliente em mais detalhes de forma que ele entenda e possa validar </a:t>
            </a:r>
            <a:r>
              <a:rPr lang="pt-BR" sz="2000" b="1" dirty="0" smtClean="0">
                <a:solidFill>
                  <a:srgbClr val="FF0000"/>
                </a:solidFill>
              </a:rPr>
              <a:t>o que</a:t>
            </a:r>
            <a:r>
              <a:rPr lang="pt-BR" sz="2000" dirty="0" smtClean="0"/>
              <a:t> </a:t>
            </a:r>
            <a:r>
              <a:rPr lang="pt-BR" sz="2000" dirty="0"/>
              <a:t>o software faz”</a:t>
            </a:r>
          </a:p>
        </p:txBody>
      </p:sp>
    </p:spTree>
    <p:extLst>
      <p:ext uri="{BB962C8B-B14F-4D97-AF65-F5344CB8AC3E}">
        <p14:creationId xmlns:p14="http://schemas.microsoft.com/office/powerpoint/2010/main" val="192697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Modificação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2836911"/>
          </a:xfrm>
        </p:spPr>
        <p:txBody>
          <a:bodyPr>
            <a:normAutofit/>
          </a:bodyPr>
          <a:lstStyle/>
          <a:p>
            <a:r>
              <a:rPr lang="pt-BR" dirty="0"/>
              <a:t>Ferramentas de gerenciamento de </a:t>
            </a:r>
            <a:r>
              <a:rPr lang="pt-BR" dirty="0" smtClean="0"/>
              <a:t>requisitos (pagas)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Ferramentas de gerenciamento de requisitos (</a:t>
            </a:r>
            <a:r>
              <a:rPr lang="pt-BR" dirty="0" err="1" smtClean="0"/>
              <a:t>free</a:t>
            </a:r>
            <a:r>
              <a:rPr lang="pt-BR" dirty="0" smtClean="0"/>
              <a:t>)</a:t>
            </a:r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071298" y="231781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hlinkClick r:id="rId2"/>
              </a:rPr>
              <a:t>https://thedigitalprojectmanager.com/requirements-management-tools/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051720" y="44371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hlinkClick r:id="rId3"/>
              </a:rPr>
              <a:t>https://businessanalystlearnings.com/technology-matters/2017/7/4/a-list-of-free-requirements-management-rm-software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074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Requisitos do usuário</a:t>
            </a:r>
          </a:p>
          <a:p>
            <a:pPr lvl="1"/>
            <a:r>
              <a:rPr lang="pt-BR" dirty="0" smtClean="0"/>
              <a:t>Escrito pelos clientes</a:t>
            </a:r>
            <a:endParaRPr lang="pt-BR" dirty="0"/>
          </a:p>
          <a:p>
            <a:pPr lvl="1"/>
            <a:r>
              <a:rPr lang="pt-BR" dirty="0" smtClean="0"/>
              <a:t>Linguagem natural sem detalhes técnicos</a:t>
            </a:r>
          </a:p>
          <a:p>
            <a:endParaRPr lang="pt-BR" dirty="0" smtClean="0"/>
          </a:p>
          <a:p>
            <a:r>
              <a:rPr lang="pt-BR" dirty="0" smtClean="0"/>
              <a:t>Requisitos do sistema</a:t>
            </a:r>
          </a:p>
          <a:p>
            <a:pPr lvl="1"/>
            <a:r>
              <a:rPr lang="pt-BR" dirty="0" smtClean="0"/>
              <a:t>Escrito pelos desenvolvedores</a:t>
            </a:r>
          </a:p>
          <a:p>
            <a:pPr lvl="1"/>
            <a:r>
              <a:rPr lang="pt-BR" dirty="0" smtClean="0"/>
              <a:t>Funcionais e não-funcionais detalhados</a:t>
            </a:r>
          </a:p>
          <a:p>
            <a:pPr lvl="1"/>
            <a:r>
              <a:rPr lang="pt-BR" dirty="0" smtClean="0"/>
              <a:t>Especificação mais rigorosa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88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2"/>
          </a:xfrm>
        </p:spPr>
        <p:txBody>
          <a:bodyPr/>
          <a:lstStyle/>
          <a:p>
            <a:r>
              <a:rPr lang="pt-BR" dirty="0" smtClean="0"/>
              <a:t>Requisitos do usuário</a:t>
            </a:r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755576" y="2420888"/>
            <a:ext cx="770485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b="1" dirty="0" smtClean="0"/>
              <a:t>1.</a:t>
            </a:r>
            <a:r>
              <a:rPr lang="pt-BR" dirty="0" smtClean="0"/>
              <a:t> O </a:t>
            </a:r>
            <a:r>
              <a:rPr lang="pt-BR" dirty="0"/>
              <a:t>sistema </a:t>
            </a:r>
            <a:r>
              <a:rPr lang="pt-BR" dirty="0" err="1" smtClean="0"/>
              <a:t>Mentcare</a:t>
            </a:r>
            <a:r>
              <a:rPr lang="pt-BR" dirty="0" smtClean="0"/>
              <a:t> </a:t>
            </a:r>
            <a:r>
              <a:rPr lang="pt-BR" dirty="0"/>
              <a:t>deve gerar mensalmente relatórios de gerenciamento mostrando o custo dos remédios prescritos por </a:t>
            </a:r>
            <a:r>
              <a:rPr lang="pt-BR" dirty="0" smtClean="0"/>
              <a:t>cada </a:t>
            </a:r>
            <a:r>
              <a:rPr lang="pt-BR" dirty="0"/>
              <a:t>clínica durante um mês</a:t>
            </a:r>
          </a:p>
        </p:txBody>
      </p:sp>
    </p:spTree>
    <p:extLst>
      <p:ext uri="{BB962C8B-B14F-4D97-AF65-F5344CB8AC3E}">
        <p14:creationId xmlns:p14="http://schemas.microsoft.com/office/powerpoint/2010/main" val="416308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pt-BR" dirty="0" smtClean="0"/>
              <a:t>Requisitos do sistema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39552" y="2204864"/>
            <a:ext cx="7704856" cy="374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b="1" dirty="0"/>
              <a:t>1.1</a:t>
            </a:r>
            <a:r>
              <a:rPr lang="pt-BR" dirty="0"/>
              <a:t> No último dia útil de cada mês, um resumo deve ser gerado com os remédios prescritos, seus custos e as clínicas que os descreveram.</a:t>
            </a:r>
          </a:p>
          <a:p>
            <a:pPr algn="just"/>
            <a:r>
              <a:rPr lang="pt-BR" b="1" dirty="0"/>
              <a:t>1.2</a:t>
            </a:r>
            <a:r>
              <a:rPr lang="pt-BR" dirty="0"/>
              <a:t> O sistema deve gerar um relatório para ser impresso depois das 17:30 do último dia útil de cada mês.</a:t>
            </a:r>
          </a:p>
          <a:p>
            <a:pPr algn="just"/>
            <a:r>
              <a:rPr lang="pt-BR" b="1" dirty="0"/>
              <a:t>1.3</a:t>
            </a:r>
            <a:r>
              <a:rPr lang="pt-BR" dirty="0"/>
              <a:t> Um relatório deve ser criado por cada clínica e deve listar os nomes individuais de cada remédio, o número total de prescrições, o número de doses prescritas, e o custo total dos remédios prescritos.</a:t>
            </a:r>
          </a:p>
          <a:p>
            <a:pPr algn="just"/>
            <a:r>
              <a:rPr lang="pt-BR" b="1" dirty="0"/>
              <a:t>1.4</a:t>
            </a:r>
            <a:r>
              <a:rPr lang="pt-BR" dirty="0"/>
              <a:t> Se os remédios </a:t>
            </a:r>
            <a:r>
              <a:rPr lang="pt-BR" dirty="0" smtClean="0"/>
              <a:t>estão </a:t>
            </a:r>
            <a:r>
              <a:rPr lang="pt-BR" dirty="0"/>
              <a:t>disponíveis em diferentes doses (e.g. 10mg, 20 mg, </a:t>
            </a:r>
            <a:r>
              <a:rPr lang="pt-BR" dirty="0" err="1"/>
              <a:t>etc</a:t>
            </a:r>
            <a:r>
              <a:rPr lang="pt-BR" dirty="0"/>
              <a:t>), relatórios separados devem ser criados para cada dose</a:t>
            </a:r>
          </a:p>
          <a:p>
            <a:pPr algn="just"/>
            <a:r>
              <a:rPr lang="pt-BR" b="1" dirty="0"/>
              <a:t>1.5</a:t>
            </a:r>
            <a:r>
              <a:rPr lang="pt-BR" dirty="0"/>
              <a:t> Acesso ao custo dos remédios deve ser restrito para usuários autorizados como mostrado na lista de gerenciamento de controle de acesso.</a:t>
            </a:r>
          </a:p>
        </p:txBody>
      </p:sp>
    </p:spTree>
    <p:extLst>
      <p:ext uri="{BB962C8B-B14F-4D97-AF65-F5344CB8AC3E}">
        <p14:creationId xmlns:p14="http://schemas.microsoft.com/office/powerpoint/2010/main" val="374625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Quem </a:t>
            </a:r>
            <a:r>
              <a:rPr lang="pt-BR" dirty="0" smtClean="0"/>
              <a:t>gera </a:t>
            </a:r>
            <a:r>
              <a:rPr lang="pt-BR" dirty="0" smtClean="0"/>
              <a:t>os requisitos do usuário?</a:t>
            </a:r>
          </a:p>
          <a:p>
            <a:pPr lvl="1"/>
            <a:r>
              <a:rPr lang="pt-BR" b="1" dirty="0" err="1" smtClean="0"/>
              <a:t>Stakeholders</a:t>
            </a:r>
            <a:r>
              <a:rPr lang="pt-BR" dirty="0" smtClean="0"/>
              <a:t> do sistema</a:t>
            </a:r>
          </a:p>
          <a:p>
            <a:pPr lvl="2"/>
            <a:r>
              <a:rPr lang="pt-BR" dirty="0" smtClean="0"/>
              <a:t>Usuários finais</a:t>
            </a:r>
          </a:p>
          <a:p>
            <a:pPr lvl="2"/>
            <a:r>
              <a:rPr lang="pt-BR" dirty="0" smtClean="0"/>
              <a:t>Gerentes do sistema</a:t>
            </a:r>
          </a:p>
          <a:p>
            <a:pPr lvl="2"/>
            <a:r>
              <a:rPr lang="pt-BR" dirty="0" smtClean="0"/>
              <a:t>Proprietários do sistema</a:t>
            </a:r>
          </a:p>
          <a:p>
            <a:pPr lvl="2"/>
            <a:r>
              <a:rPr lang="pt-BR" dirty="0" smtClean="0"/>
              <a:t>Agentes externos</a:t>
            </a:r>
          </a:p>
          <a:p>
            <a:pPr lvl="1"/>
            <a:r>
              <a:rPr lang="pt-BR" dirty="0" smtClean="0"/>
              <a:t>Exemplos no </a:t>
            </a:r>
            <a:r>
              <a:rPr lang="pt-BR" dirty="0" err="1" smtClean="0"/>
              <a:t>Mentcare</a:t>
            </a:r>
            <a:endParaRPr lang="pt-BR" dirty="0" smtClean="0"/>
          </a:p>
          <a:p>
            <a:pPr lvl="2"/>
            <a:r>
              <a:rPr lang="pt-BR" dirty="0" smtClean="0"/>
              <a:t>Pacientes, doutores, enfermeiras, recepcionistas</a:t>
            </a:r>
          </a:p>
          <a:p>
            <a:pPr lvl="2"/>
            <a:r>
              <a:rPr lang="pt-BR" dirty="0" smtClean="0"/>
              <a:t>IT setor da clínica (instalação e manutenção)</a:t>
            </a:r>
          </a:p>
          <a:p>
            <a:pPr lvl="2"/>
            <a:r>
              <a:rPr lang="pt-BR" dirty="0" smtClean="0"/>
              <a:t>Gerentes ou donos do hospital</a:t>
            </a:r>
          </a:p>
          <a:p>
            <a:pPr lvl="2"/>
            <a:r>
              <a:rPr lang="pt-BR" dirty="0" smtClean="0"/>
              <a:t>Agentes de certificação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9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6554</TotalTime>
  <Words>1720</Words>
  <Application>Microsoft Office PowerPoint</Application>
  <PresentationFormat>Apresentação na tela (4:3)</PresentationFormat>
  <Paragraphs>295</Paragraphs>
  <Slides>50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1" baseType="lpstr">
      <vt:lpstr>Tema do Office</vt:lpstr>
      <vt:lpstr>Engenharia de Software</vt:lpstr>
      <vt:lpstr>Tópicos</vt:lpstr>
      <vt:lpstr>Engenharia de Requisitos</vt:lpstr>
      <vt:lpstr>Requisitos</vt:lpstr>
      <vt:lpstr>Requisitos</vt:lpstr>
      <vt:lpstr>Tipos de Requisitos</vt:lpstr>
      <vt:lpstr>Tipos de Requisitos</vt:lpstr>
      <vt:lpstr>Tipos de Requisitos</vt:lpstr>
      <vt:lpstr>Tipos de Requisitos</vt:lpstr>
      <vt:lpstr>Tipos de Requisitos</vt:lpstr>
      <vt:lpstr>Tipos de Requisitos</vt:lpstr>
      <vt:lpstr>Tipos de Requisitos</vt:lpstr>
      <vt:lpstr>Tipos de Requisitos</vt:lpstr>
      <vt:lpstr>Tipos de Requisitos</vt:lpstr>
      <vt:lpstr>Tipos de Requisitos</vt:lpstr>
      <vt:lpstr>Tipos de Requisitos</vt:lpstr>
      <vt:lpstr>Tipos de Requisitos</vt:lpstr>
      <vt:lpstr>Tipos de Requisitos</vt:lpstr>
      <vt:lpstr>Tipos de Requisitos</vt:lpstr>
      <vt:lpstr>Tipos de Requisitos</vt:lpstr>
      <vt:lpstr>Tipos de Requisitos</vt:lpstr>
      <vt:lpstr>Tipos de Requisitos</vt:lpstr>
      <vt:lpstr>Engenharia de Requisitos</vt:lpstr>
      <vt:lpstr>Processos de Eng. de Requisitos</vt:lpstr>
      <vt:lpstr>Elicitação de Requisitos</vt:lpstr>
      <vt:lpstr>Elicitação de Requisitos</vt:lpstr>
      <vt:lpstr>Elicitação de Requisitos</vt:lpstr>
      <vt:lpstr>Elicitação de Requisitos</vt:lpstr>
      <vt:lpstr>Elicitação de Requisitos</vt:lpstr>
      <vt:lpstr>Elicitação de Requisitos</vt:lpstr>
      <vt:lpstr>Elicitação de Requisitos</vt:lpstr>
      <vt:lpstr>Elicitação de Requisitos</vt:lpstr>
      <vt:lpstr>Elicitação de Requisitos</vt:lpstr>
      <vt:lpstr>Especificação de Requisitos</vt:lpstr>
      <vt:lpstr>Especificação de Requisitos</vt:lpstr>
      <vt:lpstr>Especificação de Requisitos</vt:lpstr>
      <vt:lpstr>Especificação de Requisitos</vt:lpstr>
      <vt:lpstr>Especificação de Requisitos</vt:lpstr>
      <vt:lpstr>Especificação de Requisitos</vt:lpstr>
      <vt:lpstr>Especificação de Requisitos</vt:lpstr>
      <vt:lpstr>Especificação de Requisitos</vt:lpstr>
      <vt:lpstr>Especificação de Requisitos</vt:lpstr>
      <vt:lpstr>Especificação de Requisitos</vt:lpstr>
      <vt:lpstr>Especificação de Requisitos</vt:lpstr>
      <vt:lpstr>Validação de Requisitos</vt:lpstr>
      <vt:lpstr>Validação de Requisitos</vt:lpstr>
      <vt:lpstr>Validação de Requisitos</vt:lpstr>
      <vt:lpstr>Modificação de Requisitos</vt:lpstr>
      <vt:lpstr>Modificação dos Requisitos</vt:lpstr>
      <vt:lpstr>Modificação de Requisitos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</dc:title>
  <dc:creator>pesquisa</dc:creator>
  <cp:lastModifiedBy>pesquisa</cp:lastModifiedBy>
  <cp:revision>83</cp:revision>
  <dcterms:created xsi:type="dcterms:W3CDTF">2019-09-14T12:33:48Z</dcterms:created>
  <dcterms:modified xsi:type="dcterms:W3CDTF">2019-11-11T19:31:47Z</dcterms:modified>
</cp:coreProperties>
</file>