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87" r:id="rId2"/>
  </p:sldMasterIdLst>
  <p:notesMasterIdLst>
    <p:notesMasterId r:id="rId15"/>
  </p:notesMasterIdLst>
  <p:handoutMasterIdLst>
    <p:handoutMasterId r:id="rId16"/>
  </p:handoutMasterIdLst>
  <p:sldIdLst>
    <p:sldId id="257" r:id="rId3"/>
    <p:sldId id="331" r:id="rId4"/>
    <p:sldId id="346" r:id="rId5"/>
    <p:sldId id="332" r:id="rId6"/>
    <p:sldId id="341" r:id="rId7"/>
    <p:sldId id="347" r:id="rId8"/>
    <p:sldId id="342" r:id="rId9"/>
    <p:sldId id="339" r:id="rId10"/>
    <p:sldId id="343" r:id="rId11"/>
    <p:sldId id="340" r:id="rId12"/>
    <p:sldId id="344" r:id="rId13"/>
    <p:sldId id="34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98"/>
    <p:restoredTop sz="82551" autoAdjust="0"/>
  </p:normalViewPr>
  <p:slideViewPr>
    <p:cSldViewPr>
      <p:cViewPr>
        <p:scale>
          <a:sx n="68" d="100"/>
          <a:sy n="68" d="100"/>
        </p:scale>
        <p:origin x="1090" y="1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A23B7F-B0A4-4548-866A-1C343862BBF1}" type="datetimeFigureOut">
              <a:rPr lang="en-US" smtClean="0"/>
              <a:t>11/26/2023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964F3-E214-8E4B-93FF-06A10929F1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31492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6FCE3-F006-44F4-AB45-D076B47EC6C4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37ACF-13F2-4BF6-A813-C1A8C6880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559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422ED-6D22-4C8E-86C7-411CA34E56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73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95401"/>
            <a:ext cx="10363200" cy="1470025"/>
          </a:xfrm>
        </p:spPr>
        <p:txBody>
          <a:bodyPr anchor="b">
            <a:norm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819400"/>
            <a:ext cx="10363200" cy="19050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08114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55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97890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52303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99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56015-5295-4B6E-81DA-756E99EA6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658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30379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76960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3435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914400"/>
            <a:ext cx="10972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73363"/>
      </p:ext>
    </p:extLst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1123908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81551"/>
      </p:ext>
    </p:extLst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44043"/>
      </p:ext>
    </p:extLst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95968"/>
      </p:ext>
    </p:extLst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66449"/>
      </p:ext>
    </p:extLst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55148"/>
      </p:ext>
    </p:extLst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914400"/>
            <a:ext cx="10972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035986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914400"/>
            <a:ext cx="10972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884417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914400"/>
            <a:ext cx="10972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17442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09600" y="914400"/>
            <a:ext cx="61976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914400"/>
            <a:ext cx="10972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99013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914400"/>
            <a:ext cx="10972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586592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914400"/>
            <a:ext cx="10972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187471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914400"/>
            <a:ext cx="10972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787700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914400"/>
            <a:ext cx="10972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007409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914400"/>
            <a:ext cx="10972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768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71601"/>
            <a:ext cx="11074400" cy="136207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95601"/>
            <a:ext cx="11074400" cy="1500187"/>
          </a:xfrm>
        </p:spPr>
        <p:txBody>
          <a:bodyPr anchor="t">
            <a:normAutofit/>
          </a:bodyPr>
          <a:lstStyle>
            <a:lvl1pPr marL="276225" indent="-184150">
              <a:buFont typeface="Wingdings" charset="2"/>
              <a:buChar char="§"/>
              <a:tabLst/>
              <a:defRPr lang="en-US" sz="2000" b="0" i="0" kern="1200" dirty="0" smtClean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22400" y="6248400"/>
            <a:ext cx="304800" cy="6284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56015-5295-4B6E-81DA-756E99EA642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22400" y="6248400"/>
            <a:ext cx="304800" cy="6284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41116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09600" y="762000"/>
            <a:ext cx="10972800" cy="58674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54013" algn="l"/>
                <a:tab pos="708025" algn="l"/>
                <a:tab pos="1063625" algn="l"/>
                <a:tab pos="1463675" algn="l"/>
                <a:tab pos="1817688" algn="l"/>
                <a:tab pos="2173288" algn="l"/>
                <a:tab pos="2527300" algn="l"/>
              </a:tabLst>
              <a:defRPr sz="1800">
                <a:latin typeface="Consolas"/>
                <a:cs typeface="Consolas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54013" algn="l"/>
                <a:tab pos="708025" algn="l"/>
                <a:tab pos="1063625" algn="l"/>
                <a:tab pos="1463675" algn="l"/>
                <a:tab pos="1817688" algn="l"/>
                <a:tab pos="2173288" algn="l"/>
                <a:tab pos="2527300" algn="l"/>
              </a:tabLst>
              <a:defRPr sz="1700">
                <a:latin typeface="Consolas"/>
                <a:cs typeface="Consolas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>
                <a:tab pos="354013" algn="l"/>
                <a:tab pos="708025" algn="l"/>
                <a:tab pos="1063625" algn="l"/>
                <a:tab pos="1463675" algn="l"/>
                <a:tab pos="1817688" algn="l"/>
                <a:tab pos="2173288" algn="l"/>
                <a:tab pos="2527300" algn="l"/>
              </a:tabLst>
              <a:defRPr sz="1600">
                <a:latin typeface="Consolas"/>
                <a:cs typeface="Consolas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54013" algn="l"/>
                <a:tab pos="708025" algn="l"/>
                <a:tab pos="1063625" algn="l"/>
                <a:tab pos="1463675" algn="l"/>
                <a:tab pos="1817688" algn="l"/>
                <a:tab pos="2173288" algn="l"/>
                <a:tab pos="2527300" algn="l"/>
              </a:tabLst>
              <a:defRPr sz="1800">
                <a:latin typeface="Consolas"/>
                <a:cs typeface="Consolas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54013" algn="l"/>
                <a:tab pos="708025" algn="l"/>
                <a:tab pos="1063625" algn="l"/>
                <a:tab pos="1463675" algn="l"/>
                <a:tab pos="1817688" algn="l"/>
                <a:tab pos="2173288" algn="l"/>
                <a:tab pos="2527300" algn="l"/>
              </a:tabLst>
              <a:defRPr sz="1800">
                <a:latin typeface="Consolas"/>
                <a:cs typeface="Consola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">
    <p:bg>
      <p:bgPr>
        <a:gradFill flip="none" rotWithShape="1"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5576" y="5486400"/>
            <a:ext cx="10972800" cy="714380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266700" indent="-133350">
              <a:tabLst/>
              <a:defRPr sz="16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9600" y="5486400"/>
            <a:ext cx="10972800" cy="714380"/>
          </a:xfrm>
        </p:spPr>
        <p:txBody>
          <a:bodyPr/>
          <a:lstStyle>
            <a:lvl1pPr marL="0" indent="0">
              <a:buNone/>
              <a:defRPr sz="160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266700" indent="-133350">
              <a:tabLst/>
              <a:defRPr sz="1600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35.xml"/><Relationship Id="rId3" Type="http://schemas.openxmlformats.org/officeDocument/2006/relationships/slideLayout" Target="../slideLayouts/slideLayout12.xml"/><Relationship Id="rId21" Type="http://schemas.openxmlformats.org/officeDocument/2006/relationships/slideLayout" Target="../slideLayouts/slideLayout30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2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33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32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28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31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14400"/>
            <a:ext cx="109728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2800" y="6340476"/>
            <a:ext cx="609600" cy="441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cs typeface="Open Sans"/>
              </a:defRPr>
            </a:lvl1pPr>
          </a:lstStyle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1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200" b="1" i="0" kern="1200">
          <a:solidFill>
            <a:schemeClr val="tx1"/>
          </a:solidFill>
          <a:latin typeface="Open Sans"/>
          <a:ea typeface="+mj-ea"/>
          <a:cs typeface="Open Sans"/>
        </a:defRPr>
      </a:lvl1pPr>
    </p:titleStyle>
    <p:bodyStyle>
      <a:lvl1pPr marL="182563" indent="-182563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SzPct val="80000"/>
        <a:buFont typeface="Wingdings" charset="2"/>
        <a:buChar char="§"/>
        <a:defRPr sz="2000" b="0" i="0" kern="1200">
          <a:solidFill>
            <a:schemeClr val="tx1"/>
          </a:solidFill>
          <a:latin typeface="Open Sans"/>
          <a:ea typeface="+mn-ea"/>
          <a:cs typeface="Open Sans"/>
        </a:defRPr>
      </a:lvl1pPr>
      <a:lvl2pPr marL="355600" indent="-17303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SzPct val="80000"/>
        <a:buFont typeface="Lucida Grande"/>
        <a:buChar char="-"/>
        <a:defRPr sz="2000" b="0" i="0" kern="1200">
          <a:solidFill>
            <a:schemeClr val="tx1"/>
          </a:solidFill>
          <a:latin typeface="Open Sans"/>
          <a:ea typeface="+mn-ea"/>
          <a:cs typeface="Open Sans"/>
        </a:defRPr>
      </a:lvl2pPr>
      <a:lvl3pPr marL="365125" indent="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Font typeface="Arial" pitchFamily="34" charset="0"/>
        <a:buNone/>
        <a:tabLst/>
        <a:defRPr sz="2000" b="0" i="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Font typeface="Arial" pitchFamily="34" charset="0"/>
        <a:buChar char="–"/>
        <a:defRPr sz="1800" b="0" i="0" kern="1200">
          <a:solidFill>
            <a:schemeClr val="tx1"/>
          </a:solidFill>
          <a:latin typeface="Open Sans"/>
          <a:ea typeface="+mn-ea"/>
          <a:cs typeface="Open San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Font typeface="Arial" pitchFamily="34" charset="0"/>
        <a:buChar char="»"/>
        <a:defRPr sz="1800" b="0" i="0" kern="1200">
          <a:solidFill>
            <a:schemeClr val="tx1"/>
          </a:solidFill>
          <a:latin typeface="Open Sans"/>
          <a:ea typeface="+mn-ea"/>
          <a:cs typeface="Open San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8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5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  <p:sldLayoutId id="2147483706" r:id="rId19"/>
    <p:sldLayoutId id="2147483707" r:id="rId20"/>
    <p:sldLayoutId id="2147483709" r:id="rId21"/>
    <p:sldLayoutId id="2147483710" r:id="rId22"/>
    <p:sldLayoutId id="2147483711" r:id="rId23"/>
    <p:sldLayoutId id="2147483712" r:id="rId24"/>
    <p:sldLayoutId id="2147483713" r:id="rId25"/>
    <p:sldLayoutId id="2147483714" r:id="rId2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10896600" cy="708025"/>
          </a:xfrm>
        </p:spPr>
        <p:txBody>
          <a:bodyPr/>
          <a:lstStyle/>
          <a:p>
            <a:r>
              <a:rPr lang="en-US" dirty="0" err="1"/>
              <a:t>HouseMate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85800" y="2743200"/>
            <a:ext cx="7391400" cy="19050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2"/>
                </a:solidFill>
              </a:rPr>
              <a:t>		Andrew Sarracini  	Craig </a:t>
            </a:r>
            <a:r>
              <a:rPr lang="en-CA" dirty="0" err="1">
                <a:solidFill>
                  <a:schemeClr val="tx2"/>
                </a:solidFill>
              </a:rPr>
              <a:t>Adlam</a:t>
            </a:r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AD11F-04C6-4D6B-A7F8-D1C08A72BA9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31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73931"/>
            <a:ext cx="9613861" cy="1080938"/>
          </a:xfrm>
        </p:spPr>
        <p:txBody>
          <a:bodyPr/>
          <a:lstStyle/>
          <a:p>
            <a:r>
              <a:rPr lang="en-CA" dirty="0"/>
              <a:t>Sub-Package 2: Property, Module 2: Rental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10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1454869"/>
            <a:ext cx="10972800" cy="5257800"/>
          </a:xfrm>
        </p:spPr>
        <p:txBody>
          <a:bodyPr/>
          <a:lstStyle/>
          <a:p>
            <a:pPr marL="525462" lvl="1" indent="-342900"/>
            <a:r>
              <a:rPr lang="en-CA" sz="2200" dirty="0"/>
              <a:t>Property is a superclass that has attributes:  </a:t>
            </a:r>
          </a:p>
          <a:p>
            <a:pPr marL="708025" lvl="2" indent="-342900">
              <a:buFont typeface="Arial" panose="020B0604020202020204" pitchFamily="34" charset="0"/>
              <a:buChar char="•"/>
            </a:pPr>
            <a:r>
              <a:rPr lang="en-CA" sz="2200" dirty="0" err="1"/>
              <a:t>num_beds</a:t>
            </a:r>
            <a:endParaRPr lang="en-CA" sz="2200" dirty="0"/>
          </a:p>
          <a:p>
            <a:pPr marL="708025" lvl="2" indent="-342900">
              <a:buFont typeface="Arial" panose="020B0604020202020204" pitchFamily="34" charset="0"/>
              <a:buChar char="•"/>
            </a:pPr>
            <a:r>
              <a:rPr lang="en-CA" sz="2200" dirty="0" err="1"/>
              <a:t>num_baths</a:t>
            </a:r>
            <a:endParaRPr lang="en-CA" sz="2200" dirty="0"/>
          </a:p>
          <a:p>
            <a:pPr marL="708025" lvl="2" indent="-342900">
              <a:buFont typeface="Arial" panose="020B0604020202020204" pitchFamily="34" charset="0"/>
              <a:buChar char="•"/>
            </a:pPr>
            <a:r>
              <a:rPr lang="en-CA" sz="2200" dirty="0" err="1"/>
              <a:t>sqft</a:t>
            </a:r>
            <a:endParaRPr lang="en-CA" sz="2200" dirty="0"/>
          </a:p>
          <a:p>
            <a:pPr lvl="1" indent="0">
              <a:buNone/>
            </a:pPr>
            <a:endParaRPr lang="en-CA" dirty="0"/>
          </a:p>
          <a:p>
            <a:pPr marL="250825" lvl="1" indent="-342900"/>
            <a:r>
              <a:rPr lang="en-CA" sz="2200" dirty="0"/>
              <a:t>Rental is a subclass that inherits from Property, that has unique attributes: </a:t>
            </a:r>
          </a:p>
          <a:p>
            <a:pPr marL="708025" lvl="2" indent="-342900"/>
            <a:r>
              <a:rPr lang="en-CA" sz="2200" dirty="0"/>
              <a:t>rent, utilities, </a:t>
            </a:r>
            <a:r>
              <a:rPr lang="en-CA" sz="2200" dirty="0" err="1"/>
              <a:t>lease_term</a:t>
            </a:r>
            <a:r>
              <a:rPr lang="en-CA" sz="2200" dirty="0"/>
              <a:t>, pet</a:t>
            </a:r>
          </a:p>
          <a:p>
            <a:pPr marL="365125" lvl="2" indent="0">
              <a:buNone/>
            </a:pPr>
            <a:endParaRPr lang="en-CA" sz="2000" dirty="0"/>
          </a:p>
          <a:p>
            <a:pPr marL="525463" indent="-342900"/>
            <a:r>
              <a:rPr lang="en-CA" sz="2000" dirty="0"/>
              <a:t>Functions to instantiate ‘Rental-type’ objects </a:t>
            </a:r>
          </a:p>
          <a:p>
            <a:pPr marL="525463" indent="-342900"/>
            <a:r>
              <a:rPr lang="en-CA" sz="2000" dirty="0"/>
              <a:t>Calculates cost of renting, monthly utilities, duration of lease terms</a:t>
            </a:r>
          </a:p>
          <a:p>
            <a:pPr marL="525463" indent="-342900"/>
            <a:r>
              <a:rPr lang="en-CA" sz="2000" dirty="0"/>
              <a:t>If Rental-type attributes align with user attributes, recommend Rental-Property x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6202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1505"/>
            <a:ext cx="9613861" cy="1080938"/>
          </a:xfrm>
        </p:spPr>
        <p:txBody>
          <a:bodyPr/>
          <a:lstStyle/>
          <a:p>
            <a:r>
              <a:rPr lang="en-CA" dirty="0"/>
              <a:t>rental.py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11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1539063"/>
            <a:ext cx="10972800" cy="5257800"/>
          </a:xfrm>
        </p:spPr>
        <p:txBody>
          <a:bodyPr>
            <a:normAutofit fontScale="92500" lnSpcReduction="20000"/>
          </a:bodyPr>
          <a:lstStyle/>
          <a:p>
            <a:r>
              <a:rPr lang="en-CA" dirty="0" err="1"/>
              <a:t>gen_rental</a:t>
            </a:r>
            <a:r>
              <a:rPr lang="en-CA" dirty="0"/>
              <a:t>(): </a:t>
            </a:r>
            <a:r>
              <a:rPr lang="en-CA" dirty="0">
                <a:solidFill>
                  <a:schemeClr val="tx2"/>
                </a:solidFill>
              </a:rPr>
              <a:t>randomly generates n (user specified) amount of Rental-type properties</a:t>
            </a:r>
            <a:br>
              <a:rPr lang="en-CA" dirty="0"/>
            </a:br>
            <a:br>
              <a:rPr lang="en-CA" dirty="0"/>
            </a:br>
            <a:r>
              <a:rPr lang="en-CA" dirty="0" err="1"/>
              <a:t>calc_rent</a:t>
            </a:r>
            <a:r>
              <a:rPr lang="en-CA" dirty="0"/>
              <a:t>(): calculates cost of monthly rent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 err="1"/>
              <a:t>calc_utilities</a:t>
            </a:r>
            <a:r>
              <a:rPr lang="en-CA" dirty="0"/>
              <a:t>(): calculates cost of monthly utilities 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 err="1"/>
              <a:t>rental_recommend</a:t>
            </a:r>
            <a:r>
              <a:rPr lang="en-CA" dirty="0"/>
              <a:t>(): recommends Rental based on user attributes</a:t>
            </a:r>
            <a:endParaRPr lang="en-CA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CA" dirty="0"/>
          </a:p>
          <a:p>
            <a:r>
              <a:rPr lang="en-CA" dirty="0" err="1"/>
              <a:t>dispay_rental</a:t>
            </a:r>
            <a:r>
              <a:rPr lang="en-CA" dirty="0"/>
              <a:t>(): overall look at the attributes of the Rental object</a:t>
            </a:r>
          </a:p>
          <a:p>
            <a:pPr lvl="1"/>
            <a:r>
              <a:rPr lang="en-CA" dirty="0"/>
              <a:t>Rental type can be: </a:t>
            </a:r>
            <a:r>
              <a:rPr lang="en-CA" dirty="0" err="1"/>
              <a:t>RentalCondo</a:t>
            </a:r>
            <a:r>
              <a:rPr lang="en-CA" dirty="0"/>
              <a:t>, </a:t>
            </a:r>
            <a:r>
              <a:rPr lang="en-CA" dirty="0" err="1"/>
              <a:t>RentalTownHome</a:t>
            </a:r>
            <a:r>
              <a:rPr lang="en-CA" dirty="0"/>
              <a:t>, </a:t>
            </a:r>
            <a:r>
              <a:rPr lang="en-CA" dirty="0" err="1"/>
              <a:t>RentalDuplex</a:t>
            </a:r>
            <a:r>
              <a:rPr lang="en-CA" dirty="0"/>
              <a:t>, </a:t>
            </a:r>
            <a:r>
              <a:rPr lang="en-CA" dirty="0" err="1"/>
              <a:t>RentalBungalow</a:t>
            </a:r>
            <a:r>
              <a:rPr lang="en-CA" dirty="0"/>
              <a:t>, </a:t>
            </a:r>
            <a:r>
              <a:rPr lang="en-CA" dirty="0" err="1"/>
              <a:t>RentalTwoStory</a:t>
            </a:r>
            <a:r>
              <a:rPr lang="en-CA" dirty="0"/>
              <a:t>, </a:t>
            </a:r>
            <a:r>
              <a:rPr lang="en-CA" dirty="0" err="1"/>
              <a:t>RentalMansion</a:t>
            </a:r>
            <a:endParaRPr lang="en-CA" dirty="0"/>
          </a:p>
          <a:p>
            <a:pPr lvl="1"/>
            <a:r>
              <a:rPr lang="en-CA" dirty="0" err="1"/>
              <a:t>monthly_rent</a:t>
            </a:r>
            <a:r>
              <a:rPr lang="en-CA" dirty="0"/>
              <a:t> </a:t>
            </a:r>
          </a:p>
          <a:p>
            <a:pPr lvl="1"/>
            <a:r>
              <a:rPr lang="en-CA" dirty="0" err="1"/>
              <a:t>monthly_utilities</a:t>
            </a:r>
            <a:endParaRPr lang="en-CA" dirty="0"/>
          </a:p>
          <a:p>
            <a:pPr lvl="1"/>
            <a:r>
              <a:rPr lang="en-CA" dirty="0" err="1"/>
              <a:t>annual_total</a:t>
            </a:r>
            <a:endParaRPr lang="en-CA" dirty="0"/>
          </a:p>
          <a:p>
            <a:pPr lvl="1"/>
            <a:r>
              <a:rPr lang="en-CA" dirty="0" err="1"/>
              <a:t>num_beds</a:t>
            </a:r>
            <a:r>
              <a:rPr lang="en-CA" dirty="0"/>
              <a:t> </a:t>
            </a:r>
          </a:p>
          <a:p>
            <a:pPr lvl="1"/>
            <a:r>
              <a:rPr lang="en-CA" dirty="0" err="1"/>
              <a:t>num_baths</a:t>
            </a:r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92434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27B88-9FF0-AC80-535B-83174C25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73931"/>
            <a:ext cx="9613861" cy="1080938"/>
          </a:xfrm>
        </p:spPr>
        <p:txBody>
          <a:bodyPr/>
          <a:lstStyle/>
          <a:p>
            <a:r>
              <a:rPr lang="en-US" dirty="0"/>
              <a:t>Standalone Module: housemate.py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FDF3AF-776C-429B-A88C-4110BE47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12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DC9B2E-02A4-AE83-D55D-B1495D0B30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667" y="1600200"/>
            <a:ext cx="10972800" cy="5257800"/>
          </a:xfrm>
        </p:spPr>
        <p:txBody>
          <a:bodyPr/>
          <a:lstStyle/>
          <a:p>
            <a:r>
              <a:rPr lang="en-US" dirty="0"/>
              <a:t>Imports all subpackages</a:t>
            </a:r>
          </a:p>
          <a:p>
            <a:r>
              <a:rPr lang="en-US" dirty="0"/>
              <a:t>Create Purchase and Rental type objects via random number generation</a:t>
            </a:r>
          </a:p>
          <a:p>
            <a:r>
              <a:rPr lang="en-US" dirty="0"/>
              <a:t>Displays the Main Menu, Profile Menu and </a:t>
            </a:r>
            <a:r>
              <a:rPr lang="en-US" dirty="0" err="1"/>
              <a:t>HouseMate</a:t>
            </a:r>
            <a:r>
              <a:rPr lang="en-US" dirty="0"/>
              <a:t> Menu </a:t>
            </a:r>
          </a:p>
          <a:p>
            <a:r>
              <a:rPr lang="en-US" dirty="0"/>
              <a:t>Structures the layout of submenu and control of flow</a:t>
            </a:r>
          </a:p>
          <a:p>
            <a:r>
              <a:rPr lang="en-US" dirty="0"/>
              <a:t>Displays randomly generated property types of user specification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Functions: </a:t>
            </a:r>
          </a:p>
          <a:p>
            <a:r>
              <a:rPr lang="en-US" dirty="0" err="1"/>
              <a:t>main_menu</a:t>
            </a:r>
            <a:r>
              <a:rPr lang="en-US" dirty="0"/>
              <a:t>(): allows user to create profile, login or exit </a:t>
            </a:r>
          </a:p>
          <a:p>
            <a:r>
              <a:rPr lang="en-US" dirty="0" err="1"/>
              <a:t>profile_menu</a:t>
            </a:r>
            <a:r>
              <a:rPr lang="en-US" dirty="0"/>
              <a:t>(): allows user to view edit and delete profile </a:t>
            </a:r>
          </a:p>
          <a:p>
            <a:pPr lvl="1"/>
            <a:r>
              <a:rPr lang="en-US" dirty="0"/>
              <a:t>View available homes </a:t>
            </a:r>
          </a:p>
          <a:p>
            <a:pPr lvl="1"/>
            <a:r>
              <a:rPr lang="en-US" dirty="0"/>
              <a:t>Ability to log out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783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1CFC1BB-C5B3-4479-9752-C53221627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6FCE19-3103-4473-A92E-E38D00FCD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909C556-FC01-4870-ABC0-8D5C17BD0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6DB8A24-0DF2-4AB3-9191-C02AB6937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24F406-F250-4FCF-A28E-52F364A5A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05A9BAA-B344-45D2-838C-73856C4B1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21" name="Rectangle 20">
              <a:extLst>
                <a:ext uri="{FF2B5EF4-FFF2-40B4-BE49-F238E27FC236}">
                  <a16:creationId xmlns:a16="http://schemas.microsoft.com/office/drawing/2014/main" id="{390434AA-4632-440E-9AE7-411396A7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462FD1E-E713-4FD4-8746-671C94672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6" name="Picture 5" descr="A midsection of a person holding a miniature house">
            <a:extLst>
              <a:ext uri="{FF2B5EF4-FFF2-40B4-BE49-F238E27FC236}">
                <a16:creationId xmlns:a16="http://schemas.microsoft.com/office/drawing/2014/main" id="{B075D24A-977C-8F32-F0B5-D433A7170BA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135" r="14467" b="2"/>
          <a:stretch/>
        </p:blipFill>
        <p:spPr>
          <a:xfrm>
            <a:off x="4636008" y="10"/>
            <a:ext cx="7552815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8A4CDE5-C7BC-41E1-8A4A-79E024CC0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3679028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Introduction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25C7952-5703-489E-8DBD-F2EFAC8EE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73593" y="2121426"/>
            <a:ext cx="4459239" cy="359931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1800" dirty="0"/>
              <a:t>Tinder for Houses – helping you find your new home! </a:t>
            </a:r>
          </a:p>
          <a:p>
            <a:pPr marL="0"/>
            <a:endParaRPr lang="en-US" sz="1800" dirty="0"/>
          </a:p>
          <a:p>
            <a:pPr lvl="1"/>
            <a:r>
              <a:rPr lang="en-US" sz="1800" dirty="0"/>
              <a:t>Create/Read/Update/Delete and securely store a User Profile </a:t>
            </a:r>
          </a:p>
          <a:p>
            <a:pPr marL="182562" lvl="1"/>
            <a:endParaRPr lang="en-US" sz="1800" dirty="0"/>
          </a:p>
          <a:p>
            <a:pPr lvl="1"/>
            <a:r>
              <a:rPr lang="en-US" sz="1800" dirty="0"/>
              <a:t>Validate User profile credentials</a:t>
            </a:r>
          </a:p>
          <a:p>
            <a:pPr marL="182562" lvl="1"/>
            <a:endParaRPr lang="en-US" sz="1800" dirty="0"/>
          </a:p>
          <a:p>
            <a:pPr lvl="1"/>
            <a:r>
              <a:rPr lang="en-US" sz="1800" dirty="0"/>
              <a:t>Recommend a suitable property </a:t>
            </a:r>
          </a:p>
          <a:p>
            <a:pPr marL="182562" lvl="1"/>
            <a:endParaRPr lang="en-US" sz="1800" dirty="0"/>
          </a:p>
          <a:p>
            <a:pPr lvl="1"/>
            <a:r>
              <a:rPr lang="en-US" sz="1800" dirty="0"/>
              <a:t>Choose a recommended property </a:t>
            </a:r>
          </a:p>
          <a:p>
            <a:pPr marL="182562" lvl="1"/>
            <a:endParaRPr lang="en-US" sz="1800" dirty="0"/>
          </a:p>
          <a:p>
            <a:pPr lvl="1"/>
            <a:r>
              <a:rPr lang="en-US" sz="1800" dirty="0"/>
              <a:t>List all available houses – for user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900372" y="5936189"/>
            <a:ext cx="914400" cy="3651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F328F3C-B2F0-4A85-ABDD-244BA071FC36}" type="slidenum">
              <a:rPr lang="en-US" sz="1050">
                <a:solidFill>
                  <a:prstClr val="white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105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036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4C4611-74E3-88A2-6B7E-2CFB120C4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56015-5295-4B6E-81DA-756E99EA6429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 descr="A diagram of a housemate">
            <a:extLst>
              <a:ext uri="{FF2B5EF4-FFF2-40B4-BE49-F238E27FC236}">
                <a16:creationId xmlns:a16="http://schemas.microsoft.com/office/drawing/2014/main" id="{CE71C3CD-DB6B-750E-2904-4232E9E5C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-280470"/>
            <a:ext cx="8211761" cy="713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652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3101"/>
            <a:ext cx="9613861" cy="1080938"/>
          </a:xfrm>
        </p:spPr>
        <p:txBody>
          <a:bodyPr/>
          <a:lstStyle/>
          <a:p>
            <a:r>
              <a:rPr lang="en-CA" dirty="0"/>
              <a:t>Sub-Package 1: User, Module 1: userprofile.py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4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1347099"/>
            <a:ext cx="10972800" cy="5257800"/>
          </a:xfrm>
        </p:spPr>
        <p:txBody>
          <a:bodyPr/>
          <a:lstStyle/>
          <a:p>
            <a:pPr lvl="1"/>
            <a:endParaRPr lang="en-CA" sz="2200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CA" sz="2200" dirty="0">
                <a:solidFill>
                  <a:schemeClr val="tx2"/>
                </a:solidFill>
              </a:rPr>
              <a:t>Where the user creates a profile </a:t>
            </a:r>
          </a:p>
          <a:p>
            <a:pPr lvl="2"/>
            <a:r>
              <a:rPr lang="en-CA" sz="2000" dirty="0">
                <a:solidFill>
                  <a:schemeClr val="tx2"/>
                </a:solidFill>
              </a:rPr>
              <a:t>name </a:t>
            </a:r>
          </a:p>
          <a:p>
            <a:pPr lvl="2"/>
            <a:r>
              <a:rPr lang="en-CA" sz="2000" dirty="0">
                <a:solidFill>
                  <a:schemeClr val="tx2"/>
                </a:solidFill>
              </a:rPr>
              <a:t>age </a:t>
            </a:r>
          </a:p>
          <a:p>
            <a:pPr lvl="2"/>
            <a:r>
              <a:rPr lang="en-CA" sz="2000" dirty="0">
                <a:solidFill>
                  <a:schemeClr val="tx2"/>
                </a:solidFill>
              </a:rPr>
              <a:t>email </a:t>
            </a:r>
          </a:p>
          <a:p>
            <a:pPr lvl="2"/>
            <a:r>
              <a:rPr lang="en-CA" sz="2000" dirty="0">
                <a:solidFill>
                  <a:schemeClr val="tx2"/>
                </a:solidFill>
              </a:rPr>
              <a:t>username </a:t>
            </a:r>
          </a:p>
          <a:p>
            <a:pPr lvl="2"/>
            <a:r>
              <a:rPr lang="en-CA" sz="2000" dirty="0">
                <a:solidFill>
                  <a:schemeClr val="tx2"/>
                </a:solidFill>
              </a:rPr>
              <a:t>password </a:t>
            </a:r>
          </a:p>
          <a:p>
            <a:pPr lvl="3"/>
            <a:r>
              <a:rPr lang="en-CA" sz="1800" dirty="0">
                <a:solidFill>
                  <a:schemeClr val="tx2"/>
                </a:solidFill>
              </a:rPr>
              <a:t>username and password are encrypted using a hash function</a:t>
            </a:r>
          </a:p>
          <a:p>
            <a:pPr marL="1371600" lvl="3" indent="0">
              <a:buNone/>
            </a:pPr>
            <a:endParaRPr lang="en-CA" sz="1800" dirty="0">
              <a:solidFill>
                <a:schemeClr val="tx2"/>
              </a:solidFill>
            </a:endParaRPr>
          </a:p>
          <a:p>
            <a:pPr marL="1371600" lvl="3" indent="0">
              <a:buNone/>
            </a:pPr>
            <a:endParaRPr lang="en-CA" sz="1800" dirty="0">
              <a:solidFill>
                <a:schemeClr val="tx2"/>
              </a:solidFill>
            </a:endParaRPr>
          </a:p>
          <a:p>
            <a:pPr lvl="1"/>
            <a:r>
              <a:rPr lang="en-CA" sz="2200" dirty="0">
                <a:solidFill>
                  <a:schemeClr val="tx2"/>
                </a:solidFill>
              </a:rPr>
              <a:t>Appended to a </a:t>
            </a:r>
            <a:r>
              <a:rPr lang="en-CA" sz="2200" dirty="0" err="1">
                <a:solidFill>
                  <a:schemeClr val="tx2"/>
                </a:solidFill>
              </a:rPr>
              <a:t>dataframe</a:t>
            </a:r>
            <a:r>
              <a:rPr lang="en-CA" sz="2200" dirty="0">
                <a:solidFill>
                  <a:schemeClr val="tx2"/>
                </a:solidFill>
              </a:rPr>
              <a:t>, which is then saved locally to a .csv file</a:t>
            </a:r>
          </a:p>
          <a:p>
            <a:pPr lvl="1"/>
            <a:endParaRPr lang="en-CA" sz="2200" dirty="0">
              <a:solidFill>
                <a:schemeClr val="tx2"/>
              </a:solidFill>
            </a:endParaRPr>
          </a:p>
          <a:p>
            <a:pPr marL="182562" lvl="1" indent="0">
              <a:buNone/>
            </a:pPr>
            <a:endParaRPr lang="en-CA" dirty="0">
              <a:solidFill>
                <a:schemeClr val="tx2"/>
              </a:solidFill>
            </a:endParaRPr>
          </a:p>
          <a:p>
            <a:pPr marL="182562" lvl="1" indent="0">
              <a:buNone/>
            </a:pPr>
            <a:endParaRPr lang="en-CA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571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05501"/>
            <a:ext cx="9613861" cy="1080938"/>
          </a:xfrm>
        </p:spPr>
        <p:txBody>
          <a:bodyPr/>
          <a:lstStyle/>
          <a:p>
            <a:r>
              <a:rPr lang="en-CA" dirty="0"/>
              <a:t>userprofile.py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5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1295799"/>
            <a:ext cx="10972800" cy="5257800"/>
          </a:xfrm>
        </p:spPr>
        <p:txBody>
          <a:bodyPr/>
          <a:lstStyle/>
          <a:p>
            <a:pPr marL="0" indent="0">
              <a:buNone/>
            </a:pPr>
            <a:endParaRPr lang="en-CA" dirty="0"/>
          </a:p>
          <a:p>
            <a:r>
              <a:rPr lang="en-CA" dirty="0" err="1">
                <a:solidFill>
                  <a:schemeClr val="tx2"/>
                </a:solidFill>
              </a:rPr>
              <a:t>create_profile_from_input</a:t>
            </a:r>
            <a:r>
              <a:rPr lang="en-CA" dirty="0">
                <a:solidFill>
                  <a:schemeClr val="tx2"/>
                </a:solidFill>
              </a:rPr>
              <a:t>(): user creates their profile</a:t>
            </a:r>
          </a:p>
          <a:p>
            <a:pPr marL="0" indent="0">
              <a:buNone/>
            </a:pPr>
            <a:endParaRPr lang="en-CA" dirty="0">
              <a:solidFill>
                <a:schemeClr val="tx2"/>
              </a:solidFill>
            </a:endParaRPr>
          </a:p>
          <a:p>
            <a:r>
              <a:rPr lang="en-CA" dirty="0" err="1">
                <a:solidFill>
                  <a:schemeClr val="tx2"/>
                </a:solidFill>
              </a:rPr>
              <a:t>append_to_dataframe</a:t>
            </a:r>
            <a:r>
              <a:rPr lang="en-CA" dirty="0">
                <a:solidFill>
                  <a:schemeClr val="tx2"/>
                </a:solidFill>
              </a:rPr>
              <a:t>(): sends user profile information to </a:t>
            </a:r>
            <a:r>
              <a:rPr lang="en-CA" dirty="0" err="1">
                <a:solidFill>
                  <a:schemeClr val="tx2"/>
                </a:solidFill>
              </a:rPr>
              <a:t>dataframe</a:t>
            </a:r>
            <a:r>
              <a:rPr lang="en-CA" dirty="0">
                <a:solidFill>
                  <a:schemeClr val="tx2"/>
                </a:solidFill>
              </a:rPr>
              <a:t> </a:t>
            </a:r>
          </a:p>
          <a:p>
            <a:pPr lvl="1"/>
            <a:r>
              <a:rPr lang="en-CA" dirty="0">
                <a:solidFill>
                  <a:schemeClr val="tx2"/>
                </a:solidFill>
              </a:rPr>
              <a:t>If no </a:t>
            </a:r>
            <a:r>
              <a:rPr lang="en-CA" dirty="0" err="1">
                <a:solidFill>
                  <a:schemeClr val="tx2"/>
                </a:solidFill>
              </a:rPr>
              <a:t>dataframe</a:t>
            </a:r>
            <a:r>
              <a:rPr lang="en-CA" dirty="0">
                <a:solidFill>
                  <a:schemeClr val="tx2"/>
                </a:solidFill>
              </a:rPr>
              <a:t> exists, one will be created</a:t>
            </a:r>
          </a:p>
          <a:p>
            <a:pPr marL="0" indent="0">
              <a:buNone/>
            </a:pPr>
            <a:endParaRPr lang="en-CA" dirty="0">
              <a:solidFill>
                <a:schemeClr val="tx2"/>
              </a:solidFill>
            </a:endParaRPr>
          </a:p>
          <a:p>
            <a:r>
              <a:rPr lang="en-CA" dirty="0" err="1">
                <a:solidFill>
                  <a:schemeClr val="tx2"/>
                </a:solidFill>
              </a:rPr>
              <a:t>save_dataframe_to_csv</a:t>
            </a:r>
            <a:r>
              <a:rPr lang="en-CA" dirty="0">
                <a:solidFill>
                  <a:schemeClr val="tx2"/>
                </a:solidFill>
              </a:rPr>
              <a:t>(): saves user profile info to a .csv file </a:t>
            </a:r>
          </a:p>
          <a:p>
            <a:pPr lvl="1"/>
            <a:r>
              <a:rPr lang="en-CA" dirty="0">
                <a:solidFill>
                  <a:schemeClr val="tx2"/>
                </a:solidFill>
              </a:rPr>
              <a:t>If no .csv file exists, one will be created </a:t>
            </a:r>
          </a:p>
          <a:p>
            <a:pPr lvl="1"/>
            <a:endParaRPr lang="en-CA" dirty="0">
              <a:solidFill>
                <a:schemeClr val="tx2"/>
              </a:solidFill>
            </a:endParaRPr>
          </a:p>
          <a:p>
            <a:r>
              <a:rPr lang="en-CA" dirty="0" err="1">
                <a:solidFill>
                  <a:schemeClr val="tx2"/>
                </a:solidFill>
              </a:rPr>
              <a:t>string_hash</a:t>
            </a:r>
            <a:r>
              <a:rPr lang="en-CA" dirty="0">
                <a:solidFill>
                  <a:schemeClr val="tx2"/>
                </a:solidFill>
              </a:rPr>
              <a:t>(): hash function that encrypts username and password –before storing</a:t>
            </a:r>
          </a:p>
          <a:p>
            <a:pPr marL="0" indent="0">
              <a:buNone/>
            </a:pPr>
            <a:endParaRPr lang="en-CA" dirty="0">
              <a:solidFill>
                <a:schemeClr val="bg1">
                  <a:lumMod val="65000"/>
                </a:schemeClr>
              </a:solidFill>
            </a:endParaRPr>
          </a:p>
          <a:p>
            <a:endParaRPr lang="en-CA" dirty="0">
              <a:solidFill>
                <a:schemeClr val="bg1">
                  <a:lumMod val="65000"/>
                </a:schemeClr>
              </a:solidFill>
            </a:endParaRPr>
          </a:p>
          <a:p>
            <a:endParaRPr lang="en-CA" dirty="0">
              <a:solidFill>
                <a:schemeClr val="bg1">
                  <a:lumMod val="65000"/>
                </a:schemeClr>
              </a:solidFill>
            </a:endParaRPr>
          </a:p>
          <a:p>
            <a:endParaRPr lang="en-CA" dirty="0">
              <a:solidFill>
                <a:schemeClr val="bg1">
                  <a:lumMod val="65000"/>
                </a:schemeClr>
              </a:solidFill>
            </a:endParaRPr>
          </a:p>
          <a:p>
            <a:endParaRPr lang="en-CA" dirty="0">
              <a:solidFill>
                <a:schemeClr val="bg1">
                  <a:lumMod val="65000"/>
                </a:schemeClr>
              </a:solidFill>
            </a:endParaRP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20414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3101"/>
            <a:ext cx="9613861" cy="1080938"/>
          </a:xfrm>
        </p:spPr>
        <p:txBody>
          <a:bodyPr/>
          <a:lstStyle/>
          <a:p>
            <a:r>
              <a:rPr lang="en-CA" dirty="0"/>
              <a:t>Sub-Package 1: User, Module 1: userlogin.py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6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1347099"/>
            <a:ext cx="10972800" cy="5257800"/>
          </a:xfrm>
        </p:spPr>
        <p:txBody>
          <a:bodyPr/>
          <a:lstStyle/>
          <a:p>
            <a:pPr lvl="1"/>
            <a:endParaRPr lang="en-CA" sz="2200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CA" sz="2200" dirty="0">
                <a:solidFill>
                  <a:schemeClr val="tx2"/>
                </a:solidFill>
              </a:rPr>
              <a:t>Module that allows a user to login using saved credentials </a:t>
            </a:r>
          </a:p>
          <a:p>
            <a:pPr lvl="2"/>
            <a:r>
              <a:rPr lang="en-CA" sz="2000" dirty="0">
                <a:solidFill>
                  <a:schemeClr val="tx2"/>
                </a:solidFill>
              </a:rPr>
              <a:t>Loads the .csv file containing user logins </a:t>
            </a:r>
          </a:p>
          <a:p>
            <a:pPr lvl="2"/>
            <a:r>
              <a:rPr lang="en-CA" sz="2000" dirty="0">
                <a:solidFill>
                  <a:schemeClr val="tx2"/>
                </a:solidFill>
              </a:rPr>
              <a:t>Matches the username and password to correct user </a:t>
            </a:r>
            <a:endParaRPr lang="en-CA" sz="1800" dirty="0">
              <a:solidFill>
                <a:schemeClr val="tx2"/>
              </a:solidFill>
            </a:endParaRPr>
          </a:p>
          <a:p>
            <a:pPr marL="1371600" lvl="3" indent="0">
              <a:buNone/>
            </a:pPr>
            <a:endParaRPr lang="en-CA" sz="1800" dirty="0">
              <a:solidFill>
                <a:schemeClr val="tx2"/>
              </a:solidFill>
            </a:endParaRPr>
          </a:p>
          <a:p>
            <a:pPr lvl="1"/>
            <a:r>
              <a:rPr lang="en-CA" sz="2200" dirty="0">
                <a:solidFill>
                  <a:schemeClr val="tx2"/>
                </a:solidFill>
              </a:rPr>
              <a:t>Upon successful login, user is able to view, and edit their profile </a:t>
            </a:r>
          </a:p>
          <a:p>
            <a:pPr lvl="2"/>
            <a:r>
              <a:rPr lang="en-CA" sz="2000" dirty="0">
                <a:solidFill>
                  <a:schemeClr val="tx2"/>
                </a:solidFill>
              </a:rPr>
              <a:t>Also have the option to delete their profile</a:t>
            </a:r>
          </a:p>
          <a:p>
            <a:pPr marL="457200" lvl="1" indent="0">
              <a:buNone/>
            </a:pPr>
            <a:endParaRPr lang="en-CA" sz="2200" dirty="0">
              <a:solidFill>
                <a:schemeClr val="tx2"/>
              </a:solidFill>
            </a:endParaRPr>
          </a:p>
          <a:p>
            <a:pPr lvl="1"/>
            <a:endParaRPr lang="en-CA" sz="2200" dirty="0">
              <a:solidFill>
                <a:schemeClr val="tx2"/>
              </a:solidFill>
            </a:endParaRPr>
          </a:p>
          <a:p>
            <a:pPr marL="182562" lvl="1" indent="0">
              <a:buNone/>
            </a:pPr>
            <a:endParaRPr lang="en-CA" dirty="0">
              <a:solidFill>
                <a:schemeClr val="tx2"/>
              </a:solidFill>
            </a:endParaRPr>
          </a:p>
          <a:p>
            <a:pPr marL="182562" lvl="1" indent="0">
              <a:buNone/>
            </a:pPr>
            <a:endParaRPr lang="en-CA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432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879" y="367401"/>
            <a:ext cx="9613861" cy="1080938"/>
          </a:xfrm>
        </p:spPr>
        <p:txBody>
          <a:bodyPr/>
          <a:lstStyle/>
          <a:p>
            <a:r>
              <a:rPr lang="en-CA" dirty="0"/>
              <a:t>userlogin.py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7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38879" y="1600200"/>
            <a:ext cx="10972800" cy="5257800"/>
          </a:xfrm>
        </p:spPr>
        <p:txBody>
          <a:bodyPr/>
          <a:lstStyle/>
          <a:p>
            <a:r>
              <a:rPr lang="en-CA" dirty="0" err="1">
                <a:solidFill>
                  <a:schemeClr val="tx2"/>
                </a:solidFill>
              </a:rPr>
              <a:t>view_profile</a:t>
            </a:r>
            <a:r>
              <a:rPr lang="en-CA" dirty="0">
                <a:solidFill>
                  <a:schemeClr val="tx2"/>
                </a:solidFill>
              </a:rPr>
              <a:t>(): allows user to view their profile </a:t>
            </a:r>
          </a:p>
          <a:p>
            <a:pPr lvl="1"/>
            <a:r>
              <a:rPr lang="en-CA" dirty="0">
                <a:solidFill>
                  <a:schemeClr val="tx2"/>
                </a:solidFill>
              </a:rPr>
              <a:t>Username and password are hidden with the hash value </a:t>
            </a:r>
          </a:p>
          <a:p>
            <a:pPr marL="457200" lvl="1" indent="0">
              <a:buNone/>
            </a:pPr>
            <a:endParaRPr lang="en-CA" dirty="0">
              <a:solidFill>
                <a:schemeClr val="tx2"/>
              </a:solidFill>
            </a:endParaRPr>
          </a:p>
          <a:p>
            <a:r>
              <a:rPr lang="en-CA" dirty="0" err="1">
                <a:solidFill>
                  <a:schemeClr val="tx2"/>
                </a:solidFill>
              </a:rPr>
              <a:t>edit_profile</a:t>
            </a:r>
            <a:r>
              <a:rPr lang="en-CA" dirty="0">
                <a:solidFill>
                  <a:schemeClr val="tx2"/>
                </a:solidFill>
              </a:rPr>
              <a:t>(): allows user to edit their profile </a:t>
            </a:r>
          </a:p>
          <a:p>
            <a:pPr lvl="1"/>
            <a:r>
              <a:rPr lang="en-CA" dirty="0">
                <a:solidFill>
                  <a:schemeClr val="tx2"/>
                </a:solidFill>
              </a:rPr>
              <a:t>Can edit name, age, email, username or password</a:t>
            </a:r>
          </a:p>
          <a:p>
            <a:pPr lvl="1"/>
            <a:r>
              <a:rPr lang="en-CA" dirty="0">
                <a:solidFill>
                  <a:schemeClr val="tx2"/>
                </a:solidFill>
              </a:rPr>
              <a:t>If username or password are edited, the user will be logged out  (to log back in) </a:t>
            </a:r>
          </a:p>
          <a:p>
            <a:pPr marL="0" indent="0">
              <a:buNone/>
            </a:pPr>
            <a:endParaRPr lang="en-CA" dirty="0">
              <a:solidFill>
                <a:schemeClr val="tx2"/>
              </a:solidFill>
            </a:endParaRPr>
          </a:p>
          <a:p>
            <a:r>
              <a:rPr lang="en-CA" dirty="0" err="1">
                <a:solidFill>
                  <a:schemeClr val="tx2"/>
                </a:solidFill>
              </a:rPr>
              <a:t>delete_profile</a:t>
            </a:r>
            <a:r>
              <a:rPr lang="en-CA" dirty="0">
                <a:solidFill>
                  <a:schemeClr val="tx2"/>
                </a:solidFill>
              </a:rPr>
              <a:t>(): allows user to completely delete their profile </a:t>
            </a:r>
          </a:p>
          <a:p>
            <a:pPr lvl="1"/>
            <a:r>
              <a:rPr lang="en-CA" dirty="0">
                <a:solidFill>
                  <a:schemeClr val="tx2"/>
                </a:solidFill>
              </a:rPr>
              <a:t>This includes the deleting it from the .csv file where all profiles are securely stored </a:t>
            </a:r>
          </a:p>
          <a:p>
            <a:pPr lvl="1"/>
            <a:r>
              <a:rPr lang="en-CA" dirty="0">
                <a:solidFill>
                  <a:schemeClr val="tx2"/>
                </a:solidFill>
              </a:rPr>
              <a:t>Upon deletion, the user is sent back to the main menu </a:t>
            </a:r>
          </a:p>
        </p:txBody>
      </p:sp>
    </p:spTree>
    <p:extLst>
      <p:ext uri="{BB962C8B-B14F-4D97-AF65-F5344CB8AC3E}">
        <p14:creationId xmlns:p14="http://schemas.microsoft.com/office/powerpoint/2010/main" val="3135555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73931"/>
            <a:ext cx="9613861" cy="1080938"/>
          </a:xfrm>
        </p:spPr>
        <p:txBody>
          <a:bodyPr/>
          <a:lstStyle/>
          <a:p>
            <a:r>
              <a:rPr lang="en-CA" dirty="0"/>
              <a:t>Sub-Package 2: Property, Module 1: Purchase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8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1454869"/>
            <a:ext cx="10972800" cy="5426076"/>
          </a:xfrm>
        </p:spPr>
        <p:txBody>
          <a:bodyPr/>
          <a:lstStyle/>
          <a:p>
            <a:pPr marL="525462" lvl="1" indent="-342900"/>
            <a:r>
              <a:rPr lang="en-CA" sz="2400" dirty="0"/>
              <a:t>Property is a superclass that has attributes:  </a:t>
            </a:r>
          </a:p>
          <a:p>
            <a:pPr marL="708025" lvl="2" indent="-342900">
              <a:buFont typeface="Arial" panose="020B0604020202020204" pitchFamily="34" charset="0"/>
              <a:buChar char="•"/>
            </a:pPr>
            <a:r>
              <a:rPr lang="en-CA" sz="2000" dirty="0" err="1"/>
              <a:t>num_beds</a:t>
            </a:r>
            <a:endParaRPr lang="en-CA" sz="2000" dirty="0"/>
          </a:p>
          <a:p>
            <a:pPr marL="708025" lvl="2" indent="-342900">
              <a:buFont typeface="Arial" panose="020B0604020202020204" pitchFamily="34" charset="0"/>
              <a:buChar char="•"/>
            </a:pPr>
            <a:r>
              <a:rPr lang="en-CA" sz="2000" dirty="0" err="1"/>
              <a:t>num_baths</a:t>
            </a:r>
            <a:endParaRPr lang="en-CA" sz="2000" dirty="0"/>
          </a:p>
          <a:p>
            <a:pPr marL="708025" lvl="2" indent="-342900">
              <a:buFont typeface="Arial" panose="020B0604020202020204" pitchFamily="34" charset="0"/>
              <a:buChar char="•"/>
            </a:pPr>
            <a:r>
              <a:rPr lang="en-CA" sz="2000" dirty="0" err="1"/>
              <a:t>sqft</a:t>
            </a:r>
            <a:endParaRPr lang="en-CA" sz="2000" dirty="0"/>
          </a:p>
          <a:p>
            <a:pPr marL="708025" lvl="2" indent="-342900">
              <a:buFont typeface="Arial" panose="020B0604020202020204" pitchFamily="34" charset="0"/>
              <a:buChar char="•"/>
            </a:pPr>
            <a:endParaRPr lang="en-CA" sz="2200" dirty="0"/>
          </a:p>
          <a:p>
            <a:r>
              <a:rPr lang="en-CA" dirty="0"/>
              <a:t>Purchase is a subclass that inherits from Property, that has unique attributes: </a:t>
            </a:r>
          </a:p>
          <a:p>
            <a:pPr marL="708025" lvl="2" indent="-342900"/>
            <a:r>
              <a:rPr lang="en-CA" sz="2000" dirty="0"/>
              <a:t>price, mortgage, interest </a:t>
            </a:r>
          </a:p>
          <a:p>
            <a:pPr marL="365125" lvl="2" indent="0">
              <a:buNone/>
            </a:pPr>
            <a:endParaRPr lang="en-CA" dirty="0"/>
          </a:p>
          <a:p>
            <a:pPr marL="525463" indent="-342900"/>
            <a:r>
              <a:rPr lang="en-CA" sz="2000" dirty="0"/>
              <a:t>Instantiates ‘Purchase-type’ objects </a:t>
            </a:r>
          </a:p>
          <a:p>
            <a:pPr marL="982663" lvl="1" indent="-342900"/>
            <a:r>
              <a:rPr lang="en-CA" sz="1600" dirty="0"/>
              <a:t>Includes children: Condo, </a:t>
            </a:r>
            <a:r>
              <a:rPr lang="en-CA" sz="1600" dirty="0" err="1"/>
              <a:t>TownHome</a:t>
            </a:r>
            <a:r>
              <a:rPr lang="en-CA" sz="1600" dirty="0"/>
              <a:t>, Duplex, Bungalow, </a:t>
            </a:r>
            <a:r>
              <a:rPr lang="en-CA" sz="1600" dirty="0" err="1"/>
              <a:t>TwoStory</a:t>
            </a:r>
            <a:r>
              <a:rPr lang="en-CA" sz="1600" dirty="0"/>
              <a:t>, Mansion</a:t>
            </a:r>
          </a:p>
          <a:p>
            <a:pPr marL="525463" indent="-342900"/>
            <a:r>
              <a:rPr lang="en-CA" sz="2000" dirty="0"/>
              <a:t>Calculates cost of ownership – through price, taxes and mortgage</a:t>
            </a:r>
          </a:p>
          <a:p>
            <a:pPr marL="525463" indent="-342900"/>
            <a:r>
              <a:rPr lang="en-CA" sz="2000" dirty="0"/>
              <a:t>If Profile attributes align with user attributes, recommend Purchase-Property x </a:t>
            </a:r>
          </a:p>
          <a:p>
            <a:pPr lvl="2"/>
            <a:endParaRPr lang="en-CA" dirty="0"/>
          </a:p>
          <a:p>
            <a:pPr lvl="2"/>
            <a:endParaRPr lang="en-CA" dirty="0"/>
          </a:p>
          <a:p>
            <a:pPr marL="708025" lvl="2" indent="-342900">
              <a:buFont typeface="Arial" panose="020B0604020202020204" pitchFamily="34" charset="0"/>
              <a:buChar char="•"/>
            </a:pPr>
            <a:endParaRPr lang="en-CA" dirty="0"/>
          </a:p>
          <a:p>
            <a:pPr lvl="2"/>
            <a:endParaRPr lang="en-CA" dirty="0"/>
          </a:p>
          <a:p>
            <a:pPr marL="708025" lvl="2" indent="-34290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62013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7683"/>
            <a:ext cx="9613861" cy="1080938"/>
          </a:xfrm>
        </p:spPr>
        <p:txBody>
          <a:bodyPr/>
          <a:lstStyle/>
          <a:p>
            <a:r>
              <a:rPr lang="en-CA" dirty="0"/>
              <a:t>purchase.py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9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1393806"/>
            <a:ext cx="10972800" cy="5257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CA" dirty="0">
              <a:solidFill>
                <a:schemeClr val="tx2"/>
              </a:solidFill>
            </a:endParaRPr>
          </a:p>
          <a:p>
            <a:r>
              <a:rPr lang="en-CA" dirty="0" err="1">
                <a:solidFill>
                  <a:schemeClr val="tx2"/>
                </a:solidFill>
              </a:rPr>
              <a:t>calculate_mortgage</a:t>
            </a:r>
            <a:r>
              <a:rPr lang="en-CA" dirty="0">
                <a:solidFill>
                  <a:schemeClr val="tx2"/>
                </a:solidFill>
              </a:rPr>
              <a:t>(): calculates each Purchase-type’s mortgage payment </a:t>
            </a:r>
          </a:p>
          <a:p>
            <a:endParaRPr lang="en-CA" dirty="0">
              <a:solidFill>
                <a:schemeClr val="tx2"/>
              </a:solidFill>
            </a:endParaRPr>
          </a:p>
          <a:p>
            <a:r>
              <a:rPr lang="en-CA" dirty="0" err="1">
                <a:solidFill>
                  <a:schemeClr val="tx2"/>
                </a:solidFill>
              </a:rPr>
              <a:t>gen_purchase</a:t>
            </a:r>
            <a:r>
              <a:rPr lang="en-CA" dirty="0">
                <a:solidFill>
                  <a:schemeClr val="tx2"/>
                </a:solidFill>
              </a:rPr>
              <a:t>(): randomly generates n (user specified) amount of Purchase-type properties</a:t>
            </a:r>
          </a:p>
          <a:p>
            <a:endParaRPr lang="en-CA" dirty="0">
              <a:solidFill>
                <a:schemeClr val="tx2"/>
              </a:solidFill>
            </a:endParaRPr>
          </a:p>
          <a:p>
            <a:r>
              <a:rPr lang="en-CA" dirty="0" err="1">
                <a:solidFill>
                  <a:schemeClr val="tx2"/>
                </a:solidFill>
              </a:rPr>
              <a:t>purchase_recommend</a:t>
            </a:r>
            <a:r>
              <a:rPr lang="en-CA" dirty="0">
                <a:solidFill>
                  <a:schemeClr val="tx2"/>
                </a:solidFill>
              </a:rPr>
              <a:t>(): recommends Purchase based on user attributes</a:t>
            </a:r>
          </a:p>
          <a:p>
            <a:pPr marL="0" indent="0">
              <a:buNone/>
            </a:pPr>
            <a:endParaRPr lang="en-CA" dirty="0">
              <a:solidFill>
                <a:schemeClr val="tx2"/>
              </a:solidFill>
            </a:endParaRPr>
          </a:p>
          <a:p>
            <a:r>
              <a:rPr lang="en-CA" dirty="0"/>
              <a:t>display(): overall look at the attributes of the purchase-type object</a:t>
            </a:r>
          </a:p>
          <a:p>
            <a:pPr lvl="1"/>
            <a:r>
              <a:rPr lang="en-CA" dirty="0"/>
              <a:t>Purchase type can be: Condo, </a:t>
            </a:r>
            <a:r>
              <a:rPr lang="en-CA" dirty="0" err="1"/>
              <a:t>TownHome</a:t>
            </a:r>
            <a:r>
              <a:rPr lang="en-CA" dirty="0"/>
              <a:t>, Duplex, Bungalow, </a:t>
            </a:r>
            <a:r>
              <a:rPr lang="en-CA" dirty="0" err="1"/>
              <a:t>TwoStory</a:t>
            </a:r>
            <a:r>
              <a:rPr lang="en-CA" dirty="0"/>
              <a:t>, Mansion</a:t>
            </a:r>
          </a:p>
          <a:p>
            <a:pPr lvl="1"/>
            <a:r>
              <a:rPr lang="en-CA" dirty="0"/>
              <a:t>price </a:t>
            </a:r>
          </a:p>
          <a:p>
            <a:pPr lvl="1"/>
            <a:r>
              <a:rPr lang="en-CA" dirty="0"/>
              <a:t>mortgage </a:t>
            </a:r>
          </a:p>
          <a:p>
            <a:pPr lvl="1"/>
            <a:r>
              <a:rPr lang="en-CA" dirty="0" err="1"/>
              <a:t>sqft</a:t>
            </a:r>
            <a:r>
              <a:rPr lang="en-CA" dirty="0"/>
              <a:t> </a:t>
            </a:r>
          </a:p>
          <a:p>
            <a:pPr lvl="1"/>
            <a:r>
              <a:rPr lang="en-CA" dirty="0" err="1"/>
              <a:t>num_beds</a:t>
            </a:r>
            <a:r>
              <a:rPr lang="en-CA" dirty="0"/>
              <a:t> </a:t>
            </a:r>
          </a:p>
          <a:p>
            <a:pPr lvl="1"/>
            <a:r>
              <a:rPr lang="en-CA" dirty="0" err="1"/>
              <a:t>num_baths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46533078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s (2017)">
  <a:themeElements>
    <a:clrScheme name="Lecture Not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9FE13C"/>
      </a:accent2>
      <a:accent3>
        <a:srgbClr val="8AAFF6"/>
      </a:accent3>
      <a:accent4>
        <a:srgbClr val="808080"/>
      </a:accent4>
      <a:accent5>
        <a:srgbClr val="5F5F5F"/>
      </a:accent5>
      <a:accent6>
        <a:srgbClr val="4D4D4D"/>
      </a:accent6>
      <a:hlink>
        <a:srgbClr val="1959EA"/>
      </a:hlink>
      <a:folHlink>
        <a:srgbClr val="1959E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  <a:effectLst/>
      </a:spPr>
      <a:bodyPr rtlCol="0" anchor="ctr"/>
      <a:lstStyle>
        <a:defPPr algn="ctr">
          <a:defRPr dirty="0" smtClean="0">
            <a:solidFill>
              <a:schemeClr val="tx1"/>
            </a:solidFill>
            <a:latin typeface="Open Sans"/>
            <a:cs typeface="Open Sans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smtClean="0">
            <a:latin typeface="Open Sans"/>
            <a:cs typeface="Open San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Lectures (2017)" id="{90AEFD72-50AF-5647-AE9F-27F2F3987D62}" vid="{82D295A2-8F4C-644D-9E4E-DA2627FFCA9A}"/>
    </a:ext>
  </a:extLst>
</a:theme>
</file>

<file path=ppt/theme/theme2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 (2017)</Template>
  <TotalTime>18740</TotalTime>
  <Words>759</Words>
  <Application>Microsoft Office PowerPoint</Application>
  <PresentationFormat>Widescreen</PresentationFormat>
  <Paragraphs>148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Consolas</vt:lpstr>
      <vt:lpstr>Lucida Grande</vt:lpstr>
      <vt:lpstr>Open Sans</vt:lpstr>
      <vt:lpstr>Trebuchet MS</vt:lpstr>
      <vt:lpstr>Wingdings</vt:lpstr>
      <vt:lpstr>Lectures (2017)</vt:lpstr>
      <vt:lpstr>Berlin</vt:lpstr>
      <vt:lpstr>HouseMate</vt:lpstr>
      <vt:lpstr>Introduction</vt:lpstr>
      <vt:lpstr>PowerPoint Presentation</vt:lpstr>
      <vt:lpstr>Sub-Package 1: User, Module 1: userprofile.py</vt:lpstr>
      <vt:lpstr>userprofile.py Functions</vt:lpstr>
      <vt:lpstr>Sub-Package 1: User, Module 1: userlogin.py</vt:lpstr>
      <vt:lpstr>userlogin.py Functions</vt:lpstr>
      <vt:lpstr>Sub-Package 2: Property, Module 1: Purchase</vt:lpstr>
      <vt:lpstr>purchase.py Functions</vt:lpstr>
      <vt:lpstr>Sub-Package 2: Property, Module 2: Rental</vt:lpstr>
      <vt:lpstr>rental.py Functions</vt:lpstr>
      <vt:lpstr>Standalone Module: housemate.py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Accessibility</dc:title>
  <dc:creator>mkhasan</dc:creator>
  <cp:lastModifiedBy>Andrew Sarracini</cp:lastModifiedBy>
  <cp:revision>20</cp:revision>
  <cp:lastPrinted>2018-04-02T13:23:11Z</cp:lastPrinted>
  <dcterms:created xsi:type="dcterms:W3CDTF">2013-03-27T01:26:40Z</dcterms:created>
  <dcterms:modified xsi:type="dcterms:W3CDTF">2023-12-04T11:56:21Z</dcterms:modified>
</cp:coreProperties>
</file>