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050"/>
    <a:srgbClr val="FEE8E8"/>
    <a:srgbClr val="FBABAB"/>
    <a:srgbClr val="FA9494"/>
    <a:srgbClr val="D30B0B"/>
    <a:srgbClr val="9A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88382687927104E-2"/>
          <c:y val="5.0593257731298455E-2"/>
          <c:w val="0.86878869977260897"/>
          <c:h val="0.7221330955274347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FEE8E8"/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2-4146-BE7A-6D4BAEC0F6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BABAB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2-4146-BE7A-6D4BAEC0F6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A9494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2-4146-BE7A-6D4BAEC0F6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F25050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2-4146-BE7A-6D4BAEC0F6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2-4146-BE7A-6D4BAEC0F6F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rgbClr val="D30B0B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2-4146-BE7A-6D4BAEC0F6F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9A0808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Sheet1!$H$2:$H$8</c:f>
              <c:numCache>
                <c:formatCode>General</c:formatCode>
                <c:ptCount val="7"/>
                <c:pt idx="0">
                  <c:v>1</c:v>
                </c:pt>
                <c:pt idx="1">
                  <c:v>26</c:v>
                </c:pt>
                <c:pt idx="2">
                  <c:v>6</c:v>
                </c:pt>
                <c:pt idx="3">
                  <c:v>8</c:v>
                </c:pt>
                <c:pt idx="4">
                  <c:v>7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2-4146-BE7A-6D4BAEC0F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036527"/>
        <c:axId val="814868144"/>
      </c:areaChart>
      <c:catAx>
        <c:axId val="56703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68144"/>
        <c:crosses val="autoZero"/>
        <c:auto val="1"/>
        <c:lblAlgn val="ctr"/>
        <c:lblOffset val="100"/>
        <c:noMultiLvlLbl val="0"/>
      </c:catAx>
      <c:valAx>
        <c:axId val="81486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036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3282783468381"/>
          <c:y val="9.631625771112455E-2"/>
          <c:w val="0.86846712146579708"/>
          <c:h val="0.538407375893463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Area</c:v>
                </c:pt>
              </c:strCache>
            </c:strRef>
          </c:tx>
          <c:spPr>
            <a:ln w="28575" cap="rnd">
              <a:solidFill>
                <a:srgbClr val="F25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AE-4E5C-A232-B3379E9649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 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AE-4E5C-A232-B3379E964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685343"/>
        <c:axId val="704232959"/>
      </c:lineChart>
      <c:catAx>
        <c:axId val="62768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232959"/>
        <c:crosses val="autoZero"/>
        <c:auto val="1"/>
        <c:lblAlgn val="ctr"/>
        <c:lblOffset val="100"/>
        <c:noMultiLvlLbl val="0"/>
      </c:catAx>
      <c:valAx>
        <c:axId val="70423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68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6655723831874"/>
          <c:y val="0.12137234857363356"/>
          <c:w val="0.80244175812010488"/>
          <c:h val="0.620407215707083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incidences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150</c:v>
                </c:pt>
                <c:pt idx="2">
                  <c:v>300</c:v>
                </c:pt>
                <c:pt idx="3">
                  <c:v>90</c:v>
                </c:pt>
                <c:pt idx="4">
                  <c:v>80</c:v>
                </c:pt>
                <c:pt idx="5">
                  <c:v>500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7-4DFA-B9BB-567137369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100"/>
        <c:axId val="1023129024"/>
        <c:axId val="704221055"/>
      </c:barChart>
      <c:catAx>
        <c:axId val="10231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221055"/>
        <c:crosses val="autoZero"/>
        <c:auto val="1"/>
        <c:lblAlgn val="ctr"/>
        <c:lblOffset val="100"/>
        <c:noMultiLvlLbl val="0"/>
      </c:catAx>
      <c:valAx>
        <c:axId val="70422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1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C416-86BA-8E23-350B-7D41844D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234E-F618-C15E-15A7-47324485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0230-C29F-2FC4-3309-D3B116EA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4113-7871-C20F-8357-9FF13AA6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F574-8FE6-C579-FB9B-B5CEA730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37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3A81-29CC-D914-D96E-F2C2CCE6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F66D7-F47B-C985-9450-CED286CC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4A18-522E-F3AF-EFA3-1D722A6B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A4BC-CE15-5CF5-CDB1-96F10F72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0027-4102-D452-1B84-EC1C15DD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06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92DF5-31C6-EDB7-7656-386929F76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FA22-30DA-8232-5AF6-A82360E3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7AE4-32AE-2D13-CB56-D5915A62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C053-220D-161E-28CA-B3A8AEE3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1F54-F3D5-5D3B-5954-3A5B74FE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00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E47F-8001-A45D-BA6D-712641D0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E351-6693-DC38-6285-96EDBE2D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7831-80C7-06A4-BAD2-7C5B75B9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5203-F5AE-CAE9-6183-AA331CBD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A982-0B99-2725-2321-8F0BB02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8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A87B-FB58-4FEC-6E92-BDE07167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7F34-233C-28E4-71C6-EEDD2F96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2514-F3EA-94C8-DC24-A7563359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2F51-916E-FBB3-FF8F-BC14427F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AEC6-40E5-F35E-4CEB-90B395E3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82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3EF-42AF-C014-A91D-223E1BCC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8DE6-8C6D-91FB-4E58-36EA9110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1E26-6E01-0825-FB8C-EC403BEB1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CB40-30F1-B486-5A49-02FC77B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8302D-47A4-960C-CB5F-6E7F16B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F396-BA18-ACB3-4007-F7398485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CEBA-CDD4-5ACD-A079-4462E8FE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14A24-2D8B-2180-C3EF-12BA2DF0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37BB9-242E-3FBB-5F57-BAAD8E1E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7083-EB99-5295-0EE2-BDD46A07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68176-0E1B-39CE-AD9D-1E1E9373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13326-0781-6579-3D1F-5C519961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E8009-C189-D30E-C312-DAAE42D1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CA2C-D621-DB68-314A-5EB3FE6E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2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BF2D-5CF1-237B-721F-6CF1B84D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053E0-528D-981E-6F32-FC1A636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6AD6C-8FEF-C398-61E3-8CAA5575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A577-6AC2-2774-FD28-036E7753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3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40544-4C92-AA49-EDEC-81743EB8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60D0-2975-BE87-5DF4-2B806E58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A420-D97C-1394-877A-8C72EA5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7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A64-118E-C3D1-ACC5-6F08C0FD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26E6-8E90-FD14-6137-C218DA97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C854-B724-DB3A-DAE3-42F3CB9F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EA34B-0F8E-01AA-E5F8-B4B69544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9B6B8-7403-4F47-F307-2A6C7A52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F653C-FB9F-2F28-1E58-EFB423F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38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54C2-27D7-7B4A-0920-1315C702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20F83-5E75-347A-4FD5-1CB2CD90C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2D481-E633-1811-1766-2CFA8A50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B4E2A-B45D-A76F-3EFB-55412E6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9569-EE49-B149-C431-CFE6CD3E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7EE6-09A1-7B0F-FFDF-94C3F9B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82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0D40C-3808-6915-D24D-B6D67C0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CF54-04E1-DCDE-92C5-7FBE3B34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0E3B-F6CD-AA7B-4CE8-14335877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AA7A9-A60D-4944-9F83-1CD8FE4A2424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50D8-0634-4974-82DF-B75701516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8AE7-8765-77FE-98B1-68A4779FE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4F08D-679F-41E2-AA2A-C614CFD0C1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56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B295A-7881-64EE-654C-2D87E8A74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1625E0-7B71-3E10-3CE8-832CA0655032}"/>
              </a:ext>
            </a:extLst>
          </p:cNvPr>
          <p:cNvSpPr/>
          <p:nvPr/>
        </p:nvSpPr>
        <p:spPr>
          <a:xfrm>
            <a:off x="0" y="0"/>
            <a:ext cx="2323322" cy="6858000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04E24D-2402-B737-2F46-4C831CC5F5BA}"/>
              </a:ext>
            </a:extLst>
          </p:cNvPr>
          <p:cNvSpPr/>
          <p:nvPr/>
        </p:nvSpPr>
        <p:spPr>
          <a:xfrm>
            <a:off x="0" y="0"/>
            <a:ext cx="12192000" cy="10730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HISTORICAL ANALYSIS OF WILDFIRES IN THE UNITED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6C64-0D09-5641-704A-A0976A7921B1}"/>
              </a:ext>
            </a:extLst>
          </p:cNvPr>
          <p:cNvSpPr txBox="1"/>
          <p:nvPr/>
        </p:nvSpPr>
        <p:spPr>
          <a:xfrm>
            <a:off x="2463381" y="1220660"/>
            <a:ext cx="4416007" cy="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Wildfires Across USA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060A8-47A7-7403-7217-004AFB67B4B9}"/>
              </a:ext>
            </a:extLst>
          </p:cNvPr>
          <p:cNvSpPr txBox="1"/>
          <p:nvPr/>
        </p:nvSpPr>
        <p:spPr>
          <a:xfrm>
            <a:off x="7473820" y="1168581"/>
            <a:ext cx="40215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Trend of Wildfire Intensity</a:t>
            </a:r>
          </a:p>
          <a:p>
            <a:r>
              <a:rPr lang="en-CA" sz="1000" dirty="0"/>
              <a:t>A,B,C,D,E,F,G represents the area of fire</a:t>
            </a:r>
          </a:p>
          <a:p>
            <a:endParaRPr lang="en-CA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65D3EB0-462B-30E9-DCF2-3CAC2DED8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95756"/>
              </p:ext>
            </p:extLst>
          </p:nvPr>
        </p:nvGraphicFramePr>
        <p:xfrm>
          <a:off x="7145873" y="1880215"/>
          <a:ext cx="4587550" cy="224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96B972-6A93-7C88-EE46-3DB13F2951C4}"/>
              </a:ext>
            </a:extLst>
          </p:cNvPr>
          <p:cNvSpPr txBox="1"/>
          <p:nvPr/>
        </p:nvSpPr>
        <p:spPr>
          <a:xfrm>
            <a:off x="-15108" y="1679736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lt1"/>
                </a:solidFill>
              </a:rPr>
              <a:t>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C6DEB-82EE-7337-1FE9-749919E4A2BA}"/>
              </a:ext>
            </a:extLst>
          </p:cNvPr>
          <p:cNvSpPr txBox="1"/>
          <p:nvPr/>
        </p:nvSpPr>
        <p:spPr>
          <a:xfrm>
            <a:off x="0" y="2421133"/>
            <a:ext cx="196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bg1"/>
                </a:solidFill>
              </a:rPr>
              <a:t>2004</a:t>
            </a:r>
            <a:r>
              <a:rPr lang="en-CA" sz="1000" b="1" dirty="0"/>
              <a:t>                                                </a:t>
            </a:r>
            <a:r>
              <a:rPr lang="en-CA" sz="1000" b="1" dirty="0">
                <a:solidFill>
                  <a:schemeClr val="bg1"/>
                </a:solidFill>
              </a:rPr>
              <a:t>2010</a:t>
            </a:r>
            <a:r>
              <a:rPr lang="en-CA" sz="1000" b="1" dirty="0"/>
              <a:t>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6B2D44-73C0-5ACF-F23C-278E6B526666}"/>
              </a:ext>
            </a:extLst>
          </p:cNvPr>
          <p:cNvSpPr txBox="1"/>
          <p:nvPr/>
        </p:nvSpPr>
        <p:spPr>
          <a:xfrm>
            <a:off x="2626922" y="4223147"/>
            <a:ext cx="451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Frequency  of Wildfires per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CB6EF-0774-60D0-A33E-FF81EC04EF02}"/>
              </a:ext>
            </a:extLst>
          </p:cNvPr>
          <p:cNvSpPr txBox="1"/>
          <p:nvPr/>
        </p:nvSpPr>
        <p:spPr>
          <a:xfrm>
            <a:off x="7449472" y="4221043"/>
            <a:ext cx="437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 and total area affected by Wildfires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44D0C07-CC7A-9302-F173-0C950561E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67708"/>
              </p:ext>
            </p:extLst>
          </p:nvPr>
        </p:nvGraphicFramePr>
        <p:xfrm>
          <a:off x="6998585" y="4840113"/>
          <a:ext cx="5110861" cy="19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9B2969C-0EAD-B09D-DF7A-8B56FEB92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12562"/>
              </p:ext>
            </p:extLst>
          </p:nvPr>
        </p:nvGraphicFramePr>
        <p:xfrm>
          <a:off x="2463381" y="4570717"/>
          <a:ext cx="4570723" cy="2231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548874F-55BD-12C3-CCF2-E0D5439A1E9D}"/>
              </a:ext>
            </a:extLst>
          </p:cNvPr>
          <p:cNvSpPr/>
          <p:nvPr/>
        </p:nvSpPr>
        <p:spPr>
          <a:xfrm>
            <a:off x="140059" y="3694922"/>
            <a:ext cx="1843239" cy="495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086AB-EDF3-17FE-C31A-FFA323E268BB}"/>
              </a:ext>
            </a:extLst>
          </p:cNvPr>
          <p:cNvSpPr txBox="1"/>
          <p:nvPr/>
        </p:nvSpPr>
        <p:spPr>
          <a:xfrm>
            <a:off x="-41932" y="3233911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lt1"/>
                </a:solidFill>
              </a:rPr>
              <a:t>STATE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888F49D-D122-B294-08A6-8B402DAE423B}"/>
              </a:ext>
            </a:extLst>
          </p:cNvPr>
          <p:cNvSpPr/>
          <p:nvPr/>
        </p:nvSpPr>
        <p:spPr>
          <a:xfrm rot="10800000">
            <a:off x="1604864" y="3847660"/>
            <a:ext cx="270783" cy="21079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2C509-332D-E827-579C-69048B00DAFF}"/>
              </a:ext>
            </a:extLst>
          </p:cNvPr>
          <p:cNvSpPr txBox="1"/>
          <p:nvPr/>
        </p:nvSpPr>
        <p:spPr>
          <a:xfrm>
            <a:off x="0" y="4486037"/>
            <a:ext cx="2275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NOTE: This is a dropdown that  where we can select the states</a:t>
            </a:r>
          </a:p>
          <a:p>
            <a:endParaRPr lang="en-CA" sz="1200" dirty="0"/>
          </a:p>
          <a:p>
            <a:r>
              <a:rPr lang="en-CA" sz="1200" dirty="0"/>
              <a:t>All the plots are dynamic and linked with the filters and has tool tip for better  understanding.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CA9307-599C-7A01-4C7C-F0AD272F7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11" y="1611473"/>
            <a:ext cx="4518952" cy="24469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985643-ED84-B609-9EA4-429145395125}"/>
              </a:ext>
            </a:extLst>
          </p:cNvPr>
          <p:cNvCxnSpPr/>
          <p:nvPr/>
        </p:nvCxnSpPr>
        <p:spPr>
          <a:xfrm>
            <a:off x="98127" y="2255129"/>
            <a:ext cx="18287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4015C5-1FFF-1C33-00D0-AA2CAE83F068}"/>
              </a:ext>
            </a:extLst>
          </p:cNvPr>
          <p:cNvSpPr/>
          <p:nvPr/>
        </p:nvSpPr>
        <p:spPr>
          <a:xfrm>
            <a:off x="383606" y="2148430"/>
            <a:ext cx="238032" cy="2097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 Sethu</dc:creator>
  <cp:lastModifiedBy>Karthiga Sethu</cp:lastModifiedBy>
  <cp:revision>36</cp:revision>
  <dcterms:created xsi:type="dcterms:W3CDTF">2024-02-14T23:39:16Z</dcterms:created>
  <dcterms:modified xsi:type="dcterms:W3CDTF">2024-02-16T00:39:42Z</dcterms:modified>
</cp:coreProperties>
</file>