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51206400" cy="320040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7">
          <p15:clr>
            <a:srgbClr val="A4A3A4"/>
          </p15:clr>
        </p15:guide>
        <p15:guide id="2" orient="horz" pos="19087">
          <p15:clr>
            <a:srgbClr val="A4A3A4"/>
          </p15:clr>
        </p15:guide>
        <p15:guide id="3" orient="horz" pos="3625">
          <p15:clr>
            <a:srgbClr val="A4A3A4"/>
          </p15:clr>
        </p15:guide>
        <p15:guide id="4" orient="horz" pos="2070">
          <p15:clr>
            <a:srgbClr val="A4A3A4"/>
          </p15:clr>
        </p15:guide>
        <p15:guide id="5" pos="7439">
          <p15:clr>
            <a:srgbClr val="A4A3A4"/>
          </p15:clr>
        </p15:guide>
        <p15:guide id="6" pos="8412">
          <p15:clr>
            <a:srgbClr val="A4A3A4"/>
          </p15:clr>
        </p15:guide>
        <p15:guide id="7" pos="15311">
          <p15:clr>
            <a:srgbClr val="A4A3A4"/>
          </p15:clr>
        </p15:guide>
        <p15:guide id="8" pos="24535">
          <p15:clr>
            <a:srgbClr val="A4A3A4"/>
          </p15:clr>
        </p15:guide>
        <p15:guide id="9" pos="1150">
          <p15:clr>
            <a:srgbClr val="A4A3A4"/>
          </p15:clr>
        </p15:guide>
        <p15:guide id="10" pos="16330">
          <p15:clr>
            <a:srgbClr val="A4A3A4"/>
          </p15:clr>
        </p15:guide>
        <p15:guide id="11" pos="23563">
          <p15:clr>
            <a:srgbClr val="A4A3A4"/>
          </p15:clr>
        </p15:guide>
        <p15:guide id="12" pos="308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191919"/>
    <a:srgbClr val="FFFFE1"/>
    <a:srgbClr val="FFF3F3"/>
    <a:srgbClr val="800040"/>
    <a:srgbClr val="004080"/>
    <a:srgbClr val="FF6FC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44" y="12"/>
      </p:cViewPr>
      <p:guideLst>
        <p:guide orient="horz" pos="697"/>
        <p:guide orient="horz" pos="19087"/>
        <p:guide orient="horz" pos="3625"/>
        <p:guide orient="horz" pos="2070"/>
        <p:guide pos="7439"/>
        <p:guide pos="8412"/>
        <p:guide pos="15311"/>
        <p:guide pos="24535"/>
        <p:guide pos="1150"/>
        <p:guide pos="16330"/>
        <p:guide pos="23563"/>
        <p:guide pos="308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einer, Andrew" userId="34444f68-23f3-4668-9d8c-40e373e94c95" providerId="ADAL" clId="{8D1595CB-4AC6-4D12-B972-3D25BDF38087}"/>
    <pc:docChg chg="undo custSel modSld">
      <pc:chgData name="Scheiner, Andrew" userId="34444f68-23f3-4668-9d8c-40e373e94c95" providerId="ADAL" clId="{8D1595CB-4AC6-4D12-B972-3D25BDF38087}" dt="2025-04-08T15:38:13.569" v="140"/>
      <pc:docMkLst>
        <pc:docMk/>
      </pc:docMkLst>
      <pc:sldChg chg="delSp modSp mod">
        <pc:chgData name="Scheiner, Andrew" userId="34444f68-23f3-4668-9d8c-40e373e94c95" providerId="ADAL" clId="{8D1595CB-4AC6-4D12-B972-3D25BDF38087}" dt="2025-04-08T15:38:13.569" v="140"/>
        <pc:sldMkLst>
          <pc:docMk/>
          <pc:sldMk cId="0" sldId="256"/>
        </pc:sldMkLst>
        <pc:spChg chg="mod">
          <ac:chgData name="Scheiner, Andrew" userId="34444f68-23f3-4668-9d8c-40e373e94c95" providerId="ADAL" clId="{8D1595CB-4AC6-4D12-B972-3D25BDF38087}" dt="2025-04-08T15:34:47.566" v="135" actId="255"/>
          <ac:spMkLst>
            <pc:docMk/>
            <pc:sldMk cId="0" sldId="256"/>
            <ac:spMk id="3" creationId="{A5762679-1A01-FE5B-7ED9-A1FBCAACBFF9}"/>
          </ac:spMkLst>
        </pc:spChg>
        <pc:spChg chg="del">
          <ac:chgData name="Scheiner, Andrew" userId="34444f68-23f3-4668-9d8c-40e373e94c95" providerId="ADAL" clId="{8D1595CB-4AC6-4D12-B972-3D25BDF38087}" dt="2025-04-08T15:34:56.164" v="137" actId="478"/>
          <ac:spMkLst>
            <pc:docMk/>
            <pc:sldMk cId="0" sldId="256"/>
            <ac:spMk id="7" creationId="{47749C79-6D07-D387-7859-EF73E6ECF7AB}"/>
          </ac:spMkLst>
        </pc:spChg>
        <pc:spChg chg="del mod">
          <ac:chgData name="Scheiner, Andrew" userId="34444f68-23f3-4668-9d8c-40e373e94c95" providerId="ADAL" clId="{8D1595CB-4AC6-4D12-B972-3D25BDF38087}" dt="2025-04-08T15:38:13.569" v="140"/>
          <ac:spMkLst>
            <pc:docMk/>
            <pc:sldMk cId="0" sldId="256"/>
            <ac:spMk id="21" creationId="{6ECB1F6C-3C6D-0664-7F8F-45043110121A}"/>
          </ac:spMkLst>
        </pc:spChg>
        <pc:spChg chg="del">
          <ac:chgData name="Scheiner, Andrew" userId="34444f68-23f3-4668-9d8c-40e373e94c95" providerId="ADAL" clId="{8D1595CB-4AC6-4D12-B972-3D25BDF38087}" dt="2025-04-08T15:34:53.149" v="136" actId="478"/>
          <ac:spMkLst>
            <pc:docMk/>
            <pc:sldMk cId="0" sldId="256"/>
            <ac:spMk id="22" creationId="{F34FC2F3-725D-B833-A237-14220F6B0658}"/>
          </ac:spMkLst>
        </pc:spChg>
        <pc:spChg chg="mod">
          <ac:chgData name="Scheiner, Andrew" userId="34444f68-23f3-4668-9d8c-40e373e94c95" providerId="ADAL" clId="{8D1595CB-4AC6-4D12-B972-3D25BDF38087}" dt="2025-04-08T15:33:59.084" v="125" actId="20577"/>
          <ac:spMkLst>
            <pc:docMk/>
            <pc:sldMk cId="0" sldId="256"/>
            <ac:spMk id="14343" creationId="{6B98F298-C3D1-0C3F-C2DD-42EADEBFC6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FED8CD-0344-878D-6AE0-902ED3163B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5CE6C-6556-CF81-6F1F-80C3BDBEE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893152-81D1-4001-991C-EF26B050CB87}" type="datetime1">
              <a:rPr lang="en-US" altLang="en-US"/>
              <a:pPr/>
              <a:t>4/8/2025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0DF463-74D9-4332-0FE0-0E67E8903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098550" y="3840163"/>
            <a:ext cx="307213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5A7250-2B0A-AB58-C2C1-AE16A4397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C257C-AC03-57C7-60C9-86700EC931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89F76-496B-5E35-AAF5-FA9766F73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5E4A8A2-C66E-4E9A-9141-DEA2FF836AD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C1E7BA64-1526-875E-A67A-7B904DE21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2578443F-5C10-E58E-F838-CC86AD63EC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3D3AFAC3-3DA4-2075-5699-92C25D5A2C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2F192C3-E46A-4C3F-82E4-B38CCED5FFF1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164" y="9942601"/>
            <a:ext cx="43526075" cy="68588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0325" y="18134983"/>
            <a:ext cx="35845750" cy="818003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9EC84A-6AAE-9005-A868-C29D0D928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DAB71F-E119-53A2-8EFF-B3D9887B4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654E94-CF7F-4468-FCF0-76EC767DF1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06D11F-3067-4550-A993-B4A29E8C0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51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18570D-6742-E6CE-D1CF-FEBDA5503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FE1809-1274-DC10-46BB-200C6107E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EDA881-C214-4F65-10C4-9B57B12E7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B82604-6B3E-4218-B2B3-765D0908A8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23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485514" y="2844492"/>
            <a:ext cx="10880725" cy="256035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40163" y="2844492"/>
            <a:ext cx="32492950" cy="256035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836DBB-9124-E3A6-F18D-82350C629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EF470F-0615-5D97-AD27-FFA63CAB25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D201AA-60DD-0113-A33F-608AC4CBCF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77555-EA53-44A8-8B25-EDAF5FCC12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44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86F90AF-BB38-2DB3-2753-6A926C645B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DBDC34-01C3-09CE-B759-11DC75598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428376-ED4E-DEE3-D8B8-A36767BA77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DC51E4-AAE6-455A-950F-D8198CCCD0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87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1" y="20565843"/>
            <a:ext cx="43526075" cy="63557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4951" y="13564968"/>
            <a:ext cx="43526075" cy="7000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26F370-E097-2CA0-7A49-60CDE9284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8E3DDD-8307-9123-381E-6FEA6B6B0E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8A462C-3372-0EF5-A4BE-E822CA781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A3BCC8-546F-4E79-8C69-631EEC4A98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910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164" y="9246527"/>
            <a:ext cx="21686837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79400" y="9246527"/>
            <a:ext cx="21686838" cy="1920147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779DD-4643-9FA8-9BC8-54B7F76D8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014AA4-6BD5-7A10-0A4D-1825C61CF5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57D3CF-4DEF-BDF4-F28A-CF404A3F04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B3168E-4745-4562-95A2-C425C9B4F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9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9" y="1281024"/>
            <a:ext cx="46085125" cy="533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638" y="7164476"/>
            <a:ext cx="22625050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0638" y="10149417"/>
            <a:ext cx="22625050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012775" y="7164476"/>
            <a:ext cx="22632988" cy="2984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775" y="10149417"/>
            <a:ext cx="22632988" cy="184390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69A9B6-4A6F-646F-3BB0-5038C499B6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031C3C-4800-BF16-D956-4488F99242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AEDC010-E8CC-FFAE-64BB-14C3399E2D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2732F-549B-466F-976F-56E2818905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9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76523DF-567D-5CFC-8888-88DD410B4F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FE4438-536A-8439-49BE-C0066A594A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BF2D7CD-F0C4-B4ED-006F-B9A500E39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F5423-038F-4855-BB96-2A43551B84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48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8A67F3-CC86-6BB4-816B-94EC3736D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CBB38B-F999-E201-171F-8BED9EBA2C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F4844F-4390-4B27-4125-1FF9820F67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1E7A44-9A5F-497E-A4C9-4E069CBE1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17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638" y="1274851"/>
            <a:ext cx="16846550" cy="54219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19963" y="1274851"/>
            <a:ext cx="28625800" cy="273135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638" y="6696825"/>
            <a:ext cx="16846550" cy="218916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3644C2-5D9A-A0D2-C3F7-EB5A8A279B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E7E3A-954F-5C18-AA3B-24107F3CC6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5395F2-53FD-B6BC-3EAA-100255367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9442D2-A87E-44B1-8368-6F8EDEC527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31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6176" y="22402492"/>
            <a:ext cx="30724475" cy="26453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36176" y="2859927"/>
            <a:ext cx="30724475" cy="192014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36176" y="25047885"/>
            <a:ext cx="30724475" cy="37550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59A7DD-61D5-1E7A-3585-3AA41A2AFF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A046BB-6687-0EBE-BE3E-CAFD0FB824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54BB16-AF30-4750-728B-E809955C57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9803DD-43F5-4B6A-B0D4-BBDC06F049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08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D4F5EBD-0CB6-CF27-8F23-BA238CFD7B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0163" y="2844800"/>
            <a:ext cx="43526075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C5E54AB-2103-87FC-AF04-C8177773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40163" y="9247188"/>
            <a:ext cx="43526075" cy="1920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E4488D1-9BD4-4A84-8A6A-BBA1457EDAE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40163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D32AA6-4C4C-9BF2-C323-4478166B36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495838" y="29159200"/>
            <a:ext cx="162147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6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AA7ABD1-1DCA-7C10-4746-3658C069A8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98238" y="29159200"/>
            <a:ext cx="1066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6200">
                <a:latin typeface="Times New Roman" panose="02020603050405020304" pitchFamily="18" charset="0"/>
              </a:defRPr>
            </a:lvl1pPr>
          </a:lstStyle>
          <a:p>
            <a:fld id="{1596A72A-8B79-46B6-9517-3E52221921F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MS PGothic" panose="020B0600070205080204" pitchFamily="34" charset="-128"/>
          <a:cs typeface="ＭＳ Ｐゴシック" pitchFamily="-65" charset="-128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  <a:ea typeface="MS PGothic" panose="020B0600070205080204" pitchFamily="34" charset="-128"/>
          <a:cs typeface="ＭＳ Ｐゴシック" pitchFamily="-65" charset="-128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Times New Roman" pitchFamily="-65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pitchFamily="-65" charset="-128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4773212A-CD15-DA23-5689-E14A93D8F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51206400" cy="32004000"/>
          </a:xfrm>
          <a:prstGeom prst="rect">
            <a:avLst/>
          </a:prstGeom>
          <a:solidFill>
            <a:srgbClr val="191919">
              <a:alpha val="7843"/>
            </a:srgbClr>
          </a:solidFill>
          <a:ln w="9525">
            <a:solidFill>
              <a:srgbClr val="D8D8D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Avenir Book"/>
              <a:ea typeface="ＭＳ Ｐゴシック" charset="0"/>
              <a:cs typeface="Avenir Book"/>
            </a:endParaRPr>
          </a:p>
        </p:txBody>
      </p:sp>
      <p:sp>
        <p:nvSpPr>
          <p:cNvPr id="14339" name="Text Box 7">
            <a:extLst>
              <a:ext uri="{FF2B5EF4-FFF2-40B4-BE49-F238E27FC236}">
                <a16:creationId xmlns:a16="http://schemas.microsoft.com/office/drawing/2014/main" id="{3A620835-84DF-5D36-1AE6-BDDCDA3A1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6929438"/>
            <a:ext cx="10512425" cy="845661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4800" b="1">
                <a:latin typeface="Avenir Heavy" pitchFamily="124" charset="0"/>
              </a:rPr>
              <a:t>Introduction</a:t>
            </a:r>
          </a:p>
          <a:p>
            <a:pPr eaLnBrk="1" hangingPunct="1">
              <a:spcBef>
                <a:spcPct val="100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sz="4800">
                <a:latin typeface="Avenir Book" pitchFamily="124" charset="0"/>
              </a:rPr>
              <a:t>Three sentences max. </a:t>
            </a:r>
          </a:p>
          <a:p>
            <a:pPr eaLnBrk="1" hangingPunct="1">
              <a:spcBef>
                <a:spcPct val="100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ja-JP" sz="4800">
                <a:latin typeface="Avenir Medium" pitchFamily="124" charset="0"/>
              </a:rPr>
              <a:t>Persuade</a:t>
            </a:r>
            <a:r>
              <a:rPr lang="en-US" altLang="ja-JP" sz="4800">
                <a:latin typeface="Avenir Book" pitchFamily="124" charset="0"/>
              </a:rPr>
              <a:t> reader you have novel, interesting question(s) and hypothesis. Resist urge to use all the white space. </a:t>
            </a:r>
            <a:endParaRPr lang="en-US" altLang="en-US" sz="4800">
              <a:latin typeface="Avenir Book" pitchFamily="124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DFE8BE8B-4585-6AF4-4397-329410F45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16351250"/>
            <a:ext cx="10512425" cy="1454943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4800" b="1">
                <a:solidFill>
                  <a:srgbClr val="000000"/>
                </a:solidFill>
                <a:latin typeface="Avenir Heavy" pitchFamily="124" charset="0"/>
              </a:rPr>
              <a:t>Materials and methods</a:t>
            </a:r>
            <a:r>
              <a:rPr lang="en-US" altLang="en-US" sz="4800">
                <a:solidFill>
                  <a:srgbClr val="FF8000"/>
                </a:solidFill>
                <a:latin typeface="Avenir Book" pitchFamily="124" charset="0"/>
              </a:rPr>
              <a:t>	</a:t>
            </a:r>
            <a:endParaRPr lang="en-US" altLang="en-US" sz="480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480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4800">
                <a:latin typeface="Avenir Book" pitchFamily="124" charset="0"/>
              </a:rPr>
              <a:t>Four sentences max. </a:t>
            </a:r>
          </a:p>
          <a:p>
            <a:pPr eaLnBrk="1" hangingPunct="1">
              <a:spcBef>
                <a:spcPct val="10000"/>
              </a:spcBef>
            </a:pPr>
            <a:endParaRPr lang="en-US" altLang="en-US" sz="480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4800">
                <a:latin typeface="Avenir Book" pitchFamily="124" charset="0"/>
              </a:rPr>
              <a:t>If viewer truly wants to know gruesome details, they’ll ask or email you. </a:t>
            </a:r>
          </a:p>
          <a:p>
            <a:pPr eaLnBrk="1" hangingPunct="1">
              <a:spcBef>
                <a:spcPct val="10000"/>
              </a:spcBef>
            </a:pPr>
            <a:endParaRPr lang="en-US" altLang="en-US" sz="480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en-US" sz="4800">
                <a:latin typeface="Avenir Book" pitchFamily="124" charset="0"/>
              </a:rPr>
              <a:t>Sometimes adding a pic is good. </a:t>
            </a:r>
          </a:p>
          <a:p>
            <a:pPr eaLnBrk="1" hangingPunct="1">
              <a:spcBef>
                <a:spcPct val="10000"/>
              </a:spcBef>
            </a:pPr>
            <a:endParaRPr lang="en-US" altLang="en-US" sz="4800">
              <a:latin typeface="Avenir Book" pitchFamily="124" charset="0"/>
            </a:endParaRPr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ECB84BA5-6803-CE69-7D89-BDDF140E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2363" y="6908800"/>
            <a:ext cx="23347362" cy="2399188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4800" b="1">
                <a:solidFill>
                  <a:srgbClr val="000000"/>
                </a:solidFill>
                <a:latin typeface="Avenir Heavy" pitchFamily="124" charset="0"/>
              </a:rPr>
              <a:t>Results</a:t>
            </a: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ja-JP" sz="4800">
                <a:latin typeface="Avenir Book" pitchFamily="124" charset="0"/>
              </a:rPr>
              <a:t>Highlight your LARGE photographs, charts, maps, or in this central arena.</a:t>
            </a: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ja-JP" sz="4800">
                <a:latin typeface="Avenir Book" pitchFamily="124" charset="0"/>
              </a:rPr>
              <a:t>Don’t include every graphic you’ve made that relates to project. Choose one. Or two. And separate graphics with plenty of white space. </a:t>
            </a: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ja-JP" sz="4800">
                <a:latin typeface="Avenir Book" pitchFamily="124" charset="0"/>
              </a:rPr>
              <a:t>Annotate graphics with arrows and callout boxes so that viewer is </a:t>
            </a:r>
            <a:r>
              <a:rPr lang="en-US" altLang="ja-JP" sz="4800" b="1">
                <a:latin typeface="Avenir Heavy" pitchFamily="124" charset="0"/>
              </a:rPr>
              <a:t>visually</a:t>
            </a:r>
            <a:r>
              <a:rPr lang="en-US" altLang="ja-JP" sz="4800" b="1">
                <a:latin typeface="Avenir Book" pitchFamily="124" charset="0"/>
              </a:rPr>
              <a:t> led</a:t>
            </a:r>
            <a:r>
              <a:rPr lang="en-US" altLang="ja-JP" sz="4800">
                <a:latin typeface="Avenir Book" pitchFamily="124" charset="0"/>
              </a:rPr>
              <a:t> through how hypothesis is addressed. The goal is to enable viewers to understand the logic behind your conclusions </a:t>
            </a:r>
            <a:r>
              <a:rPr lang="en-US" altLang="ja-JP" sz="4800" i="1">
                <a:latin typeface="Avenir Book" pitchFamily="124" charset="0"/>
              </a:rPr>
              <a:t>without you needing to be there</a:t>
            </a:r>
            <a:r>
              <a:rPr lang="en-US" altLang="ja-JP" sz="4800">
                <a:latin typeface="Avenir Book" pitchFamily="124" charset="0"/>
              </a:rPr>
              <a:t>.</a:t>
            </a:r>
          </a:p>
          <a:p>
            <a:pPr eaLnBrk="1" hangingPunct="1">
              <a:spcBef>
                <a:spcPts val="500"/>
              </a:spcBef>
            </a:pPr>
            <a:endParaRPr lang="en-US" altLang="ja-JP" sz="4800">
              <a:latin typeface="Avenir Book" pitchFamily="124" charset="0"/>
            </a:endParaRPr>
          </a:p>
          <a:p>
            <a:pPr eaLnBrk="1" hangingPunct="1">
              <a:spcBef>
                <a:spcPts val="500"/>
              </a:spcBef>
            </a:pPr>
            <a:r>
              <a:rPr lang="en-US" altLang="ja-JP" sz="4800">
                <a:latin typeface="Avenir Book" pitchFamily="124" charset="0"/>
              </a:rPr>
              <a:t>Keep font size of all text (even graph labels) as big or bigger than in rest of poster. </a:t>
            </a:r>
          </a:p>
          <a:p>
            <a:pPr eaLnBrk="1" hangingPunct="1">
              <a:spcBef>
                <a:spcPct val="50000"/>
              </a:spcBef>
            </a:pPr>
            <a:endParaRPr lang="en-US" altLang="en-US" sz="4800">
              <a:solidFill>
                <a:schemeClr val="accent2"/>
              </a:solidFill>
              <a:latin typeface="Avenir Book" pitchFamily="124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800" i="1">
              <a:solidFill>
                <a:schemeClr val="accent2"/>
              </a:solidFill>
              <a:latin typeface="Avenir Book" pitchFamily="124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9FAF8AAC-1DD6-4F3A-0BD5-66883F0BB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8475" y="6902450"/>
            <a:ext cx="10512425" cy="924242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800" b="1">
                <a:solidFill>
                  <a:srgbClr val="000000"/>
                </a:solidFill>
                <a:latin typeface="Avenir Heavy" pitchFamily="124" charset="0"/>
              </a:rPr>
              <a:t>Conclusions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ja-JP" sz="4800">
                <a:latin typeface="Avenir Book" pitchFamily="124" charset="0"/>
              </a:rPr>
              <a:t>Explain why outcome is interesting. Don’t assume it’s obvious. Three sentences max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6B98F298-C3D1-0C3F-C2DD-42EADEBFC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460875"/>
            <a:ext cx="477012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tIns="274320" rIns="274320" bIns="274320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600"/>
              </a:spcAft>
            </a:pPr>
            <a:r>
              <a:rPr lang="en-US" altLang="en-US" sz="6000" b="1" dirty="0">
                <a:latin typeface="Avenir Medium" pitchFamily="124" charset="0"/>
              </a:rPr>
              <a:t>Andrew Scheiner ’25, Sid Lamsal ’25,</a:t>
            </a:r>
            <a:r>
              <a:rPr lang="en-US" altLang="en-US" sz="6000" b="1" dirty="0">
                <a:latin typeface="Avenir Book" pitchFamily="124" charset="0"/>
              </a:rPr>
              <a:t> Department of Data Analytics, </a:t>
            </a:r>
            <a:r>
              <a:rPr lang="en-US" altLang="en-US" sz="6000" dirty="0">
                <a:latin typeface="Avenir Book" pitchFamily="124" charset="0"/>
              </a:rPr>
              <a:t>Dickinson College</a:t>
            </a: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A5762679-1A01-FE5B-7ED9-A1FBCAACB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38" y="976422"/>
            <a:ext cx="49450625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1000" b="0" i="0" u="none" strike="noStrike" dirty="0">
                <a:solidFill>
                  <a:srgbClr val="000000"/>
                </a:solidFill>
                <a:effectLst/>
                <a:latin typeface="Avenir Heavy"/>
              </a:rPr>
              <a:t>Box Score to Bracket: Evaluating the Predictive Power of NBA Regular Season Performance on Playoff Outcomes</a:t>
            </a:r>
            <a:endParaRPr lang="en-US" sz="11000" b="1" dirty="0">
              <a:ln>
                <a:solidFill>
                  <a:schemeClr val="bg1"/>
                </a:solidFill>
              </a:ln>
              <a:latin typeface="Avenir Heavy"/>
              <a:ea typeface="ＭＳ Ｐゴシック" charset="0"/>
              <a:cs typeface="Avenir Heavy"/>
            </a:endParaRPr>
          </a:p>
        </p:txBody>
      </p:sp>
      <p:sp>
        <p:nvSpPr>
          <p:cNvPr id="14345" name="Text Box 16">
            <a:extLst>
              <a:ext uri="{FF2B5EF4-FFF2-40B4-BE49-F238E27FC236}">
                <a16:creationId xmlns:a16="http://schemas.microsoft.com/office/drawing/2014/main" id="{67FB6E23-2A99-7115-C60E-65FB19AF4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5300" y="21710650"/>
            <a:ext cx="10515600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b="1">
                <a:solidFill>
                  <a:srgbClr val="000000"/>
                </a:solidFill>
                <a:latin typeface="Avenir Heavy" pitchFamily="124" charset="0"/>
              </a:rPr>
              <a:t>Acknowledgments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3600">
                <a:latin typeface="Avenir Book" pitchFamily="124" charset="0"/>
              </a:rPr>
              <a:t>Be brief. </a:t>
            </a:r>
          </a:p>
        </p:txBody>
      </p:sp>
      <p:sp>
        <p:nvSpPr>
          <p:cNvPr id="14346" name="Text Box 15">
            <a:extLst>
              <a:ext uri="{FF2B5EF4-FFF2-40B4-BE49-F238E27FC236}">
                <a16:creationId xmlns:a16="http://schemas.microsoft.com/office/drawing/2014/main" id="{E083E82E-BD2F-BEF7-2A90-94B34E4FF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5300" y="17175163"/>
            <a:ext cx="10515600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400" b="1">
                <a:solidFill>
                  <a:srgbClr val="000000"/>
                </a:solidFill>
                <a:latin typeface="Avenir Heavy" pitchFamily="124" charset="0"/>
              </a:rPr>
              <a:t>Literature cited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sz="3600">
                <a:latin typeface="Avenir Book" pitchFamily="124" charset="0"/>
              </a:rPr>
              <a:t>Author, J. 2012. Article title. </a:t>
            </a:r>
            <a:r>
              <a:rPr lang="en-US" altLang="en-US" sz="3600" i="1">
                <a:latin typeface="Avenir Book" pitchFamily="124" charset="0"/>
              </a:rPr>
              <a:t>Journal of Something</a:t>
            </a:r>
            <a:r>
              <a:rPr lang="en-US" altLang="en-US" sz="3600">
                <a:latin typeface="Avenir Book" pitchFamily="124" charset="0"/>
              </a:rPr>
              <a:t> 1:1-2.</a:t>
            </a:r>
          </a:p>
          <a:p>
            <a:pPr eaLnBrk="1" hangingPunct="1"/>
            <a:br>
              <a:rPr lang="en-US" altLang="en-US" sz="2800">
                <a:latin typeface="Avenir Book" pitchFamily="124" charset="0"/>
              </a:rPr>
            </a:br>
            <a:endParaRPr lang="en-US" altLang="en-US" sz="280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2800">
              <a:latin typeface="Avenir Book" pitchFamily="124" charset="0"/>
            </a:endParaRPr>
          </a:p>
        </p:txBody>
      </p:sp>
      <p:sp>
        <p:nvSpPr>
          <p:cNvPr id="14347" name="Text Box 70">
            <a:extLst>
              <a:ext uri="{FF2B5EF4-FFF2-40B4-BE49-F238E27FC236}">
                <a16:creationId xmlns:a16="http://schemas.microsoft.com/office/drawing/2014/main" id="{35B4EEB4-51EF-1231-AC94-5EFE49DF6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5300" y="26306463"/>
            <a:ext cx="10515600" cy="4572000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4400" b="1">
                <a:solidFill>
                  <a:srgbClr val="000000"/>
                </a:solidFill>
                <a:latin typeface="Avenir Heavy" pitchFamily="124" charset="0"/>
              </a:rPr>
              <a:t>Further information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3600">
                <a:solidFill>
                  <a:srgbClr val="000000"/>
                </a:solidFill>
                <a:latin typeface="Avenir Book" pitchFamily="124" charset="0"/>
              </a:rPr>
              <a:t>Please </a:t>
            </a:r>
            <a:r>
              <a:rPr lang="en-US" altLang="en-US" sz="3600" b="1">
                <a:latin typeface="Avenir Book" pitchFamily="124" charset="0"/>
              </a:rPr>
              <a:t>see </a:t>
            </a:r>
            <a:r>
              <a:rPr lang="en-US" altLang="en-US" sz="3600">
                <a:latin typeface="Avenir Book" pitchFamily="124" charset="0"/>
              </a:rPr>
              <a:t>https://colinpurrington.com/tips/poster-design</a:t>
            </a:r>
            <a:r>
              <a:rPr lang="en-US" altLang="en-US" sz="3600" i="1">
                <a:latin typeface="Avenir Book" pitchFamily="124" charset="0"/>
              </a:rPr>
              <a:t> </a:t>
            </a:r>
            <a:r>
              <a:rPr lang="en-US" altLang="en-US" sz="3600">
                <a:latin typeface="Avenir Book" pitchFamily="124" charset="0"/>
              </a:rPr>
              <a:t>for more templates and tips</a:t>
            </a:r>
            <a:r>
              <a:rPr lang="en-US" altLang="en-US" sz="3600">
                <a:solidFill>
                  <a:srgbClr val="000000"/>
                </a:solidFill>
                <a:latin typeface="Avenir Book" pitchFamily="124" charset="0"/>
              </a:rPr>
              <a:t>. I’m at colinpurrington@gmail.com if you have a question or comment.</a:t>
            </a:r>
            <a:endParaRPr lang="en-US" altLang="en-US" sz="3600">
              <a:latin typeface="Avenir Book" pitchFamily="124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2800">
              <a:latin typeface="Avenir Book" pitchFamily="124" charset="0"/>
            </a:endParaRPr>
          </a:p>
        </p:txBody>
      </p:sp>
      <p:sp>
        <p:nvSpPr>
          <p:cNvPr id="14348" name="Text Box 7">
            <a:extLst>
              <a:ext uri="{FF2B5EF4-FFF2-40B4-BE49-F238E27FC236}">
                <a16:creationId xmlns:a16="http://schemas.microsoft.com/office/drawing/2014/main" id="{A58E76BB-04A7-77A8-1F72-ACCF4823A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5713" y="13822363"/>
            <a:ext cx="15678150" cy="4741862"/>
          </a:xfrm>
          <a:prstGeom prst="rect">
            <a:avLst/>
          </a:prstGeom>
          <a:solidFill>
            <a:srgbClr val="FFFE7E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914400" tIns="457200" rIns="914400" bIns="914400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ts val="6900"/>
              </a:lnSpc>
            </a:pPr>
            <a:r>
              <a:rPr lang="en-US" altLang="ja-JP" sz="4800">
                <a:solidFill>
                  <a:srgbClr val="FF0000"/>
                </a:solidFill>
                <a:latin typeface="Avenir Medium" pitchFamily="124" charset="0"/>
              </a:rPr>
              <a:t>If you have just one or two simple graphics, viewers will be drawn to explore them. If you have too many or they are too complicated, visitors will be repelled. </a:t>
            </a:r>
            <a:endParaRPr lang="en-US" altLang="en-US" sz="2800">
              <a:latin typeface="Avenir Medium" pitchFamily="12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B5D64-DBCF-B336-09B6-2CBB19BBEC3B}"/>
              </a:ext>
            </a:extLst>
          </p:cNvPr>
          <p:cNvSpPr txBox="1"/>
          <p:nvPr/>
        </p:nvSpPr>
        <p:spPr>
          <a:xfrm>
            <a:off x="2398713" y="3857625"/>
            <a:ext cx="8796337" cy="1754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chemeClr val="accent1">
                    <a:lumMod val="90000"/>
                  </a:schemeClr>
                </a:solidFill>
                <a:latin typeface="Avenir Book"/>
                <a:ea typeface="ＭＳ Ｐゴシック" charset="0"/>
                <a:cs typeface="Avenir Book"/>
              </a:rPr>
              <a:t>Doing so crowds the title and visually distracts from important graphics. Put logo on your business card, not poster.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C42509-F9CB-2CA5-20BE-827691CA29D3}"/>
              </a:ext>
            </a:extLst>
          </p:cNvPr>
          <p:cNvSpPr txBox="1"/>
          <p:nvPr/>
        </p:nvSpPr>
        <p:spPr>
          <a:xfrm>
            <a:off x="40922575" y="4186238"/>
            <a:ext cx="76200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solidFill>
                  <a:schemeClr val="accent1">
                    <a:lumMod val="90000"/>
                  </a:schemeClr>
                </a:solidFill>
                <a:latin typeface="Avenir Book"/>
                <a:ea typeface="ＭＳ Ｐゴシック" charset="0"/>
                <a:cs typeface="Avenir Book"/>
              </a:rPr>
              <a:t>DO NOT PUT LOGOS here, either.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5743</TotalTime>
  <Words>327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Helvetica</vt:lpstr>
      <vt:lpstr>MS PGothic</vt:lpstr>
      <vt:lpstr>Arial</vt:lpstr>
      <vt:lpstr>Times New Roman</vt:lpstr>
      <vt:lpstr>Calibri</vt:lpstr>
      <vt:lpstr>ヒラギノ角ゴ Pro W3</vt:lpstr>
      <vt:lpstr>Avenir Book</vt:lpstr>
      <vt:lpstr>Avenir Heavy</vt:lpstr>
      <vt:lpstr>Avenir Medium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Scheiner, Andrew</cp:lastModifiedBy>
  <cp:revision>569</cp:revision>
  <cp:lastPrinted>2011-10-30T12:54:45Z</cp:lastPrinted>
  <dcterms:created xsi:type="dcterms:W3CDTF">2012-06-12T14:08:55Z</dcterms:created>
  <dcterms:modified xsi:type="dcterms:W3CDTF">2025-04-08T15:38:24Z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