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a:srgbClr val="0054FF"/>
    <a:srgbClr val="FFAB00"/>
    <a:srgbClr val="FFFF66"/>
    <a:srgbClr val="191919"/>
    <a:srgbClr val="FFFFE1"/>
    <a:srgbClr val="FFF3F3"/>
    <a:srgbClr val="800040"/>
    <a:srgbClr val="004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602" y="354"/>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iner, Andrew" userId="34444f68-23f3-4668-9d8c-40e373e94c95" providerId="ADAL" clId="{8D1595CB-4AC6-4D12-B972-3D25BDF38087}"/>
    <pc:docChg chg="undo custSel modSld">
      <pc:chgData name="Scheiner, Andrew" userId="34444f68-23f3-4668-9d8c-40e373e94c95" providerId="ADAL" clId="{8D1595CB-4AC6-4D12-B972-3D25BDF38087}" dt="2025-04-08T15:38:13.569" v="140"/>
      <pc:docMkLst>
        <pc:docMk/>
      </pc:docMkLst>
      <pc:sldChg chg="delSp modSp mod">
        <pc:chgData name="Scheiner, Andrew" userId="34444f68-23f3-4668-9d8c-40e373e94c95" providerId="ADAL" clId="{8D1595CB-4AC6-4D12-B972-3D25BDF38087}" dt="2025-04-08T15:38:13.569" v="140"/>
        <pc:sldMkLst>
          <pc:docMk/>
          <pc:sldMk cId="0" sldId="256"/>
        </pc:sldMkLst>
        <pc:spChg chg="mod">
          <ac:chgData name="Scheiner, Andrew" userId="34444f68-23f3-4668-9d8c-40e373e94c95" providerId="ADAL" clId="{8D1595CB-4AC6-4D12-B972-3D25BDF38087}" dt="2025-04-08T15:34:47.566" v="135" actId="255"/>
          <ac:spMkLst>
            <pc:docMk/>
            <pc:sldMk cId="0" sldId="256"/>
            <ac:spMk id="3" creationId="{A5762679-1A01-FE5B-7ED9-A1FBCAACBFF9}"/>
          </ac:spMkLst>
        </pc:spChg>
        <pc:spChg chg="del">
          <ac:chgData name="Scheiner, Andrew" userId="34444f68-23f3-4668-9d8c-40e373e94c95" providerId="ADAL" clId="{8D1595CB-4AC6-4D12-B972-3D25BDF38087}" dt="2025-04-08T15:34:56.164" v="137" actId="478"/>
          <ac:spMkLst>
            <pc:docMk/>
            <pc:sldMk cId="0" sldId="256"/>
            <ac:spMk id="7" creationId="{47749C79-6D07-D387-7859-EF73E6ECF7AB}"/>
          </ac:spMkLst>
        </pc:spChg>
        <pc:spChg chg="del mod">
          <ac:chgData name="Scheiner, Andrew" userId="34444f68-23f3-4668-9d8c-40e373e94c95" providerId="ADAL" clId="{8D1595CB-4AC6-4D12-B972-3D25BDF38087}" dt="2025-04-08T15:38:13.569" v="140"/>
          <ac:spMkLst>
            <pc:docMk/>
            <pc:sldMk cId="0" sldId="256"/>
            <ac:spMk id="21" creationId="{6ECB1F6C-3C6D-0664-7F8F-45043110121A}"/>
          </ac:spMkLst>
        </pc:spChg>
        <pc:spChg chg="del">
          <ac:chgData name="Scheiner, Andrew" userId="34444f68-23f3-4668-9d8c-40e373e94c95" providerId="ADAL" clId="{8D1595CB-4AC6-4D12-B972-3D25BDF38087}" dt="2025-04-08T15:34:53.149" v="136" actId="478"/>
          <ac:spMkLst>
            <pc:docMk/>
            <pc:sldMk cId="0" sldId="256"/>
            <ac:spMk id="22" creationId="{F34FC2F3-725D-B833-A237-14220F6B0658}"/>
          </ac:spMkLst>
        </pc:spChg>
        <pc:spChg chg="mod">
          <ac:chgData name="Scheiner, Andrew" userId="34444f68-23f3-4668-9d8c-40e373e94c95" providerId="ADAL" clId="{8D1595CB-4AC6-4D12-B972-3D25BDF38087}" dt="2025-04-08T15:33:59.084" v="125" actId="20577"/>
          <ac:spMkLst>
            <pc:docMk/>
            <pc:sldMk cId="0" sldId="256"/>
            <ac:spMk id="14343" creationId="{6B98F298-C3D1-0C3F-C2DD-42EADEBFC6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FED8CD-0344-878D-6AE0-902ED3163B65}"/>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B25CE6C-6556-CF81-6F1F-80C3BDBEE353}"/>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F1893152-81D1-4001-991C-EF26B050CB87}" type="datetime1">
              <a:rPr lang="en-US" altLang="en-US"/>
              <a:pPr/>
              <a:t>4/11/2025</a:t>
            </a:fld>
            <a:endParaRPr lang="en-US" altLang="en-US"/>
          </a:p>
        </p:txBody>
      </p:sp>
      <p:sp>
        <p:nvSpPr>
          <p:cNvPr id="4" name="Slide Image Placeholder 3">
            <a:extLst>
              <a:ext uri="{FF2B5EF4-FFF2-40B4-BE49-F238E27FC236}">
                <a16:creationId xmlns:a16="http://schemas.microsoft.com/office/drawing/2014/main" id="{7E0DF463-74D9-4332-0FE0-0E67E890378C}"/>
              </a:ext>
            </a:extLst>
          </p:cNvPr>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4F5A7250-2B0A-AB58-C2C1-AE16A4397A2A}"/>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A4C257C-AC03-57C7-60C9-86700EC93195}"/>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90A89F76-496B-5E35-AAF5-FA9766F7312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5E4A8A2-C66E-4E9A-9141-DEA2FF836AD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2AEC7-EBC3-78EF-76BD-F3E3353ADC0A}"/>
            </a:ext>
          </a:extLst>
        </p:cNvPr>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5161707D-B20F-B951-E638-347EFDF93FD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3CB8FDB3-7641-7F2D-2CDE-D1DA41466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ndParaRPr>
          </a:p>
        </p:txBody>
      </p:sp>
      <p:sp>
        <p:nvSpPr>
          <p:cNvPr id="15363" name="Slide Number Placeholder 3">
            <a:extLst>
              <a:ext uri="{FF2B5EF4-FFF2-40B4-BE49-F238E27FC236}">
                <a16:creationId xmlns:a16="http://schemas.microsoft.com/office/drawing/2014/main" id="{BE2589E8-C708-5664-62F2-8FD198694D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D2F192C3-E46A-4C3F-82E4-B38CCED5FFF1}"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7244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69EC84A-6AAE-9005-A868-C29D0D92818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AB71F-E119-53A2-8EFF-B3D9887B42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654E94-CF7F-4468-FCF0-76EC767DF175}"/>
              </a:ext>
            </a:extLst>
          </p:cNvPr>
          <p:cNvSpPr>
            <a:spLocks noGrp="1" noChangeArrowheads="1"/>
          </p:cNvSpPr>
          <p:nvPr>
            <p:ph type="sldNum" sz="quarter" idx="12"/>
          </p:nvPr>
        </p:nvSpPr>
        <p:spPr>
          <a:ln/>
        </p:spPr>
        <p:txBody>
          <a:bodyPr/>
          <a:lstStyle>
            <a:lvl1pPr>
              <a:defRPr/>
            </a:lvl1pPr>
          </a:lstStyle>
          <a:p>
            <a:fld id="{7C06D11F-3067-4550-A993-B4A29E8C03C1}" type="slidenum">
              <a:rPr lang="en-US" altLang="en-US"/>
              <a:pPr/>
              <a:t>‹#›</a:t>
            </a:fld>
            <a:endParaRPr lang="en-US" altLang="en-US"/>
          </a:p>
        </p:txBody>
      </p:sp>
    </p:spTree>
    <p:extLst>
      <p:ext uri="{BB962C8B-B14F-4D97-AF65-F5344CB8AC3E}">
        <p14:creationId xmlns:p14="http://schemas.microsoft.com/office/powerpoint/2010/main" val="163651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18570D-6742-E6CE-D1CF-FEBDA5503A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FE1809-1274-DC10-46BB-200C6107EC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DEDA881-C214-4F65-10C4-9B57B12E7B31}"/>
              </a:ext>
            </a:extLst>
          </p:cNvPr>
          <p:cNvSpPr>
            <a:spLocks noGrp="1" noChangeArrowheads="1"/>
          </p:cNvSpPr>
          <p:nvPr>
            <p:ph type="sldNum" sz="quarter" idx="12"/>
          </p:nvPr>
        </p:nvSpPr>
        <p:spPr>
          <a:ln/>
        </p:spPr>
        <p:txBody>
          <a:bodyPr/>
          <a:lstStyle>
            <a:lvl1pPr>
              <a:defRPr/>
            </a:lvl1pPr>
          </a:lstStyle>
          <a:p>
            <a:fld id="{92B82604-6B3E-4218-B2B3-765D0908A88A}" type="slidenum">
              <a:rPr lang="en-US" altLang="en-US"/>
              <a:pPr/>
              <a:t>‹#›</a:t>
            </a:fld>
            <a:endParaRPr lang="en-US" altLang="en-US"/>
          </a:p>
        </p:txBody>
      </p:sp>
    </p:spTree>
    <p:extLst>
      <p:ext uri="{BB962C8B-B14F-4D97-AF65-F5344CB8AC3E}">
        <p14:creationId xmlns:p14="http://schemas.microsoft.com/office/powerpoint/2010/main" val="275023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836DBB-9124-E3A6-F18D-82350C6299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EF470F-0615-5D97-AD27-FFA63CAB25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D201AA-60DD-0113-A33F-608AC4CBCF62}"/>
              </a:ext>
            </a:extLst>
          </p:cNvPr>
          <p:cNvSpPr>
            <a:spLocks noGrp="1" noChangeArrowheads="1"/>
          </p:cNvSpPr>
          <p:nvPr>
            <p:ph type="sldNum" sz="quarter" idx="12"/>
          </p:nvPr>
        </p:nvSpPr>
        <p:spPr>
          <a:ln/>
        </p:spPr>
        <p:txBody>
          <a:bodyPr/>
          <a:lstStyle>
            <a:lvl1pPr>
              <a:defRPr/>
            </a:lvl1pPr>
          </a:lstStyle>
          <a:p>
            <a:fld id="{A6A77555-EA53-44A8-8B25-EDAF5FCC12D4}" type="slidenum">
              <a:rPr lang="en-US" altLang="en-US"/>
              <a:pPr/>
              <a:t>‹#›</a:t>
            </a:fld>
            <a:endParaRPr lang="en-US" altLang="en-US"/>
          </a:p>
        </p:txBody>
      </p:sp>
    </p:spTree>
    <p:extLst>
      <p:ext uri="{BB962C8B-B14F-4D97-AF65-F5344CB8AC3E}">
        <p14:creationId xmlns:p14="http://schemas.microsoft.com/office/powerpoint/2010/main" val="363144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6F90AF-BB38-2DB3-2753-6A926C645BA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DBDC34-01C3-09CE-B759-11DC75598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428376-ED4E-DEE3-D8B8-A36767BA77D2}"/>
              </a:ext>
            </a:extLst>
          </p:cNvPr>
          <p:cNvSpPr>
            <a:spLocks noGrp="1" noChangeArrowheads="1"/>
          </p:cNvSpPr>
          <p:nvPr>
            <p:ph type="sldNum" sz="quarter" idx="12"/>
          </p:nvPr>
        </p:nvSpPr>
        <p:spPr>
          <a:ln/>
        </p:spPr>
        <p:txBody>
          <a:bodyPr/>
          <a:lstStyle>
            <a:lvl1pPr>
              <a:defRPr/>
            </a:lvl1pPr>
          </a:lstStyle>
          <a:p>
            <a:fld id="{8CDC51E4-AAE6-455A-950F-D8198CCCD055}" type="slidenum">
              <a:rPr lang="en-US" altLang="en-US"/>
              <a:pPr/>
              <a:t>‹#›</a:t>
            </a:fld>
            <a:endParaRPr lang="en-US" altLang="en-US"/>
          </a:p>
        </p:txBody>
      </p:sp>
    </p:spTree>
    <p:extLst>
      <p:ext uri="{BB962C8B-B14F-4D97-AF65-F5344CB8AC3E}">
        <p14:creationId xmlns:p14="http://schemas.microsoft.com/office/powerpoint/2010/main" val="85087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C26F370-E097-2CA0-7A49-60CDE92841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8E3DDD-8307-9123-381E-6FEA6B6B0E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98A462C-3372-0EF5-A4BE-E822CA78129A}"/>
              </a:ext>
            </a:extLst>
          </p:cNvPr>
          <p:cNvSpPr>
            <a:spLocks noGrp="1" noChangeArrowheads="1"/>
          </p:cNvSpPr>
          <p:nvPr>
            <p:ph type="sldNum" sz="quarter" idx="12"/>
          </p:nvPr>
        </p:nvSpPr>
        <p:spPr>
          <a:ln/>
        </p:spPr>
        <p:txBody>
          <a:bodyPr/>
          <a:lstStyle>
            <a:lvl1pPr>
              <a:defRPr/>
            </a:lvl1pPr>
          </a:lstStyle>
          <a:p>
            <a:fld id="{19A3BCC8-546F-4E79-8C69-631EEC4A98F8}" type="slidenum">
              <a:rPr lang="en-US" altLang="en-US"/>
              <a:pPr/>
              <a:t>‹#›</a:t>
            </a:fld>
            <a:endParaRPr lang="en-US" altLang="en-US"/>
          </a:p>
        </p:txBody>
      </p:sp>
    </p:spTree>
    <p:extLst>
      <p:ext uri="{BB962C8B-B14F-4D97-AF65-F5344CB8AC3E}">
        <p14:creationId xmlns:p14="http://schemas.microsoft.com/office/powerpoint/2010/main" val="406091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55779DD-4643-9FA8-9BC8-54B7F76D8E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3014AA4-6BD5-7A10-0A4D-1825C61CF5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57D3CF-4DEF-BDF4-F28A-CF404A3F0442}"/>
              </a:ext>
            </a:extLst>
          </p:cNvPr>
          <p:cNvSpPr>
            <a:spLocks noGrp="1" noChangeArrowheads="1"/>
          </p:cNvSpPr>
          <p:nvPr>
            <p:ph type="sldNum" sz="quarter" idx="12"/>
          </p:nvPr>
        </p:nvSpPr>
        <p:spPr>
          <a:ln/>
        </p:spPr>
        <p:txBody>
          <a:bodyPr/>
          <a:lstStyle>
            <a:lvl1pPr>
              <a:defRPr/>
            </a:lvl1pPr>
          </a:lstStyle>
          <a:p>
            <a:fld id="{0DB3168E-4745-4562-95A2-C425C9B4F36C}" type="slidenum">
              <a:rPr lang="en-US" altLang="en-US"/>
              <a:pPr/>
              <a:t>‹#›</a:t>
            </a:fld>
            <a:endParaRPr lang="en-US" altLang="en-US"/>
          </a:p>
        </p:txBody>
      </p:sp>
    </p:spTree>
    <p:extLst>
      <p:ext uri="{BB962C8B-B14F-4D97-AF65-F5344CB8AC3E}">
        <p14:creationId xmlns:p14="http://schemas.microsoft.com/office/powerpoint/2010/main" val="360390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D69A9B6-4A6F-646F-3BB0-5038C499B67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4031C3C-4800-BF16-D956-4488F99242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EDC010-E8CC-FFAE-64BB-14C3399E2DE4}"/>
              </a:ext>
            </a:extLst>
          </p:cNvPr>
          <p:cNvSpPr>
            <a:spLocks noGrp="1" noChangeArrowheads="1"/>
          </p:cNvSpPr>
          <p:nvPr>
            <p:ph type="sldNum" sz="quarter" idx="12"/>
          </p:nvPr>
        </p:nvSpPr>
        <p:spPr>
          <a:ln/>
        </p:spPr>
        <p:txBody>
          <a:bodyPr/>
          <a:lstStyle>
            <a:lvl1pPr>
              <a:defRPr/>
            </a:lvl1pPr>
          </a:lstStyle>
          <a:p>
            <a:fld id="{C912732F-549B-466F-976F-56E2818905DA}" type="slidenum">
              <a:rPr lang="en-US" altLang="en-US"/>
              <a:pPr/>
              <a:t>‹#›</a:t>
            </a:fld>
            <a:endParaRPr lang="en-US" altLang="en-US"/>
          </a:p>
        </p:txBody>
      </p:sp>
    </p:spTree>
    <p:extLst>
      <p:ext uri="{BB962C8B-B14F-4D97-AF65-F5344CB8AC3E}">
        <p14:creationId xmlns:p14="http://schemas.microsoft.com/office/powerpoint/2010/main" val="96792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76523DF-567D-5CFC-8888-88DD410B4F6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DFE4438-536A-8439-49BE-C0066A594A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BF2D7CD-F0C4-B4ED-006F-B9A500E3959A}"/>
              </a:ext>
            </a:extLst>
          </p:cNvPr>
          <p:cNvSpPr>
            <a:spLocks noGrp="1" noChangeArrowheads="1"/>
          </p:cNvSpPr>
          <p:nvPr>
            <p:ph type="sldNum" sz="quarter" idx="12"/>
          </p:nvPr>
        </p:nvSpPr>
        <p:spPr>
          <a:ln/>
        </p:spPr>
        <p:txBody>
          <a:bodyPr/>
          <a:lstStyle>
            <a:lvl1pPr>
              <a:defRPr/>
            </a:lvl1pPr>
          </a:lstStyle>
          <a:p>
            <a:fld id="{622F5423-038F-4855-BB96-2A43551B84EC}" type="slidenum">
              <a:rPr lang="en-US" altLang="en-US"/>
              <a:pPr/>
              <a:t>‹#›</a:t>
            </a:fld>
            <a:endParaRPr lang="en-US" altLang="en-US"/>
          </a:p>
        </p:txBody>
      </p:sp>
    </p:spTree>
    <p:extLst>
      <p:ext uri="{BB962C8B-B14F-4D97-AF65-F5344CB8AC3E}">
        <p14:creationId xmlns:p14="http://schemas.microsoft.com/office/powerpoint/2010/main" val="177448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8A67F3-CC86-6BB4-816B-94EC3736DDA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DCBB38B-F999-E201-171F-8BED9EBA2C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BF4844F-4390-4B27-4125-1FF9820F67AF}"/>
              </a:ext>
            </a:extLst>
          </p:cNvPr>
          <p:cNvSpPr>
            <a:spLocks noGrp="1" noChangeArrowheads="1"/>
          </p:cNvSpPr>
          <p:nvPr>
            <p:ph type="sldNum" sz="quarter" idx="12"/>
          </p:nvPr>
        </p:nvSpPr>
        <p:spPr>
          <a:ln/>
        </p:spPr>
        <p:txBody>
          <a:bodyPr/>
          <a:lstStyle>
            <a:lvl1pPr>
              <a:defRPr/>
            </a:lvl1pPr>
          </a:lstStyle>
          <a:p>
            <a:fld id="{FA1E7A44-9A5F-497E-A4C9-4E069CBE15D4}" type="slidenum">
              <a:rPr lang="en-US" altLang="en-US"/>
              <a:pPr/>
              <a:t>‹#›</a:t>
            </a:fld>
            <a:endParaRPr lang="en-US" altLang="en-US"/>
          </a:p>
        </p:txBody>
      </p:sp>
    </p:spTree>
    <p:extLst>
      <p:ext uri="{BB962C8B-B14F-4D97-AF65-F5344CB8AC3E}">
        <p14:creationId xmlns:p14="http://schemas.microsoft.com/office/powerpoint/2010/main" val="70717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73644C2-5D9A-A0D2-C3F7-EB5A8A279B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7E7E3A-954F-5C18-AA3B-24107F3CC6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05395F2-53FD-B6BC-3EAA-1002553676F1}"/>
              </a:ext>
            </a:extLst>
          </p:cNvPr>
          <p:cNvSpPr>
            <a:spLocks noGrp="1" noChangeArrowheads="1"/>
          </p:cNvSpPr>
          <p:nvPr>
            <p:ph type="sldNum" sz="quarter" idx="12"/>
          </p:nvPr>
        </p:nvSpPr>
        <p:spPr>
          <a:ln/>
        </p:spPr>
        <p:txBody>
          <a:bodyPr/>
          <a:lstStyle>
            <a:lvl1pPr>
              <a:defRPr/>
            </a:lvl1pPr>
          </a:lstStyle>
          <a:p>
            <a:fld id="{4B9442D2-A87E-44B1-8368-6F8EDEC52798}" type="slidenum">
              <a:rPr lang="en-US" altLang="en-US"/>
              <a:pPr/>
              <a:t>‹#›</a:t>
            </a:fld>
            <a:endParaRPr lang="en-US" altLang="en-US"/>
          </a:p>
        </p:txBody>
      </p:sp>
    </p:spTree>
    <p:extLst>
      <p:ext uri="{BB962C8B-B14F-4D97-AF65-F5344CB8AC3E}">
        <p14:creationId xmlns:p14="http://schemas.microsoft.com/office/powerpoint/2010/main" val="230031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D59A7DD-61D5-1E7A-3585-3AA41A2AFFC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3A046BB-6687-0EBE-BE3E-CAFD0FB824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354BB16-AF30-4750-728B-E809955C57CF}"/>
              </a:ext>
            </a:extLst>
          </p:cNvPr>
          <p:cNvSpPr>
            <a:spLocks noGrp="1" noChangeArrowheads="1"/>
          </p:cNvSpPr>
          <p:nvPr>
            <p:ph type="sldNum" sz="quarter" idx="12"/>
          </p:nvPr>
        </p:nvSpPr>
        <p:spPr>
          <a:ln/>
        </p:spPr>
        <p:txBody>
          <a:bodyPr/>
          <a:lstStyle>
            <a:lvl1pPr>
              <a:defRPr/>
            </a:lvl1pPr>
          </a:lstStyle>
          <a:p>
            <a:fld id="{259803DD-43F5-4B6A-B0D4-BBDC06F049BA}" type="slidenum">
              <a:rPr lang="en-US" altLang="en-US"/>
              <a:pPr/>
              <a:t>‹#›</a:t>
            </a:fld>
            <a:endParaRPr lang="en-US" altLang="en-US"/>
          </a:p>
        </p:txBody>
      </p:sp>
    </p:spTree>
    <p:extLst>
      <p:ext uri="{BB962C8B-B14F-4D97-AF65-F5344CB8AC3E}">
        <p14:creationId xmlns:p14="http://schemas.microsoft.com/office/powerpoint/2010/main" val="271308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4F5EBD-0CB6-CF27-8F23-BA238CFD7BA8}"/>
              </a:ext>
            </a:extLst>
          </p:cNvPr>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C5E54AB-2103-87FC-AF04-C8177773CC19}"/>
              </a:ext>
            </a:extLst>
          </p:cNvPr>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E4488D1-9BD4-4A84-8A6A-BBA1457EDAE0}"/>
              </a:ext>
            </a:extLst>
          </p:cNvPr>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68D32AA6-4C4C-9BF2-C323-4478166B3691}"/>
              </a:ext>
            </a:extLst>
          </p:cNvPr>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5AA7ABD1-1DCA-7C10-4746-3658C069A83E}"/>
              </a:ext>
            </a:extLst>
          </p:cNvPr>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anose="02020603050405020304" pitchFamily="18" charset="0"/>
              </a:defRPr>
            </a:lvl1pPr>
          </a:lstStyle>
          <a:p>
            <a:fld id="{1596A72A-8B79-46B6-9517-3E52221921F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anose="020B0600070205080204"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anose="020B0600070205080204"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anose="020B0600070205080204" pitchFamily="34"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anose="020B0600070205080204" pitchFamily="34"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CE82C2-DBE0-5FA9-7820-3428C527F362}"/>
            </a:ext>
          </a:extLst>
        </p:cNvPr>
        <p:cNvGrpSpPr/>
        <p:nvPr/>
      </p:nvGrpSpPr>
      <p:grpSpPr>
        <a:xfrm>
          <a:off x="0" y="0"/>
          <a:ext cx="0" cy="0"/>
          <a:chOff x="0" y="0"/>
          <a:chExt cx="0" cy="0"/>
        </a:xfrm>
      </p:grpSpPr>
      <p:pic>
        <p:nvPicPr>
          <p:cNvPr id="3076" name="Picture 4">
            <a:extLst>
              <a:ext uri="{FF2B5EF4-FFF2-40B4-BE49-F238E27FC236}">
                <a16:creationId xmlns:a16="http://schemas.microsoft.com/office/drawing/2014/main" id="{29EF5C91-D397-DC08-FAAC-0308A2F81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5766"/>
            <a:ext cx="51206401" cy="32028013"/>
          </a:xfrm>
          <a:prstGeom prst="rect">
            <a:avLst/>
          </a:prstGeom>
          <a:noFill/>
          <a:extLst>
            <a:ext uri="{909E8E84-426E-40DD-AFC4-6F175D3DCCD1}">
              <a14:hiddenFill xmlns:a14="http://schemas.microsoft.com/office/drawing/2010/main">
                <a:solidFill>
                  <a:srgbClr val="FFFFFF"/>
                </a:solidFill>
              </a14:hiddenFill>
            </a:ext>
          </a:extLst>
        </p:spPr>
      </p:pic>
      <p:sp>
        <p:nvSpPr>
          <p:cNvPr id="14339" name="Text Box 7">
            <a:extLst>
              <a:ext uri="{FF2B5EF4-FFF2-40B4-BE49-F238E27FC236}">
                <a16:creationId xmlns:a16="http://schemas.microsoft.com/office/drawing/2014/main" id="{A817019B-2C78-FAF6-F919-6C121DD1EE35}"/>
              </a:ext>
            </a:extLst>
          </p:cNvPr>
          <p:cNvSpPr txBox="1">
            <a:spLocks noChangeArrowheads="1"/>
          </p:cNvSpPr>
          <p:nvPr/>
        </p:nvSpPr>
        <p:spPr bwMode="auto">
          <a:xfrm>
            <a:off x="1763486" y="6929437"/>
            <a:ext cx="10744427" cy="11300277"/>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800" b="1" u="sng" dirty="0">
                <a:latin typeface="Avenir Heavy" pitchFamily="124" charset="0"/>
              </a:rPr>
              <a:t>Introduction</a:t>
            </a:r>
          </a:p>
          <a:p>
            <a:pPr eaLnBrk="1" hangingPunct="1">
              <a:spcBef>
                <a:spcPct val="10000"/>
              </a:spcBef>
            </a:pPr>
            <a:endParaRPr lang="en-US" altLang="ja-JP" sz="4800" dirty="0">
              <a:latin typeface="Avenir Book" pitchFamily="124" charset="0"/>
            </a:endParaRPr>
          </a:p>
          <a:p>
            <a:pPr eaLnBrk="1" hangingPunct="1">
              <a:spcBef>
                <a:spcPct val="10000"/>
              </a:spcBef>
            </a:pPr>
            <a:r>
              <a:rPr lang="en-US" sz="4000" dirty="0">
                <a:latin typeface="Avenir Book"/>
              </a:rPr>
              <a:t>This project explores how accurately NBA regular season data can predict playoff outcomes using neural networks trained on game-by-game statistics. The goal is to identify patterns in predictive accuracy as the season progresses, uncovering whether certain segments of games better indicate postseason success. By addressing doubts about the regular season’s value, this study offers potential insights to enhance sports analytics, inform league policies, and showcase the dynamic applications of machine learning in real-world scenarios.</a:t>
            </a:r>
            <a:endParaRPr lang="en-US" altLang="en-US" sz="4000" dirty="0">
              <a:latin typeface="Avenir Book"/>
            </a:endParaRPr>
          </a:p>
        </p:txBody>
      </p:sp>
      <p:sp>
        <p:nvSpPr>
          <p:cNvPr id="14340" name="Text Box 11">
            <a:extLst>
              <a:ext uri="{FF2B5EF4-FFF2-40B4-BE49-F238E27FC236}">
                <a16:creationId xmlns:a16="http://schemas.microsoft.com/office/drawing/2014/main" id="{944CAD36-E156-CCD1-8A8F-C4F8011690FD}"/>
              </a:ext>
            </a:extLst>
          </p:cNvPr>
          <p:cNvSpPr txBox="1">
            <a:spLocks noChangeArrowheads="1"/>
          </p:cNvSpPr>
          <p:nvPr/>
        </p:nvSpPr>
        <p:spPr bwMode="auto">
          <a:xfrm>
            <a:off x="1763486" y="19333028"/>
            <a:ext cx="10744427" cy="10254343"/>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800" b="1" u="sng" dirty="0">
                <a:solidFill>
                  <a:srgbClr val="000000"/>
                </a:solidFill>
                <a:latin typeface="Avenir Heavy" pitchFamily="124" charset="0"/>
              </a:rPr>
              <a:t>Data Processing</a:t>
            </a:r>
            <a:endParaRPr lang="en-US" altLang="en-US" sz="4800" u="sng" dirty="0">
              <a:latin typeface="Avenir Book" pitchFamily="124" charset="0"/>
            </a:endParaRPr>
          </a:p>
          <a:p>
            <a:pPr eaLnBrk="1" hangingPunct="1">
              <a:spcBef>
                <a:spcPct val="10000"/>
              </a:spcBef>
            </a:pPr>
            <a:endParaRPr lang="en-US" altLang="en-US" sz="1000" dirty="0">
              <a:latin typeface="Avenir Book" pitchFamily="124" charset="0"/>
            </a:endParaRPr>
          </a:p>
          <a:p>
            <a:pPr marL="685800" indent="-685800" eaLnBrk="1" hangingPunct="1">
              <a:spcBef>
                <a:spcPct val="10000"/>
              </a:spcBef>
              <a:buFont typeface="Arial" panose="020B0604020202020204" pitchFamily="34" charset="0"/>
              <a:buChar char="•"/>
            </a:pPr>
            <a:r>
              <a:rPr lang="en-US" altLang="en-US" sz="4400" dirty="0">
                <a:latin typeface="Avenir Book" pitchFamily="124" charset="0"/>
              </a:rPr>
              <a:t>We first scraped and collected our data using the requests library in Python (see data sources section).</a:t>
            </a:r>
          </a:p>
          <a:p>
            <a:pPr marL="685800" indent="-685800" eaLnBrk="1" hangingPunct="1">
              <a:spcBef>
                <a:spcPct val="10000"/>
              </a:spcBef>
              <a:buFont typeface="Arial" panose="020B0604020202020204" pitchFamily="34" charset="0"/>
              <a:buChar char="•"/>
            </a:pPr>
            <a:r>
              <a:rPr lang="en-US" altLang="en-US" sz="4400" dirty="0">
                <a:latin typeface="Avenir Book" pitchFamily="124" charset="0"/>
              </a:rPr>
              <a:t>Using the </a:t>
            </a:r>
            <a:r>
              <a:rPr lang="en-US" altLang="en-US" sz="4400" i="1" dirty="0">
                <a:latin typeface="Avenir Book" pitchFamily="124" charset="0"/>
              </a:rPr>
              <a:t>pandas</a:t>
            </a:r>
            <a:r>
              <a:rPr lang="en-US" altLang="en-US" sz="4400" dirty="0">
                <a:latin typeface="Avenir Book" pitchFamily="124" charset="0"/>
              </a:rPr>
              <a:t> library in Python, we were able to process scraped box score data for each NBA team (using global and team identifiers) and merge it together by season.</a:t>
            </a:r>
          </a:p>
          <a:p>
            <a:pPr marL="685800" indent="-685800" eaLnBrk="1" hangingPunct="1">
              <a:spcBef>
                <a:spcPct val="10000"/>
              </a:spcBef>
              <a:buFont typeface="Arial" panose="020B0604020202020204" pitchFamily="34" charset="0"/>
              <a:buChar char="•"/>
            </a:pPr>
            <a:r>
              <a:rPr lang="en-US" altLang="en-US" sz="4400" dirty="0">
                <a:latin typeface="Avenir Book" pitchFamily="124" charset="0"/>
                <a:ea typeface="Cambria" panose="02040503050406030204" pitchFamily="18" charset="0"/>
              </a:rPr>
              <a:t>The visuals were created using </a:t>
            </a:r>
            <a:r>
              <a:rPr lang="en-US" altLang="en-US" sz="4400" i="1" dirty="0">
                <a:latin typeface="Avenir Book" pitchFamily="124" charset="0"/>
                <a:ea typeface="Cambria" panose="02040503050406030204" pitchFamily="18" charset="0"/>
              </a:rPr>
              <a:t>matplotlib</a:t>
            </a:r>
            <a:r>
              <a:rPr lang="en-US" altLang="en-US" sz="4400" dirty="0">
                <a:latin typeface="Avenir Book" pitchFamily="124" charset="0"/>
                <a:ea typeface="Cambria" panose="02040503050406030204" pitchFamily="18" charset="0"/>
              </a:rPr>
              <a:t>.</a:t>
            </a:r>
            <a:endParaRPr lang="en-US" altLang="en-US" sz="4400" i="1" dirty="0">
              <a:latin typeface="Avenir Book" pitchFamily="124" charset="0"/>
              <a:ea typeface="Cambria" panose="02040503050406030204" pitchFamily="18" charset="0"/>
            </a:endParaRPr>
          </a:p>
          <a:p>
            <a:pPr marL="685800" indent="-685800" eaLnBrk="1" hangingPunct="1">
              <a:spcBef>
                <a:spcPct val="10000"/>
              </a:spcBef>
              <a:buFont typeface="Arial" panose="020B0604020202020204" pitchFamily="34" charset="0"/>
              <a:buChar char="•"/>
            </a:pPr>
            <a:r>
              <a:rPr lang="en-US" altLang="en-US" sz="4400" dirty="0">
                <a:latin typeface="Avenir Book" pitchFamily="124" charset="0"/>
                <a:ea typeface="Cambria" panose="02040503050406030204" pitchFamily="18" charset="0"/>
              </a:rPr>
              <a:t>Our neural network was created using the </a:t>
            </a:r>
            <a:r>
              <a:rPr lang="en-US" altLang="en-US" sz="4400" i="1" dirty="0" err="1">
                <a:latin typeface="Avenir Book" pitchFamily="124" charset="0"/>
                <a:ea typeface="Cambria" panose="02040503050406030204" pitchFamily="18" charset="0"/>
              </a:rPr>
              <a:t>keras</a:t>
            </a:r>
            <a:r>
              <a:rPr lang="en-US" altLang="en-US" sz="4400" dirty="0">
                <a:latin typeface="Avenir Book" pitchFamily="124" charset="0"/>
                <a:ea typeface="Cambria" panose="02040503050406030204" pitchFamily="18" charset="0"/>
              </a:rPr>
              <a:t> library in Python.</a:t>
            </a:r>
            <a:endParaRPr lang="en-US" altLang="en-US" sz="4400" dirty="0">
              <a:latin typeface="Avenir Book" pitchFamily="124" charset="0"/>
            </a:endParaRPr>
          </a:p>
        </p:txBody>
      </p:sp>
      <p:sp>
        <p:nvSpPr>
          <p:cNvPr id="14341" name="Text Box 12">
            <a:extLst>
              <a:ext uri="{FF2B5EF4-FFF2-40B4-BE49-F238E27FC236}">
                <a16:creationId xmlns:a16="http://schemas.microsoft.com/office/drawing/2014/main" id="{E6E35E14-F05B-C28E-2F69-74F3B7D21B6D}"/>
              </a:ext>
            </a:extLst>
          </p:cNvPr>
          <p:cNvSpPr txBox="1">
            <a:spLocks noChangeArrowheads="1"/>
          </p:cNvSpPr>
          <p:nvPr/>
        </p:nvSpPr>
        <p:spPr bwMode="auto">
          <a:xfrm>
            <a:off x="13822363" y="6908800"/>
            <a:ext cx="23347362" cy="22678571"/>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r>
              <a:rPr lang="en-US" altLang="en-US" sz="4800" b="1" u="sng" dirty="0">
                <a:solidFill>
                  <a:srgbClr val="000000"/>
                </a:solidFill>
                <a:latin typeface="Avenir Heavy" pitchFamily="124" charset="0"/>
              </a:rPr>
              <a:t>Results</a:t>
            </a: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ct val="50000"/>
              </a:spcBef>
            </a:pPr>
            <a:endParaRPr lang="en-US" altLang="en-US" sz="4800" dirty="0">
              <a:solidFill>
                <a:schemeClr val="accent2"/>
              </a:solidFill>
              <a:latin typeface="Avenir Book" pitchFamily="124" charset="0"/>
            </a:endParaRPr>
          </a:p>
          <a:p>
            <a:pPr eaLnBrk="1" hangingPunct="1">
              <a:spcBef>
                <a:spcPct val="50000"/>
              </a:spcBef>
            </a:pPr>
            <a:endParaRPr lang="en-US" altLang="en-US" sz="2800" i="1" dirty="0">
              <a:solidFill>
                <a:schemeClr val="accent2"/>
              </a:solidFill>
              <a:latin typeface="Avenir Book" pitchFamily="124" charset="0"/>
            </a:endParaRPr>
          </a:p>
        </p:txBody>
      </p:sp>
      <p:sp>
        <p:nvSpPr>
          <p:cNvPr id="14342" name="Text Box 13">
            <a:extLst>
              <a:ext uri="{FF2B5EF4-FFF2-40B4-BE49-F238E27FC236}">
                <a16:creationId xmlns:a16="http://schemas.microsoft.com/office/drawing/2014/main" id="{01D8A2AC-A127-078B-ADC0-11106AA2B7A6}"/>
              </a:ext>
            </a:extLst>
          </p:cNvPr>
          <p:cNvSpPr txBox="1">
            <a:spLocks noChangeArrowheads="1"/>
          </p:cNvSpPr>
          <p:nvPr/>
        </p:nvSpPr>
        <p:spPr bwMode="auto">
          <a:xfrm>
            <a:off x="38598475" y="6902451"/>
            <a:ext cx="10811782" cy="7564664"/>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800" b="1" u="sng" dirty="0">
                <a:solidFill>
                  <a:srgbClr val="000000"/>
                </a:solidFill>
                <a:latin typeface="Avenir Heavy" pitchFamily="124" charset="0"/>
              </a:rPr>
              <a:t>Findings</a:t>
            </a:r>
          </a:p>
          <a:p>
            <a:pPr eaLnBrk="1" hangingPunct="1">
              <a:spcBef>
                <a:spcPct val="50000"/>
              </a:spcBef>
            </a:pPr>
            <a:endParaRPr lang="en-US" altLang="en-US" sz="1000" b="1" dirty="0">
              <a:solidFill>
                <a:srgbClr val="000000"/>
              </a:solidFill>
              <a:latin typeface="Avenir Book"/>
            </a:endParaRPr>
          </a:p>
          <a:p>
            <a:pPr marL="457200" indent="-457200">
              <a:buFont typeface="Arial" panose="020B0604020202020204" pitchFamily="34" charset="0"/>
              <a:buChar char="•"/>
            </a:pPr>
            <a:r>
              <a:rPr lang="en-US" sz="4000" dirty="0">
                <a:latin typeface="Avenir Book"/>
              </a:rPr>
              <a:t>Our neural network predicted NBA playoff outcomes with an average accuracy of 50%, peaking at 55%.</a:t>
            </a:r>
          </a:p>
          <a:p>
            <a:pPr marL="457200" indent="-457200">
              <a:buFont typeface="Arial" panose="020B0604020202020204" pitchFamily="34" charset="0"/>
              <a:buChar char="•"/>
            </a:pPr>
            <a:r>
              <a:rPr lang="en-US" sz="4000" dirty="0">
                <a:latin typeface="Avenir Book"/>
              </a:rPr>
              <a:t>Game-by-game training enhances predictive accuracy, following a semi-logarithmic trend.</a:t>
            </a:r>
          </a:p>
          <a:p>
            <a:pPr marL="457200" indent="-457200">
              <a:buFont typeface="Arial" panose="020B0604020202020204" pitchFamily="34" charset="0"/>
              <a:buChar char="•"/>
            </a:pPr>
            <a:r>
              <a:rPr lang="en-US" sz="4000" dirty="0">
                <a:latin typeface="Avenir Book"/>
              </a:rPr>
              <a:t>Predictive performance improves sharply at first, then plateaus, with accuracy declining slowly after the initial surge.</a:t>
            </a:r>
          </a:p>
          <a:p>
            <a:endParaRPr lang="en-US" sz="1400" dirty="0"/>
          </a:p>
        </p:txBody>
      </p:sp>
      <p:sp>
        <p:nvSpPr>
          <p:cNvPr id="14345" name="Text Box 16">
            <a:extLst>
              <a:ext uri="{FF2B5EF4-FFF2-40B4-BE49-F238E27FC236}">
                <a16:creationId xmlns:a16="http://schemas.microsoft.com/office/drawing/2014/main" id="{BB36A4CC-CE7A-59AA-6200-05ED7D10A390}"/>
              </a:ext>
            </a:extLst>
          </p:cNvPr>
          <p:cNvSpPr txBox="1">
            <a:spLocks noChangeArrowheads="1"/>
          </p:cNvSpPr>
          <p:nvPr/>
        </p:nvSpPr>
        <p:spPr bwMode="auto">
          <a:xfrm>
            <a:off x="38595300" y="22388059"/>
            <a:ext cx="10811782" cy="3998911"/>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400" b="1" u="sng" dirty="0">
                <a:solidFill>
                  <a:srgbClr val="000000"/>
                </a:solidFill>
                <a:latin typeface="Avenir Heavy" pitchFamily="124" charset="0"/>
              </a:rPr>
              <a:t>Future Work</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Creating specialized models for each team.</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Experimenting with different model types other than neural networks, hoping to find more accurate models for predicting.</a:t>
            </a:r>
          </a:p>
        </p:txBody>
      </p:sp>
      <p:sp>
        <p:nvSpPr>
          <p:cNvPr id="14346" name="Text Box 15">
            <a:extLst>
              <a:ext uri="{FF2B5EF4-FFF2-40B4-BE49-F238E27FC236}">
                <a16:creationId xmlns:a16="http://schemas.microsoft.com/office/drawing/2014/main" id="{FC2885BC-4E9F-834A-DB68-05D36F4A8FEB}"/>
              </a:ext>
            </a:extLst>
          </p:cNvPr>
          <p:cNvSpPr txBox="1">
            <a:spLocks noChangeArrowheads="1"/>
          </p:cNvSpPr>
          <p:nvPr/>
        </p:nvSpPr>
        <p:spPr bwMode="auto">
          <a:xfrm>
            <a:off x="38595300" y="15185572"/>
            <a:ext cx="10811782" cy="7202486"/>
          </a:xfrm>
          <a:prstGeom prst="rect">
            <a:avLst/>
          </a:prstGeom>
          <a:solidFill>
            <a:schemeClr val="bg1"/>
          </a:solidFill>
          <a:ln w="38100">
            <a:solidFill>
              <a:srgbClr val="000000"/>
            </a:solidFill>
            <a:round/>
            <a:headEnd/>
            <a:tailEnd/>
          </a:ln>
        </p:spPr>
        <p:txBody>
          <a:bodyPr lIns="914400" tIns="457200" rIns="914400" bIns="914400"/>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400" b="1" u="sng" dirty="0">
                <a:solidFill>
                  <a:srgbClr val="000000"/>
                </a:solidFill>
                <a:latin typeface="Avenir Heavy" pitchFamily="124" charset="0"/>
              </a:rPr>
              <a:t>Implications</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Our model could tell early on what level of performance correlated to a particular playoff finish, but it was not entirely accurate.</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Our predictive margin of error was around +/- 3 games of playoff result – which is the difference between losing or advancing to the next round.</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Rolling average performance over stretches of games will affect prediction ability.</a:t>
            </a:r>
          </a:p>
          <a:p>
            <a:pPr marL="571500" indent="-571500" eaLnBrk="1" hangingPunct="1">
              <a:spcBef>
                <a:spcPts val="1200"/>
              </a:spcBef>
              <a:buFont typeface="Arial" panose="020B0604020202020204" pitchFamily="34" charset="0"/>
              <a:buChar char="•"/>
            </a:pPr>
            <a:endParaRPr lang="en-US" altLang="en-US" sz="3600" dirty="0">
              <a:latin typeface="Avenir Book" pitchFamily="124" charset="0"/>
            </a:endParaRPr>
          </a:p>
          <a:p>
            <a:pPr eaLnBrk="1" hangingPunct="1"/>
            <a:br>
              <a:rPr lang="en-US" altLang="en-US" sz="2800" dirty="0">
                <a:latin typeface="Avenir Book" pitchFamily="124" charset="0"/>
              </a:rPr>
            </a:br>
            <a:endParaRPr lang="en-US" altLang="en-US" sz="2800" dirty="0">
              <a:latin typeface="Avenir Book" pitchFamily="124" charset="0"/>
            </a:endParaRPr>
          </a:p>
          <a:p>
            <a:pPr eaLnBrk="1" hangingPunct="1">
              <a:spcBef>
                <a:spcPct val="10000"/>
              </a:spcBef>
            </a:pPr>
            <a:endParaRPr lang="en-US" altLang="en-US" sz="2800" dirty="0">
              <a:latin typeface="Avenir Book" pitchFamily="124" charset="0"/>
            </a:endParaRPr>
          </a:p>
        </p:txBody>
      </p:sp>
      <p:sp>
        <p:nvSpPr>
          <p:cNvPr id="14347" name="Text Box 70">
            <a:extLst>
              <a:ext uri="{FF2B5EF4-FFF2-40B4-BE49-F238E27FC236}">
                <a16:creationId xmlns:a16="http://schemas.microsoft.com/office/drawing/2014/main" id="{2EF7BC7D-7B73-2835-E450-6A862F70C561}"/>
              </a:ext>
            </a:extLst>
          </p:cNvPr>
          <p:cNvSpPr txBox="1">
            <a:spLocks noChangeArrowheads="1"/>
          </p:cNvSpPr>
          <p:nvPr/>
        </p:nvSpPr>
        <p:spPr bwMode="auto">
          <a:xfrm>
            <a:off x="38595300" y="26386971"/>
            <a:ext cx="10811782" cy="3200400"/>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r>
              <a:rPr lang="en-US" altLang="en-US" sz="4400" b="1" u="sng" dirty="0">
                <a:solidFill>
                  <a:srgbClr val="000000"/>
                </a:solidFill>
                <a:latin typeface="Avenir Heavy" pitchFamily="124" charset="0"/>
              </a:rPr>
              <a:t>Data Source</a:t>
            </a:r>
          </a:p>
          <a:p>
            <a:pPr marL="571500" indent="-571500" eaLnBrk="1" hangingPunct="1">
              <a:spcBef>
                <a:spcPct val="10000"/>
              </a:spcBef>
              <a:buFont typeface="Arial" panose="020B0604020202020204" pitchFamily="34" charset="0"/>
              <a:buChar char="•"/>
            </a:pPr>
            <a:r>
              <a:rPr lang="en-US" altLang="en-US" sz="3600" dirty="0" err="1">
                <a:solidFill>
                  <a:srgbClr val="000000"/>
                </a:solidFill>
                <a:latin typeface="Avenir Book" pitchFamily="124" charset="0"/>
              </a:rPr>
              <a:t>NBA.com’s</a:t>
            </a:r>
            <a:r>
              <a:rPr lang="en-US" altLang="en-US" sz="3600" dirty="0">
                <a:solidFill>
                  <a:srgbClr val="000000"/>
                </a:solidFill>
                <a:latin typeface="Avenir Book" pitchFamily="124" charset="0"/>
              </a:rPr>
              <a:t> official stats website.</a:t>
            </a:r>
          </a:p>
          <a:p>
            <a:pPr marL="571500" indent="-571500" eaLnBrk="1" hangingPunct="1">
              <a:spcBef>
                <a:spcPct val="10000"/>
              </a:spcBef>
              <a:buFont typeface="Arial" panose="020B0604020202020204" pitchFamily="34" charset="0"/>
              <a:buChar char="•"/>
            </a:pPr>
            <a:r>
              <a:rPr lang="en-US" altLang="en-US" sz="3600" dirty="0">
                <a:solidFill>
                  <a:srgbClr val="000000"/>
                </a:solidFill>
                <a:latin typeface="Avenir Book" pitchFamily="124" charset="0"/>
              </a:rPr>
              <a:t>Used the stats.nba.com API to scrape traditional and advanced box score data.</a:t>
            </a:r>
            <a:endParaRPr lang="en-US" altLang="en-US" sz="3600" dirty="0">
              <a:latin typeface="Avenir Book" pitchFamily="124" charset="0"/>
            </a:endParaRPr>
          </a:p>
          <a:p>
            <a:pPr eaLnBrk="1" hangingPunct="1">
              <a:spcBef>
                <a:spcPct val="10000"/>
              </a:spcBef>
            </a:pPr>
            <a:r>
              <a:rPr lang="en-US" altLang="en-US" sz="2800" dirty="0">
                <a:latin typeface="Avenir Book" pitchFamily="124" charset="0"/>
              </a:rPr>
              <a:t>.</a:t>
            </a:r>
          </a:p>
        </p:txBody>
      </p:sp>
      <p:sp>
        <p:nvSpPr>
          <p:cNvPr id="2" name="Rectangle: Rounded Corners 1">
            <a:extLst>
              <a:ext uri="{FF2B5EF4-FFF2-40B4-BE49-F238E27FC236}">
                <a16:creationId xmlns:a16="http://schemas.microsoft.com/office/drawing/2014/main" id="{B395254E-F338-9AEA-5944-30ACB5B1C57A}"/>
              </a:ext>
            </a:extLst>
          </p:cNvPr>
          <p:cNvSpPr/>
          <p:nvPr/>
        </p:nvSpPr>
        <p:spPr>
          <a:xfrm>
            <a:off x="1763486" y="1077686"/>
            <a:ext cx="47646771" cy="4794476"/>
          </a:xfrm>
          <a:prstGeom prst="roundRect">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defRPr/>
            </a:pPr>
            <a:r>
              <a:rPr lang="en-US" sz="9600" b="0" i="0" u="none" strike="noStrike" dirty="0">
                <a:solidFill>
                  <a:srgbClr val="000000"/>
                </a:solidFill>
                <a:effectLst/>
                <a:latin typeface="Avenir Heavy"/>
              </a:rPr>
              <a:t>Box Score to Bracket: Evaluating the Predictive Power of NBA Regular Season </a:t>
            </a:r>
          </a:p>
          <a:p>
            <a:pPr algn="ctr">
              <a:lnSpc>
                <a:spcPct val="90000"/>
              </a:lnSpc>
              <a:defRPr/>
            </a:pPr>
            <a:r>
              <a:rPr lang="en-US" sz="9600" b="0" i="0" u="none" strike="noStrike" dirty="0">
                <a:solidFill>
                  <a:srgbClr val="000000"/>
                </a:solidFill>
                <a:effectLst/>
                <a:latin typeface="Avenir Heavy"/>
              </a:rPr>
              <a:t>Performance on Playoff Outcomes</a:t>
            </a:r>
          </a:p>
          <a:p>
            <a:pPr algn="ctr">
              <a:lnSpc>
                <a:spcPct val="90000"/>
              </a:lnSpc>
              <a:defRPr/>
            </a:pPr>
            <a:endParaRPr lang="en-US" sz="4000" b="0" i="0" u="none" strike="noStrike" dirty="0">
              <a:solidFill>
                <a:srgbClr val="000000"/>
              </a:solidFill>
              <a:effectLst/>
              <a:latin typeface="Avenir Heavy"/>
            </a:endParaRPr>
          </a:p>
          <a:p>
            <a:pPr algn="ctr">
              <a:lnSpc>
                <a:spcPct val="90000"/>
              </a:lnSpc>
              <a:defRPr/>
            </a:pPr>
            <a:r>
              <a:rPr lang="en-US" altLang="en-US" sz="6000" b="1" dirty="0">
                <a:solidFill>
                  <a:schemeClr val="tx1"/>
                </a:solidFill>
                <a:latin typeface="Avenir Medium" pitchFamily="124" charset="0"/>
              </a:rPr>
              <a:t>Andrew Scheiner ’25, Sid Lamsal ’25,</a:t>
            </a:r>
            <a:r>
              <a:rPr lang="en-US" altLang="en-US" sz="6000" b="1" dirty="0">
                <a:solidFill>
                  <a:schemeClr val="tx1"/>
                </a:solidFill>
                <a:latin typeface="Avenir Book" pitchFamily="124" charset="0"/>
              </a:rPr>
              <a:t> Department of Data Analytics, </a:t>
            </a:r>
            <a:r>
              <a:rPr lang="en-US" altLang="en-US" sz="6000" dirty="0">
                <a:solidFill>
                  <a:schemeClr val="tx1"/>
                </a:solidFill>
                <a:latin typeface="Avenir Book" pitchFamily="124" charset="0"/>
              </a:rPr>
              <a:t>Dickinson College</a:t>
            </a:r>
          </a:p>
        </p:txBody>
      </p:sp>
      <p:pic>
        <p:nvPicPr>
          <p:cNvPr id="1026" name="Picture 2">
            <a:extLst>
              <a:ext uri="{FF2B5EF4-FFF2-40B4-BE49-F238E27FC236}">
                <a16:creationId xmlns:a16="http://schemas.microsoft.com/office/drawing/2014/main" id="{A3E5E091-2879-06F1-A031-63BF06DB1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1400" y="8662382"/>
            <a:ext cx="15129327" cy="9567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BA4E215-0913-1724-4C67-1F695AC45B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4074" y="19017442"/>
            <a:ext cx="15129326" cy="978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975416-257D-D100-D313-0FEC04FFCDF6}"/>
              </a:ext>
            </a:extLst>
          </p:cNvPr>
          <p:cNvSpPr txBox="1"/>
          <p:nvPr/>
        </p:nvSpPr>
        <p:spPr>
          <a:xfrm>
            <a:off x="14271400" y="19659600"/>
            <a:ext cx="6952305" cy="8778346"/>
          </a:xfrm>
          <a:prstGeom prst="rect">
            <a:avLst/>
          </a:prstGeom>
          <a:noFill/>
          <a:ln>
            <a:solidFill>
              <a:schemeClr val="tx1"/>
            </a:solidFill>
          </a:ln>
        </p:spPr>
        <p:txBody>
          <a:bodyPr wrap="square" lIns="457200" tIns="457200" rIns="457200" bIns="457200" rtlCol="0">
            <a:spAutoFit/>
          </a:bodyPr>
          <a:lstStyle/>
          <a:p>
            <a:r>
              <a:rPr lang="en-US" dirty="0">
                <a:latin typeface="Avenir Book"/>
              </a:rPr>
              <a:t>The graph on the right displays the accuracy of our neural network progressively trained on games using the rolling averages of a team’s stats. For example, looking at </a:t>
            </a:r>
            <a:r>
              <a:rPr lang="en-US" i="1" dirty="0">
                <a:latin typeface="Avenir Book"/>
              </a:rPr>
              <a:t>x</a:t>
            </a:r>
            <a:r>
              <a:rPr lang="en-US" dirty="0">
                <a:latin typeface="Avenir Book"/>
              </a:rPr>
              <a:t> = 10, this represents game 10 in a season. The blue line represents training accuracy, which is how well game 10 predicted a team’s playoff result in the 2022-23 season. The red line at </a:t>
            </a:r>
            <a:r>
              <a:rPr lang="en-US" i="1" dirty="0">
                <a:latin typeface="Avenir Book"/>
              </a:rPr>
              <a:t>x</a:t>
            </a:r>
            <a:r>
              <a:rPr lang="en-US" dirty="0">
                <a:latin typeface="Avenir Book"/>
              </a:rPr>
              <a:t> = 10 represents how well our network predicted playoff result for our team in the next season (2023-24) at the 10</a:t>
            </a:r>
            <a:r>
              <a:rPr lang="en-US" baseline="30000" dirty="0">
                <a:latin typeface="Avenir Book"/>
              </a:rPr>
              <a:t>th</a:t>
            </a:r>
            <a:r>
              <a:rPr lang="en-US" dirty="0">
                <a:latin typeface="Avenir Book"/>
              </a:rPr>
              <a:t> game. Our model performed increasingly more accurate as the season moves along.</a:t>
            </a:r>
          </a:p>
        </p:txBody>
      </p:sp>
      <p:sp>
        <p:nvSpPr>
          <p:cNvPr id="5" name="Rectangle 4">
            <a:extLst>
              <a:ext uri="{FF2B5EF4-FFF2-40B4-BE49-F238E27FC236}">
                <a16:creationId xmlns:a16="http://schemas.microsoft.com/office/drawing/2014/main" id="{285BA5B7-D378-EC31-9380-2FE6E6C9072F}"/>
              </a:ext>
            </a:extLst>
          </p:cNvPr>
          <p:cNvSpPr/>
          <p:nvPr/>
        </p:nvSpPr>
        <p:spPr>
          <a:xfrm>
            <a:off x="23822529" y="21801221"/>
            <a:ext cx="1588164" cy="1395664"/>
          </a:xfrm>
          <a:prstGeom prst="rect">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9476E2D-B1B0-2811-C07D-3D9B7C227C01}"/>
              </a:ext>
            </a:extLst>
          </p:cNvPr>
          <p:cNvCxnSpPr>
            <a:cxnSpLocks/>
          </p:cNvCxnSpPr>
          <p:nvPr/>
        </p:nvCxnSpPr>
        <p:spPr>
          <a:xfrm flipV="1">
            <a:off x="24760989" y="21801221"/>
            <a:ext cx="0" cy="5994567"/>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23F01DDE-384E-C5FC-E821-6112759B9BA6}"/>
              </a:ext>
            </a:extLst>
          </p:cNvPr>
          <p:cNvSpPr/>
          <p:nvPr/>
        </p:nvSpPr>
        <p:spPr>
          <a:xfrm>
            <a:off x="20646189" y="21801221"/>
            <a:ext cx="2905971" cy="586837"/>
          </a:xfrm>
          <a:prstGeom prst="rightArrow">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B17B1BD-B4B9-BA45-8C54-05C6E59D73FE}"/>
              </a:ext>
            </a:extLst>
          </p:cNvPr>
          <p:cNvSpPr txBox="1"/>
          <p:nvPr/>
        </p:nvSpPr>
        <p:spPr>
          <a:xfrm>
            <a:off x="29850027" y="8887326"/>
            <a:ext cx="6952305" cy="9294852"/>
          </a:xfrm>
          <a:prstGeom prst="rect">
            <a:avLst/>
          </a:prstGeom>
          <a:noFill/>
          <a:ln>
            <a:solidFill>
              <a:schemeClr val="tx1"/>
            </a:solidFill>
          </a:ln>
        </p:spPr>
        <p:txBody>
          <a:bodyPr wrap="square" lIns="457200" tIns="457200" rIns="457200" bIns="457200" rtlCol="0">
            <a:spAutoFit/>
          </a:bodyPr>
          <a:lstStyle/>
          <a:p>
            <a:r>
              <a:rPr lang="en-US" dirty="0">
                <a:latin typeface="Avenir Book"/>
              </a:rPr>
              <a:t>The graph on the left signifies how accurate our model was at predicting playoff performance for the 2023-24 season trained on the 2022-23 (previous) season. Our x-axis represents batch number, where one (1) batch is a group of five (5) NBA games. We find that around batch 20, our model’s test accuracy, or ability to predict playoff result for the 2023-24 season, is capped out at around 53%. This means that after approximately 100 games played in the 2023-24 season, which is around the start of November, we can tell a team’s correct playoff result at a bit better than a 50/50 rate. </a:t>
            </a:r>
          </a:p>
        </p:txBody>
      </p:sp>
      <p:sp>
        <p:nvSpPr>
          <p:cNvPr id="12" name="Rectangle 11">
            <a:extLst>
              <a:ext uri="{FF2B5EF4-FFF2-40B4-BE49-F238E27FC236}">
                <a16:creationId xmlns:a16="http://schemas.microsoft.com/office/drawing/2014/main" id="{C1658A82-17AD-0C48-E291-B9B4656C7E15}"/>
              </a:ext>
            </a:extLst>
          </p:cNvPr>
          <p:cNvSpPr/>
          <p:nvPr/>
        </p:nvSpPr>
        <p:spPr>
          <a:xfrm>
            <a:off x="16159387" y="10162674"/>
            <a:ext cx="2200801" cy="1676400"/>
          </a:xfrm>
          <a:prstGeom prst="rect">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54C49DA-C8DE-6901-3D92-A02C94CEDF67}"/>
              </a:ext>
            </a:extLst>
          </p:cNvPr>
          <p:cNvSpPr/>
          <p:nvPr/>
        </p:nvSpPr>
        <p:spPr>
          <a:xfrm rot="10800000">
            <a:off x="18587018" y="9942028"/>
            <a:ext cx="11082855" cy="586837"/>
          </a:xfrm>
          <a:prstGeom prst="rightArrow">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25564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5870</TotalTime>
  <Words>585</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Avenir Book</vt:lpstr>
      <vt:lpstr>Avenir Heavy</vt:lpstr>
      <vt:lpstr>Avenir Medium</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Andrew Scheiner</cp:lastModifiedBy>
  <cp:revision>576</cp:revision>
  <cp:lastPrinted>2011-10-30T12:54:45Z</cp:lastPrinted>
  <dcterms:created xsi:type="dcterms:W3CDTF">2012-06-12T14:08:55Z</dcterms:created>
  <dcterms:modified xsi:type="dcterms:W3CDTF">2025-04-11T15:34:49Z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