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8" r:id="rId2"/>
    <p:sldId id="259" r:id="rId3"/>
  </p:sldIdLst>
  <p:sldSz cx="51206400" cy="32004000"/>
  <p:notesSz cx="32918400" cy="51206400"/>
  <p:defaultTextStyle>
    <a:defPPr>
      <a:defRPr lang="en-US"/>
    </a:defPPr>
    <a:lvl1pPr algn="l" rtl="0" fontAlgn="base">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1pPr>
    <a:lvl2pPr marL="457200" algn="l" rtl="0" fontAlgn="base">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2pPr>
    <a:lvl3pPr marL="914400" algn="l" rtl="0" fontAlgn="base">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3pPr>
    <a:lvl4pPr marL="1371600" algn="l" rtl="0" fontAlgn="base">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4pPr>
    <a:lvl5pPr marL="1828800" algn="l" rtl="0" fontAlgn="base">
      <a:spcBef>
        <a:spcPct val="0"/>
      </a:spcBef>
      <a:spcAft>
        <a:spcPct val="0"/>
      </a:spcAft>
      <a:defRPr sz="32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32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697">
          <p15:clr>
            <a:srgbClr val="A4A3A4"/>
          </p15:clr>
        </p15:guide>
        <p15:guide id="2" orient="horz" pos="19087">
          <p15:clr>
            <a:srgbClr val="A4A3A4"/>
          </p15:clr>
        </p15:guide>
        <p15:guide id="3" orient="horz" pos="3625">
          <p15:clr>
            <a:srgbClr val="A4A3A4"/>
          </p15:clr>
        </p15:guide>
        <p15:guide id="4" orient="horz" pos="2070">
          <p15:clr>
            <a:srgbClr val="A4A3A4"/>
          </p15:clr>
        </p15:guide>
        <p15:guide id="5" pos="7439">
          <p15:clr>
            <a:srgbClr val="A4A3A4"/>
          </p15:clr>
        </p15:guide>
        <p15:guide id="6" pos="8412">
          <p15:clr>
            <a:srgbClr val="A4A3A4"/>
          </p15:clr>
        </p15:guide>
        <p15:guide id="7" pos="15311">
          <p15:clr>
            <a:srgbClr val="A4A3A4"/>
          </p15:clr>
        </p15:guide>
        <p15:guide id="8" pos="24535">
          <p15:clr>
            <a:srgbClr val="A4A3A4"/>
          </p15:clr>
        </p15:guide>
        <p15:guide id="9" pos="1150">
          <p15:clr>
            <a:srgbClr val="A4A3A4"/>
          </p15:clr>
        </p15:guide>
        <p15:guide id="10" pos="16330">
          <p15:clr>
            <a:srgbClr val="A4A3A4"/>
          </p15:clr>
        </p15:guide>
        <p15:guide id="11" pos="23563">
          <p15:clr>
            <a:srgbClr val="A4A3A4"/>
          </p15:clr>
        </p15:guide>
        <p15:guide id="12" pos="308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54FF"/>
    <a:srgbClr val="FFAB00"/>
    <a:srgbClr val="FFFF66"/>
    <a:srgbClr val="191919"/>
    <a:srgbClr val="FFFFE1"/>
    <a:srgbClr val="FFF3F3"/>
    <a:srgbClr val="800040"/>
    <a:srgbClr val="004080"/>
    <a:srgbClr val="FF6F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0" d="100"/>
          <a:sy n="20" d="100"/>
        </p:scale>
        <p:origin x="44" y="-1304"/>
      </p:cViewPr>
      <p:guideLst>
        <p:guide orient="horz" pos="697"/>
        <p:guide orient="horz" pos="19087"/>
        <p:guide orient="horz" pos="3625"/>
        <p:guide orient="horz" pos="2070"/>
        <p:guide pos="7439"/>
        <p:guide pos="8412"/>
        <p:guide pos="15311"/>
        <p:guide pos="24535"/>
        <p:guide pos="1150"/>
        <p:guide pos="16330"/>
        <p:guide pos="23563"/>
        <p:guide pos="30871"/>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heiner, Andrew" userId="34444f68-23f3-4668-9d8c-40e373e94c95" providerId="ADAL" clId="{8D1595CB-4AC6-4D12-B972-3D25BDF38087}"/>
    <pc:docChg chg="undo custSel modSld">
      <pc:chgData name="Scheiner, Andrew" userId="34444f68-23f3-4668-9d8c-40e373e94c95" providerId="ADAL" clId="{8D1595CB-4AC6-4D12-B972-3D25BDF38087}" dt="2025-04-08T15:38:13.569" v="140"/>
      <pc:docMkLst>
        <pc:docMk/>
      </pc:docMkLst>
      <pc:sldChg chg="delSp modSp mod">
        <pc:chgData name="Scheiner, Andrew" userId="34444f68-23f3-4668-9d8c-40e373e94c95" providerId="ADAL" clId="{8D1595CB-4AC6-4D12-B972-3D25BDF38087}" dt="2025-04-08T15:38:13.569" v="140"/>
        <pc:sldMkLst>
          <pc:docMk/>
          <pc:sldMk cId="0" sldId="256"/>
        </pc:sldMkLst>
        <pc:spChg chg="mod">
          <ac:chgData name="Scheiner, Andrew" userId="34444f68-23f3-4668-9d8c-40e373e94c95" providerId="ADAL" clId="{8D1595CB-4AC6-4D12-B972-3D25BDF38087}" dt="2025-04-08T15:34:47.566" v="135" actId="255"/>
          <ac:spMkLst>
            <pc:docMk/>
            <pc:sldMk cId="0" sldId="256"/>
            <ac:spMk id="3" creationId="{A5762679-1A01-FE5B-7ED9-A1FBCAACBFF9}"/>
          </ac:spMkLst>
        </pc:spChg>
        <pc:spChg chg="del">
          <ac:chgData name="Scheiner, Andrew" userId="34444f68-23f3-4668-9d8c-40e373e94c95" providerId="ADAL" clId="{8D1595CB-4AC6-4D12-B972-3D25BDF38087}" dt="2025-04-08T15:34:56.164" v="137" actId="478"/>
          <ac:spMkLst>
            <pc:docMk/>
            <pc:sldMk cId="0" sldId="256"/>
            <ac:spMk id="7" creationId="{47749C79-6D07-D387-7859-EF73E6ECF7AB}"/>
          </ac:spMkLst>
        </pc:spChg>
        <pc:spChg chg="del mod">
          <ac:chgData name="Scheiner, Andrew" userId="34444f68-23f3-4668-9d8c-40e373e94c95" providerId="ADAL" clId="{8D1595CB-4AC6-4D12-B972-3D25BDF38087}" dt="2025-04-08T15:38:13.569" v="140"/>
          <ac:spMkLst>
            <pc:docMk/>
            <pc:sldMk cId="0" sldId="256"/>
            <ac:spMk id="21" creationId="{6ECB1F6C-3C6D-0664-7F8F-45043110121A}"/>
          </ac:spMkLst>
        </pc:spChg>
        <pc:spChg chg="del">
          <ac:chgData name="Scheiner, Andrew" userId="34444f68-23f3-4668-9d8c-40e373e94c95" providerId="ADAL" clId="{8D1595CB-4AC6-4D12-B972-3D25BDF38087}" dt="2025-04-08T15:34:53.149" v="136" actId="478"/>
          <ac:spMkLst>
            <pc:docMk/>
            <pc:sldMk cId="0" sldId="256"/>
            <ac:spMk id="22" creationId="{F34FC2F3-725D-B833-A237-14220F6B0658}"/>
          </ac:spMkLst>
        </pc:spChg>
        <pc:spChg chg="mod">
          <ac:chgData name="Scheiner, Andrew" userId="34444f68-23f3-4668-9d8c-40e373e94c95" providerId="ADAL" clId="{8D1595CB-4AC6-4D12-B972-3D25BDF38087}" dt="2025-04-08T15:33:59.084" v="125" actId="20577"/>
          <ac:spMkLst>
            <pc:docMk/>
            <pc:sldMk cId="0" sldId="256"/>
            <ac:spMk id="14343" creationId="{6B98F298-C3D1-0C3F-C2DD-42EADEBFC67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FED8CD-0344-878D-6AE0-902ED3163B65}"/>
              </a:ext>
            </a:extLst>
          </p:cNvPr>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FB25CE6C-6556-CF81-6F1F-80C3BDBEE353}"/>
              </a:ext>
            </a:extLst>
          </p:cNvPr>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F1893152-81D1-4001-991C-EF26B050CB87}" type="datetime1">
              <a:rPr lang="en-US" altLang="en-US"/>
              <a:pPr/>
              <a:t>4/11/2025</a:t>
            </a:fld>
            <a:endParaRPr lang="en-US" altLang="en-US"/>
          </a:p>
        </p:txBody>
      </p:sp>
      <p:sp>
        <p:nvSpPr>
          <p:cNvPr id="4" name="Slide Image Placeholder 3">
            <a:extLst>
              <a:ext uri="{FF2B5EF4-FFF2-40B4-BE49-F238E27FC236}">
                <a16:creationId xmlns:a16="http://schemas.microsoft.com/office/drawing/2014/main" id="{7E0DF463-74D9-4332-0FE0-0E67E890378C}"/>
              </a:ext>
            </a:extLst>
          </p:cNvPr>
          <p:cNvSpPr>
            <a:spLocks noGrp="1" noRot="1" noChangeAspect="1"/>
          </p:cNvSpPr>
          <p:nvPr>
            <p:ph type="sldImg" idx="2"/>
          </p:nvPr>
        </p:nvSpPr>
        <p:spPr>
          <a:xfrm>
            <a:off x="1098550" y="3840163"/>
            <a:ext cx="307213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a:extLst>
              <a:ext uri="{FF2B5EF4-FFF2-40B4-BE49-F238E27FC236}">
                <a16:creationId xmlns:a16="http://schemas.microsoft.com/office/drawing/2014/main" id="{4F5A7250-2B0A-AB58-C2C1-AE16A4397A2A}"/>
              </a:ext>
            </a:extLst>
          </p:cNvPr>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FA4C257C-AC03-57C7-60C9-86700EC93195}"/>
              </a:ext>
            </a:extLst>
          </p:cNvPr>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90A89F76-496B-5E35-AAF5-FA9766F7312D}"/>
              </a:ext>
            </a:extLst>
          </p:cNvPr>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F5E4A8A2-C66E-4E9A-9141-DEA2FF836AD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pitchFamily="-111"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F55B20-645A-504B-C814-E9D3D6F255FD}"/>
            </a:ext>
          </a:extLst>
        </p:cNvPr>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54790E58-C6A0-D518-0567-DFEDFA6F0401}"/>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a:extLst>
              <a:ext uri="{FF2B5EF4-FFF2-40B4-BE49-F238E27FC236}">
                <a16:creationId xmlns:a16="http://schemas.microsoft.com/office/drawing/2014/main" id="{E4D1C33E-2430-1699-BA3E-2A2CA75D530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9600">
              <a:solidFill>
                <a:srgbClr val="000000"/>
              </a:solidFill>
            </a:endParaRPr>
          </a:p>
        </p:txBody>
      </p:sp>
      <p:sp>
        <p:nvSpPr>
          <p:cNvPr id="15363" name="Slide Number Placeholder 3">
            <a:extLst>
              <a:ext uri="{FF2B5EF4-FFF2-40B4-BE49-F238E27FC236}">
                <a16:creationId xmlns:a16="http://schemas.microsoft.com/office/drawing/2014/main" id="{55D84EBE-7204-2B8C-F16D-4C92961131D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9pPr>
          </a:lstStyle>
          <a:p>
            <a:pPr eaLnBrk="1" hangingPunct="1"/>
            <a:fld id="{D2F192C3-E46A-4C3F-82E4-B38CCED5FFF1}" type="slidenum">
              <a:rPr lang="en-US" altLang="en-US" sz="1200">
                <a:latin typeface="Calibri" panose="020F0502020204030204" pitchFamily="34" charset="0"/>
              </a:rPr>
              <a:pPr eaLnBrk="1" hangingPunct="1"/>
              <a:t>1</a:t>
            </a:fld>
            <a:endParaRPr lang="en-US" altLang="en-US" sz="1200">
              <a:latin typeface="Calibri" panose="020F0502020204030204" pitchFamily="34" charset="0"/>
            </a:endParaRPr>
          </a:p>
        </p:txBody>
      </p:sp>
    </p:spTree>
    <p:extLst>
      <p:ext uri="{BB962C8B-B14F-4D97-AF65-F5344CB8AC3E}">
        <p14:creationId xmlns:p14="http://schemas.microsoft.com/office/powerpoint/2010/main" val="1230698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2AEC7-EBC3-78EF-76BD-F3E3353ADC0A}"/>
            </a:ext>
          </a:extLst>
        </p:cNvPr>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5161707D-B20F-B951-E638-347EFDF93FDE}"/>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a:extLst>
              <a:ext uri="{FF2B5EF4-FFF2-40B4-BE49-F238E27FC236}">
                <a16:creationId xmlns:a16="http://schemas.microsoft.com/office/drawing/2014/main" id="{3CB8FDB3-7641-7F2D-2CDE-D1DA414664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9600">
              <a:solidFill>
                <a:srgbClr val="000000"/>
              </a:solidFill>
            </a:endParaRPr>
          </a:p>
        </p:txBody>
      </p:sp>
      <p:sp>
        <p:nvSpPr>
          <p:cNvPr id="15363" name="Slide Number Placeholder 3">
            <a:extLst>
              <a:ext uri="{FF2B5EF4-FFF2-40B4-BE49-F238E27FC236}">
                <a16:creationId xmlns:a16="http://schemas.microsoft.com/office/drawing/2014/main" id="{BE2589E8-C708-5664-62F2-8FD198694D1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9pPr>
          </a:lstStyle>
          <a:p>
            <a:pPr eaLnBrk="1" hangingPunct="1"/>
            <a:fld id="{D2F192C3-E46A-4C3F-82E4-B38CCED5FFF1}" type="slidenum">
              <a:rPr lang="en-US" altLang="en-US" sz="1200">
                <a:latin typeface="Calibri" panose="020F0502020204030204" pitchFamily="34" charset="0"/>
              </a:rPr>
              <a:pPr eaLnBrk="1" hangingPunct="1"/>
              <a:t>2</a:t>
            </a:fld>
            <a:endParaRPr lang="en-US" altLang="en-US" sz="1200">
              <a:latin typeface="Calibri" panose="020F0502020204030204" pitchFamily="34" charset="0"/>
            </a:endParaRPr>
          </a:p>
        </p:txBody>
      </p:sp>
    </p:spTree>
    <p:extLst>
      <p:ext uri="{BB962C8B-B14F-4D97-AF65-F5344CB8AC3E}">
        <p14:creationId xmlns:p14="http://schemas.microsoft.com/office/powerpoint/2010/main" val="1172449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164" y="9942601"/>
            <a:ext cx="43526075" cy="6858882"/>
          </a:xfrm>
        </p:spPr>
        <p:txBody>
          <a:bodyPr/>
          <a:lstStyle/>
          <a:p>
            <a:r>
              <a:rPr lang="en-US"/>
              <a:t>Click to edit Master title style</a:t>
            </a:r>
          </a:p>
        </p:txBody>
      </p:sp>
      <p:sp>
        <p:nvSpPr>
          <p:cNvPr id="3" name="Subtitle 2"/>
          <p:cNvSpPr>
            <a:spLocks noGrp="1"/>
          </p:cNvSpPr>
          <p:nvPr>
            <p:ph type="subTitle" idx="1"/>
          </p:nvPr>
        </p:nvSpPr>
        <p:spPr>
          <a:xfrm>
            <a:off x="7680325" y="18134983"/>
            <a:ext cx="35845750" cy="818003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A69EC84A-6AAE-9005-A868-C29D0D92818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EDAB71F-E119-53A2-8EFF-B3D9887B424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8654E94-CF7F-4468-FCF0-76EC767DF175}"/>
              </a:ext>
            </a:extLst>
          </p:cNvPr>
          <p:cNvSpPr>
            <a:spLocks noGrp="1" noChangeArrowheads="1"/>
          </p:cNvSpPr>
          <p:nvPr>
            <p:ph type="sldNum" sz="quarter" idx="12"/>
          </p:nvPr>
        </p:nvSpPr>
        <p:spPr>
          <a:ln/>
        </p:spPr>
        <p:txBody>
          <a:bodyPr/>
          <a:lstStyle>
            <a:lvl1pPr>
              <a:defRPr/>
            </a:lvl1pPr>
          </a:lstStyle>
          <a:p>
            <a:fld id="{7C06D11F-3067-4550-A993-B4A29E8C03C1}" type="slidenum">
              <a:rPr lang="en-US" altLang="en-US"/>
              <a:pPr/>
              <a:t>‹#›</a:t>
            </a:fld>
            <a:endParaRPr lang="en-US" altLang="en-US"/>
          </a:p>
        </p:txBody>
      </p:sp>
    </p:spTree>
    <p:extLst>
      <p:ext uri="{BB962C8B-B14F-4D97-AF65-F5344CB8AC3E}">
        <p14:creationId xmlns:p14="http://schemas.microsoft.com/office/powerpoint/2010/main" val="1636510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D18570D-6742-E6CE-D1CF-FEBDA5503A8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5FE1809-1274-DC10-46BB-200C6107EC1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DEDA881-C214-4F65-10C4-9B57B12E7B31}"/>
              </a:ext>
            </a:extLst>
          </p:cNvPr>
          <p:cNvSpPr>
            <a:spLocks noGrp="1" noChangeArrowheads="1"/>
          </p:cNvSpPr>
          <p:nvPr>
            <p:ph type="sldNum" sz="quarter" idx="12"/>
          </p:nvPr>
        </p:nvSpPr>
        <p:spPr>
          <a:ln/>
        </p:spPr>
        <p:txBody>
          <a:bodyPr/>
          <a:lstStyle>
            <a:lvl1pPr>
              <a:defRPr/>
            </a:lvl1pPr>
          </a:lstStyle>
          <a:p>
            <a:fld id="{92B82604-6B3E-4218-B2B3-765D0908A88A}" type="slidenum">
              <a:rPr lang="en-US" altLang="en-US"/>
              <a:pPr/>
              <a:t>‹#›</a:t>
            </a:fld>
            <a:endParaRPr lang="en-US" altLang="en-US"/>
          </a:p>
        </p:txBody>
      </p:sp>
    </p:spTree>
    <p:extLst>
      <p:ext uri="{BB962C8B-B14F-4D97-AF65-F5344CB8AC3E}">
        <p14:creationId xmlns:p14="http://schemas.microsoft.com/office/powerpoint/2010/main" val="2750233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485514" y="2844492"/>
            <a:ext cx="10880725" cy="2560350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40163" y="2844492"/>
            <a:ext cx="32492950" cy="2560350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9836DBB-9124-E3A6-F18D-82350C62995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DEF470F-0615-5D97-AD27-FFA63CAB256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FD201AA-60DD-0113-A33F-608AC4CBCF62}"/>
              </a:ext>
            </a:extLst>
          </p:cNvPr>
          <p:cNvSpPr>
            <a:spLocks noGrp="1" noChangeArrowheads="1"/>
          </p:cNvSpPr>
          <p:nvPr>
            <p:ph type="sldNum" sz="quarter" idx="12"/>
          </p:nvPr>
        </p:nvSpPr>
        <p:spPr>
          <a:ln/>
        </p:spPr>
        <p:txBody>
          <a:bodyPr/>
          <a:lstStyle>
            <a:lvl1pPr>
              <a:defRPr/>
            </a:lvl1pPr>
          </a:lstStyle>
          <a:p>
            <a:fld id="{A6A77555-EA53-44A8-8B25-EDAF5FCC12D4}" type="slidenum">
              <a:rPr lang="en-US" altLang="en-US"/>
              <a:pPr/>
              <a:t>‹#›</a:t>
            </a:fld>
            <a:endParaRPr lang="en-US" altLang="en-US"/>
          </a:p>
        </p:txBody>
      </p:sp>
    </p:spTree>
    <p:extLst>
      <p:ext uri="{BB962C8B-B14F-4D97-AF65-F5344CB8AC3E}">
        <p14:creationId xmlns:p14="http://schemas.microsoft.com/office/powerpoint/2010/main" val="363144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86F90AF-BB38-2DB3-2753-6A926C645BA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2DBDC34-01C3-09CE-B759-11DC7559856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5428376-ED4E-DEE3-D8B8-A36767BA77D2}"/>
              </a:ext>
            </a:extLst>
          </p:cNvPr>
          <p:cNvSpPr>
            <a:spLocks noGrp="1" noChangeArrowheads="1"/>
          </p:cNvSpPr>
          <p:nvPr>
            <p:ph type="sldNum" sz="quarter" idx="12"/>
          </p:nvPr>
        </p:nvSpPr>
        <p:spPr>
          <a:ln/>
        </p:spPr>
        <p:txBody>
          <a:bodyPr/>
          <a:lstStyle>
            <a:lvl1pPr>
              <a:defRPr/>
            </a:lvl1pPr>
          </a:lstStyle>
          <a:p>
            <a:fld id="{8CDC51E4-AAE6-455A-950F-D8198CCCD055}" type="slidenum">
              <a:rPr lang="en-US" altLang="en-US"/>
              <a:pPr/>
              <a:t>‹#›</a:t>
            </a:fld>
            <a:endParaRPr lang="en-US" altLang="en-US"/>
          </a:p>
        </p:txBody>
      </p:sp>
    </p:spTree>
    <p:extLst>
      <p:ext uri="{BB962C8B-B14F-4D97-AF65-F5344CB8AC3E}">
        <p14:creationId xmlns:p14="http://schemas.microsoft.com/office/powerpoint/2010/main" val="850872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1" y="20565843"/>
            <a:ext cx="43526075" cy="635573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4044951" y="13564968"/>
            <a:ext cx="43526075" cy="7000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5C26F370-E097-2CA0-7A49-60CDE92841C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88E3DDD-8307-9123-381E-6FEA6B6B0E2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98A462C-3372-0EF5-A4BE-E822CA78129A}"/>
              </a:ext>
            </a:extLst>
          </p:cNvPr>
          <p:cNvSpPr>
            <a:spLocks noGrp="1" noChangeArrowheads="1"/>
          </p:cNvSpPr>
          <p:nvPr>
            <p:ph type="sldNum" sz="quarter" idx="12"/>
          </p:nvPr>
        </p:nvSpPr>
        <p:spPr>
          <a:ln/>
        </p:spPr>
        <p:txBody>
          <a:bodyPr/>
          <a:lstStyle>
            <a:lvl1pPr>
              <a:defRPr/>
            </a:lvl1pPr>
          </a:lstStyle>
          <a:p>
            <a:fld id="{19A3BCC8-546F-4E79-8C69-631EEC4A98F8}" type="slidenum">
              <a:rPr lang="en-US" altLang="en-US"/>
              <a:pPr/>
              <a:t>‹#›</a:t>
            </a:fld>
            <a:endParaRPr lang="en-US" altLang="en-US"/>
          </a:p>
        </p:txBody>
      </p:sp>
    </p:spTree>
    <p:extLst>
      <p:ext uri="{BB962C8B-B14F-4D97-AF65-F5344CB8AC3E}">
        <p14:creationId xmlns:p14="http://schemas.microsoft.com/office/powerpoint/2010/main" val="4060910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40164" y="9246527"/>
            <a:ext cx="21686837" cy="1920147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679400" y="9246527"/>
            <a:ext cx="21686838" cy="1920147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55779DD-4643-9FA8-9BC8-54B7F76D8E9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3014AA4-6BD5-7A10-0A4D-1825C61CF5B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A57D3CF-4DEF-BDF4-F28A-CF404A3F0442}"/>
              </a:ext>
            </a:extLst>
          </p:cNvPr>
          <p:cNvSpPr>
            <a:spLocks noGrp="1" noChangeArrowheads="1"/>
          </p:cNvSpPr>
          <p:nvPr>
            <p:ph type="sldNum" sz="quarter" idx="12"/>
          </p:nvPr>
        </p:nvSpPr>
        <p:spPr>
          <a:ln/>
        </p:spPr>
        <p:txBody>
          <a:bodyPr/>
          <a:lstStyle>
            <a:lvl1pPr>
              <a:defRPr/>
            </a:lvl1pPr>
          </a:lstStyle>
          <a:p>
            <a:fld id="{0DB3168E-4745-4562-95A2-C425C9B4F36C}" type="slidenum">
              <a:rPr lang="en-US" altLang="en-US"/>
              <a:pPr/>
              <a:t>‹#›</a:t>
            </a:fld>
            <a:endParaRPr lang="en-US" altLang="en-US"/>
          </a:p>
        </p:txBody>
      </p:sp>
    </p:spTree>
    <p:extLst>
      <p:ext uri="{BB962C8B-B14F-4D97-AF65-F5344CB8AC3E}">
        <p14:creationId xmlns:p14="http://schemas.microsoft.com/office/powerpoint/2010/main" val="3603900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639" y="1281024"/>
            <a:ext cx="46085125" cy="533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638" y="7164476"/>
            <a:ext cx="22625050" cy="298494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60638" y="10149417"/>
            <a:ext cx="22625050" cy="1843903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775" y="7164476"/>
            <a:ext cx="22632988" cy="298494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6012775" y="10149417"/>
            <a:ext cx="22632988" cy="1843903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ED69A9B6-4A6F-646F-3BB0-5038C499B679}"/>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54031C3C-4800-BF16-D956-4488F99242E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4AEDC010-E8CC-FFAE-64BB-14C3399E2DE4}"/>
              </a:ext>
            </a:extLst>
          </p:cNvPr>
          <p:cNvSpPr>
            <a:spLocks noGrp="1" noChangeArrowheads="1"/>
          </p:cNvSpPr>
          <p:nvPr>
            <p:ph type="sldNum" sz="quarter" idx="12"/>
          </p:nvPr>
        </p:nvSpPr>
        <p:spPr>
          <a:ln/>
        </p:spPr>
        <p:txBody>
          <a:bodyPr/>
          <a:lstStyle>
            <a:lvl1pPr>
              <a:defRPr/>
            </a:lvl1pPr>
          </a:lstStyle>
          <a:p>
            <a:fld id="{C912732F-549B-466F-976F-56E2818905DA}" type="slidenum">
              <a:rPr lang="en-US" altLang="en-US"/>
              <a:pPr/>
              <a:t>‹#›</a:t>
            </a:fld>
            <a:endParaRPr lang="en-US" altLang="en-US"/>
          </a:p>
        </p:txBody>
      </p:sp>
    </p:spTree>
    <p:extLst>
      <p:ext uri="{BB962C8B-B14F-4D97-AF65-F5344CB8AC3E}">
        <p14:creationId xmlns:p14="http://schemas.microsoft.com/office/powerpoint/2010/main" val="967929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476523DF-567D-5CFC-8888-88DD410B4F6E}"/>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5DFE4438-536A-8439-49BE-C0066A594A8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FBF2D7CD-F0C4-B4ED-006F-B9A500E3959A}"/>
              </a:ext>
            </a:extLst>
          </p:cNvPr>
          <p:cNvSpPr>
            <a:spLocks noGrp="1" noChangeArrowheads="1"/>
          </p:cNvSpPr>
          <p:nvPr>
            <p:ph type="sldNum" sz="quarter" idx="12"/>
          </p:nvPr>
        </p:nvSpPr>
        <p:spPr>
          <a:ln/>
        </p:spPr>
        <p:txBody>
          <a:bodyPr/>
          <a:lstStyle>
            <a:lvl1pPr>
              <a:defRPr/>
            </a:lvl1pPr>
          </a:lstStyle>
          <a:p>
            <a:fld id="{622F5423-038F-4855-BB96-2A43551B84EC}" type="slidenum">
              <a:rPr lang="en-US" altLang="en-US"/>
              <a:pPr/>
              <a:t>‹#›</a:t>
            </a:fld>
            <a:endParaRPr lang="en-US" altLang="en-US"/>
          </a:p>
        </p:txBody>
      </p:sp>
    </p:spTree>
    <p:extLst>
      <p:ext uri="{BB962C8B-B14F-4D97-AF65-F5344CB8AC3E}">
        <p14:creationId xmlns:p14="http://schemas.microsoft.com/office/powerpoint/2010/main" val="1774489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48A67F3-CC86-6BB4-816B-94EC3736DDA0}"/>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5DCBB38B-F999-E201-171F-8BED9EBA2CB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BF4844F-4390-4B27-4125-1FF9820F67AF}"/>
              </a:ext>
            </a:extLst>
          </p:cNvPr>
          <p:cNvSpPr>
            <a:spLocks noGrp="1" noChangeArrowheads="1"/>
          </p:cNvSpPr>
          <p:nvPr>
            <p:ph type="sldNum" sz="quarter" idx="12"/>
          </p:nvPr>
        </p:nvSpPr>
        <p:spPr>
          <a:ln/>
        </p:spPr>
        <p:txBody>
          <a:bodyPr/>
          <a:lstStyle>
            <a:lvl1pPr>
              <a:defRPr/>
            </a:lvl1pPr>
          </a:lstStyle>
          <a:p>
            <a:fld id="{FA1E7A44-9A5F-497E-A4C9-4E069CBE15D4}" type="slidenum">
              <a:rPr lang="en-US" altLang="en-US"/>
              <a:pPr/>
              <a:t>‹#›</a:t>
            </a:fld>
            <a:endParaRPr lang="en-US" altLang="en-US"/>
          </a:p>
        </p:txBody>
      </p:sp>
    </p:spTree>
    <p:extLst>
      <p:ext uri="{BB962C8B-B14F-4D97-AF65-F5344CB8AC3E}">
        <p14:creationId xmlns:p14="http://schemas.microsoft.com/office/powerpoint/2010/main" val="707172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274851"/>
            <a:ext cx="16846550" cy="5421974"/>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0019963" y="1274851"/>
            <a:ext cx="28625800" cy="273135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638" y="6696825"/>
            <a:ext cx="16846550" cy="218916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73644C2-5D9A-A0D2-C3F7-EB5A8A279B8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C7E7E3A-954F-5C18-AA3B-24107F3CC61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05395F2-53FD-B6BC-3EAA-1002553676F1}"/>
              </a:ext>
            </a:extLst>
          </p:cNvPr>
          <p:cNvSpPr>
            <a:spLocks noGrp="1" noChangeArrowheads="1"/>
          </p:cNvSpPr>
          <p:nvPr>
            <p:ph type="sldNum" sz="quarter" idx="12"/>
          </p:nvPr>
        </p:nvSpPr>
        <p:spPr>
          <a:ln/>
        </p:spPr>
        <p:txBody>
          <a:bodyPr/>
          <a:lstStyle>
            <a:lvl1pPr>
              <a:defRPr/>
            </a:lvl1pPr>
          </a:lstStyle>
          <a:p>
            <a:fld id="{4B9442D2-A87E-44B1-8368-6F8EDEC52798}" type="slidenum">
              <a:rPr lang="en-US" altLang="en-US"/>
              <a:pPr/>
              <a:t>‹#›</a:t>
            </a:fld>
            <a:endParaRPr lang="en-US" altLang="en-US"/>
          </a:p>
        </p:txBody>
      </p:sp>
    </p:spTree>
    <p:extLst>
      <p:ext uri="{BB962C8B-B14F-4D97-AF65-F5344CB8AC3E}">
        <p14:creationId xmlns:p14="http://schemas.microsoft.com/office/powerpoint/2010/main" val="2300319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176" y="22402492"/>
            <a:ext cx="30724475" cy="264539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0036176" y="2859927"/>
            <a:ext cx="30724475" cy="192014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0036176" y="25047885"/>
            <a:ext cx="30724475" cy="375509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D59A7DD-61D5-1E7A-3585-3AA41A2AFFC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3A046BB-6687-0EBE-BE3E-CAFD0FB824D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354BB16-AF30-4750-728B-E809955C57CF}"/>
              </a:ext>
            </a:extLst>
          </p:cNvPr>
          <p:cNvSpPr>
            <a:spLocks noGrp="1" noChangeArrowheads="1"/>
          </p:cNvSpPr>
          <p:nvPr>
            <p:ph type="sldNum" sz="quarter" idx="12"/>
          </p:nvPr>
        </p:nvSpPr>
        <p:spPr>
          <a:ln/>
        </p:spPr>
        <p:txBody>
          <a:bodyPr/>
          <a:lstStyle>
            <a:lvl1pPr>
              <a:defRPr/>
            </a:lvl1pPr>
          </a:lstStyle>
          <a:p>
            <a:fld id="{259803DD-43F5-4B6A-B0D4-BBDC06F049BA}" type="slidenum">
              <a:rPr lang="en-US" altLang="en-US"/>
              <a:pPr/>
              <a:t>‹#›</a:t>
            </a:fld>
            <a:endParaRPr lang="en-US" altLang="en-US"/>
          </a:p>
        </p:txBody>
      </p:sp>
    </p:spTree>
    <p:extLst>
      <p:ext uri="{BB962C8B-B14F-4D97-AF65-F5344CB8AC3E}">
        <p14:creationId xmlns:p14="http://schemas.microsoft.com/office/powerpoint/2010/main" val="2713084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D4F5EBD-0CB6-CF27-8F23-BA238CFD7BA8}"/>
              </a:ext>
            </a:extLst>
          </p:cNvPr>
          <p:cNvSpPr>
            <a:spLocks noGrp="1" noChangeArrowheads="1"/>
          </p:cNvSpPr>
          <p:nvPr>
            <p:ph type="title"/>
          </p:nvPr>
        </p:nvSpPr>
        <p:spPr bwMode="auto">
          <a:xfrm>
            <a:off x="3840163" y="2844800"/>
            <a:ext cx="43526075"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C5E54AB-2103-87FC-AF04-C8177773CC19}"/>
              </a:ext>
            </a:extLst>
          </p:cNvPr>
          <p:cNvSpPr>
            <a:spLocks noGrp="1" noChangeArrowheads="1"/>
          </p:cNvSpPr>
          <p:nvPr>
            <p:ph type="body" idx="1"/>
          </p:nvPr>
        </p:nvSpPr>
        <p:spPr bwMode="auto">
          <a:xfrm>
            <a:off x="3840163" y="9247188"/>
            <a:ext cx="43526075" cy="1920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AE4488D1-9BD4-4A84-8A6A-BBA1457EDAE0}"/>
              </a:ext>
            </a:extLst>
          </p:cNvPr>
          <p:cNvSpPr>
            <a:spLocks noGrp="1" noChangeArrowheads="1"/>
          </p:cNvSpPr>
          <p:nvPr>
            <p:ph type="dt" sz="half" idx="2"/>
          </p:nvPr>
        </p:nvSpPr>
        <p:spPr bwMode="auto">
          <a:xfrm>
            <a:off x="3840163" y="29159200"/>
            <a:ext cx="10668000" cy="21336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6200">
                <a:latin typeface="Times New Roman" charset="0"/>
                <a:ea typeface="ＭＳ Ｐゴシック" charset="0"/>
                <a:cs typeface="ＭＳ Ｐゴシック" charset="0"/>
              </a:defRPr>
            </a:lvl1pPr>
          </a:lstStyle>
          <a:p>
            <a:pPr>
              <a:defRPr/>
            </a:pPr>
            <a:endParaRPr lang="en-US"/>
          </a:p>
        </p:txBody>
      </p:sp>
      <p:sp>
        <p:nvSpPr>
          <p:cNvPr id="1029" name="Rectangle 5">
            <a:extLst>
              <a:ext uri="{FF2B5EF4-FFF2-40B4-BE49-F238E27FC236}">
                <a16:creationId xmlns:a16="http://schemas.microsoft.com/office/drawing/2014/main" id="{68D32AA6-4C4C-9BF2-C323-4478166B3691}"/>
              </a:ext>
            </a:extLst>
          </p:cNvPr>
          <p:cNvSpPr>
            <a:spLocks noGrp="1" noChangeArrowheads="1"/>
          </p:cNvSpPr>
          <p:nvPr>
            <p:ph type="ftr" sz="quarter" idx="3"/>
          </p:nvPr>
        </p:nvSpPr>
        <p:spPr bwMode="auto">
          <a:xfrm>
            <a:off x="17495838" y="29159200"/>
            <a:ext cx="16214725" cy="21336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6200">
                <a:latin typeface="Times New Roman" charset="0"/>
                <a:ea typeface="ＭＳ Ｐゴシック" charset="0"/>
                <a:cs typeface="ＭＳ Ｐゴシック" charset="0"/>
              </a:defRPr>
            </a:lvl1pPr>
          </a:lstStyle>
          <a:p>
            <a:pPr>
              <a:defRPr/>
            </a:pPr>
            <a:endParaRPr lang="en-US"/>
          </a:p>
        </p:txBody>
      </p:sp>
      <p:sp>
        <p:nvSpPr>
          <p:cNvPr id="1030" name="Rectangle 6">
            <a:extLst>
              <a:ext uri="{FF2B5EF4-FFF2-40B4-BE49-F238E27FC236}">
                <a16:creationId xmlns:a16="http://schemas.microsoft.com/office/drawing/2014/main" id="{5AA7ABD1-1DCA-7C10-4746-3658C069A83E}"/>
              </a:ext>
            </a:extLst>
          </p:cNvPr>
          <p:cNvSpPr>
            <a:spLocks noGrp="1" noChangeArrowheads="1"/>
          </p:cNvSpPr>
          <p:nvPr>
            <p:ph type="sldNum" sz="quarter" idx="4"/>
          </p:nvPr>
        </p:nvSpPr>
        <p:spPr bwMode="auto">
          <a:xfrm>
            <a:off x="36698238" y="29159200"/>
            <a:ext cx="10668000" cy="21336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6200">
                <a:latin typeface="Times New Roman" panose="02020603050405020304" pitchFamily="18" charset="0"/>
              </a:defRPr>
            </a:lvl1pPr>
          </a:lstStyle>
          <a:p>
            <a:fld id="{1596A72A-8B79-46B6-9517-3E52221921F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113" rtl="0" eaLnBrk="0" fontAlgn="base" hangingPunct="0">
        <a:spcBef>
          <a:spcPct val="0"/>
        </a:spcBef>
        <a:spcAft>
          <a:spcPct val="0"/>
        </a:spcAft>
        <a:defRPr sz="19600">
          <a:solidFill>
            <a:schemeClr val="tx2"/>
          </a:solidFill>
          <a:latin typeface="+mj-lt"/>
          <a:ea typeface="MS PGothic" panose="020B0600070205080204" pitchFamily="34" charset="-128"/>
          <a:cs typeface="ＭＳ Ｐゴシック" pitchFamily="-65" charset="-128"/>
        </a:defRPr>
      </a:lvl1pPr>
      <a:lvl2pPr algn="ctr" defTabSz="4075113" rtl="0" eaLnBrk="0" fontAlgn="base" hangingPunct="0">
        <a:spcBef>
          <a:spcPct val="0"/>
        </a:spcBef>
        <a:spcAft>
          <a:spcPct val="0"/>
        </a:spcAft>
        <a:defRPr sz="19600">
          <a:solidFill>
            <a:schemeClr val="tx2"/>
          </a:solidFill>
          <a:latin typeface="Times New Roman" pitchFamily="-65" charset="0"/>
          <a:ea typeface="MS PGothic" panose="020B0600070205080204" pitchFamily="34" charset="-128"/>
          <a:cs typeface="ＭＳ Ｐゴシック" pitchFamily="-65" charset="-128"/>
        </a:defRPr>
      </a:lvl2pPr>
      <a:lvl3pPr algn="ctr" defTabSz="4075113" rtl="0" eaLnBrk="0" fontAlgn="base" hangingPunct="0">
        <a:spcBef>
          <a:spcPct val="0"/>
        </a:spcBef>
        <a:spcAft>
          <a:spcPct val="0"/>
        </a:spcAft>
        <a:defRPr sz="19600">
          <a:solidFill>
            <a:schemeClr val="tx2"/>
          </a:solidFill>
          <a:latin typeface="Times New Roman" pitchFamily="-65" charset="0"/>
          <a:ea typeface="MS PGothic" panose="020B0600070205080204" pitchFamily="34" charset="-128"/>
          <a:cs typeface="ＭＳ Ｐゴシック" pitchFamily="-65" charset="-128"/>
        </a:defRPr>
      </a:lvl3pPr>
      <a:lvl4pPr algn="ctr" defTabSz="4075113" rtl="0" eaLnBrk="0" fontAlgn="base" hangingPunct="0">
        <a:spcBef>
          <a:spcPct val="0"/>
        </a:spcBef>
        <a:spcAft>
          <a:spcPct val="0"/>
        </a:spcAft>
        <a:defRPr sz="19600">
          <a:solidFill>
            <a:schemeClr val="tx2"/>
          </a:solidFill>
          <a:latin typeface="Times New Roman" pitchFamily="-65" charset="0"/>
          <a:ea typeface="MS PGothic" panose="020B0600070205080204" pitchFamily="34" charset="-128"/>
          <a:cs typeface="ＭＳ Ｐゴシック" pitchFamily="-65" charset="-128"/>
        </a:defRPr>
      </a:lvl4pPr>
      <a:lvl5pPr algn="ctr" defTabSz="4075113" rtl="0" eaLnBrk="0" fontAlgn="base" hangingPunct="0">
        <a:spcBef>
          <a:spcPct val="0"/>
        </a:spcBef>
        <a:spcAft>
          <a:spcPct val="0"/>
        </a:spcAft>
        <a:defRPr sz="19600">
          <a:solidFill>
            <a:schemeClr val="tx2"/>
          </a:solidFill>
          <a:latin typeface="Times New Roman" pitchFamily="-65" charset="0"/>
          <a:ea typeface="MS PGothic" panose="020B0600070205080204" pitchFamily="34" charset="-128"/>
          <a:cs typeface="ＭＳ Ｐゴシック" pitchFamily="-65" charset="-128"/>
        </a:defRPr>
      </a:lvl5pPr>
      <a:lvl6pPr marL="457200" algn="ctr" defTabSz="4075113" rtl="0" fontAlgn="base">
        <a:spcBef>
          <a:spcPct val="0"/>
        </a:spcBef>
        <a:spcAft>
          <a:spcPct val="0"/>
        </a:spcAft>
        <a:defRPr sz="19600">
          <a:solidFill>
            <a:schemeClr val="tx2"/>
          </a:solidFill>
          <a:latin typeface="Times New Roman" pitchFamily="-65" charset="0"/>
        </a:defRPr>
      </a:lvl6pPr>
      <a:lvl7pPr marL="914400" algn="ctr" defTabSz="4075113" rtl="0" fontAlgn="base">
        <a:spcBef>
          <a:spcPct val="0"/>
        </a:spcBef>
        <a:spcAft>
          <a:spcPct val="0"/>
        </a:spcAft>
        <a:defRPr sz="19600">
          <a:solidFill>
            <a:schemeClr val="tx2"/>
          </a:solidFill>
          <a:latin typeface="Times New Roman" pitchFamily="-65" charset="0"/>
        </a:defRPr>
      </a:lvl7pPr>
      <a:lvl8pPr marL="1371600" algn="ctr" defTabSz="4075113" rtl="0" fontAlgn="base">
        <a:spcBef>
          <a:spcPct val="0"/>
        </a:spcBef>
        <a:spcAft>
          <a:spcPct val="0"/>
        </a:spcAft>
        <a:defRPr sz="19600">
          <a:solidFill>
            <a:schemeClr val="tx2"/>
          </a:solidFill>
          <a:latin typeface="Times New Roman" pitchFamily="-65" charset="0"/>
        </a:defRPr>
      </a:lvl8pPr>
      <a:lvl9pPr marL="1828800" algn="ctr" defTabSz="4075113" rtl="0" fontAlgn="base">
        <a:spcBef>
          <a:spcPct val="0"/>
        </a:spcBef>
        <a:spcAft>
          <a:spcPct val="0"/>
        </a:spcAft>
        <a:defRPr sz="19600">
          <a:solidFill>
            <a:schemeClr val="tx2"/>
          </a:solidFill>
          <a:latin typeface="Times New Roman" pitchFamily="-65" charset="0"/>
        </a:defRPr>
      </a:lvl9pPr>
    </p:titleStyle>
    <p:bodyStyle>
      <a:lvl1pPr marL="1528763" indent="-1528763" algn="l" defTabSz="4075113" rtl="0" eaLnBrk="0" fontAlgn="base" hangingPunct="0">
        <a:spcBef>
          <a:spcPct val="20000"/>
        </a:spcBef>
        <a:spcAft>
          <a:spcPct val="0"/>
        </a:spcAft>
        <a:buChar char="•"/>
        <a:defRPr sz="14300">
          <a:solidFill>
            <a:schemeClr val="tx1"/>
          </a:solidFill>
          <a:latin typeface="+mn-lt"/>
          <a:ea typeface="MS PGothic" panose="020B0600070205080204" pitchFamily="34" charset="-128"/>
          <a:cs typeface="ＭＳ Ｐゴシック" pitchFamily="-65" charset="-128"/>
        </a:defRPr>
      </a:lvl1pPr>
      <a:lvl2pPr marL="3311525" indent="-1273175" algn="l" defTabSz="4075113" rtl="0" eaLnBrk="0" fontAlgn="base" hangingPunct="0">
        <a:spcBef>
          <a:spcPct val="20000"/>
        </a:spcBef>
        <a:spcAft>
          <a:spcPct val="0"/>
        </a:spcAft>
        <a:buChar char="–"/>
        <a:defRPr sz="12500">
          <a:solidFill>
            <a:schemeClr val="tx1"/>
          </a:solidFill>
          <a:latin typeface="+mn-lt"/>
          <a:ea typeface="MS PGothic" panose="020B0600070205080204" pitchFamily="34" charset="-128"/>
          <a:cs typeface="ＭＳ Ｐゴシック" charset="0"/>
        </a:defRPr>
      </a:lvl2pPr>
      <a:lvl3pPr marL="5094288" indent="-1019175" algn="l" defTabSz="4075113" rtl="0" eaLnBrk="0" fontAlgn="base" hangingPunct="0">
        <a:spcBef>
          <a:spcPct val="20000"/>
        </a:spcBef>
        <a:spcAft>
          <a:spcPct val="0"/>
        </a:spcAft>
        <a:buChar char="•"/>
        <a:defRPr sz="10700">
          <a:solidFill>
            <a:schemeClr val="tx1"/>
          </a:solidFill>
          <a:latin typeface="+mn-lt"/>
          <a:ea typeface="MS PGothic" panose="020B0600070205080204" pitchFamily="34" charset="-128"/>
          <a:cs typeface="ＭＳ Ｐゴシック" charset="0"/>
        </a:defRPr>
      </a:lvl3pPr>
      <a:lvl4pPr marL="7132638" indent="-1019175" algn="l" defTabSz="4075113" rtl="0" eaLnBrk="0" fontAlgn="base" hangingPunct="0">
        <a:spcBef>
          <a:spcPct val="20000"/>
        </a:spcBef>
        <a:spcAft>
          <a:spcPct val="0"/>
        </a:spcAft>
        <a:buChar char="–"/>
        <a:defRPr sz="8900">
          <a:solidFill>
            <a:schemeClr val="tx1"/>
          </a:solidFill>
          <a:latin typeface="+mn-lt"/>
          <a:ea typeface="MS PGothic" panose="020B0600070205080204" pitchFamily="34" charset="-128"/>
          <a:cs typeface="ＭＳ Ｐゴシック" charset="0"/>
        </a:defRPr>
      </a:lvl4pPr>
      <a:lvl5pPr marL="9169400" indent="-1017588" algn="l" defTabSz="4075113" rtl="0" eaLnBrk="0" fontAlgn="base" hangingPunct="0">
        <a:spcBef>
          <a:spcPct val="20000"/>
        </a:spcBef>
        <a:spcAft>
          <a:spcPct val="0"/>
        </a:spcAft>
        <a:buChar char="»"/>
        <a:defRPr sz="8900">
          <a:solidFill>
            <a:schemeClr val="tx1"/>
          </a:solidFill>
          <a:latin typeface="+mn-lt"/>
          <a:ea typeface="MS PGothic" panose="020B0600070205080204" pitchFamily="34" charset="-128"/>
          <a:cs typeface="ＭＳ Ｐゴシック" charset="0"/>
        </a:defRPr>
      </a:lvl5pPr>
      <a:lvl6pPr marL="9626600" indent="-1017588" algn="l" defTabSz="4075113" rtl="0" fontAlgn="base">
        <a:spcBef>
          <a:spcPct val="20000"/>
        </a:spcBef>
        <a:spcAft>
          <a:spcPct val="0"/>
        </a:spcAft>
        <a:buChar char="»"/>
        <a:defRPr sz="8900">
          <a:solidFill>
            <a:schemeClr val="tx1"/>
          </a:solidFill>
          <a:latin typeface="+mn-lt"/>
          <a:ea typeface="ＭＳ Ｐゴシック" pitchFamily="-65" charset="-128"/>
        </a:defRPr>
      </a:lvl6pPr>
      <a:lvl7pPr marL="10083800" indent="-1017588" algn="l" defTabSz="4075113" rtl="0" fontAlgn="base">
        <a:spcBef>
          <a:spcPct val="20000"/>
        </a:spcBef>
        <a:spcAft>
          <a:spcPct val="0"/>
        </a:spcAft>
        <a:buChar char="»"/>
        <a:defRPr sz="8900">
          <a:solidFill>
            <a:schemeClr val="tx1"/>
          </a:solidFill>
          <a:latin typeface="+mn-lt"/>
          <a:ea typeface="ＭＳ Ｐゴシック" pitchFamily="-65" charset="-128"/>
        </a:defRPr>
      </a:lvl7pPr>
      <a:lvl8pPr marL="10541000" indent="-1017588" algn="l" defTabSz="4075113" rtl="0" fontAlgn="base">
        <a:spcBef>
          <a:spcPct val="20000"/>
        </a:spcBef>
        <a:spcAft>
          <a:spcPct val="0"/>
        </a:spcAft>
        <a:buChar char="»"/>
        <a:defRPr sz="8900">
          <a:solidFill>
            <a:schemeClr val="tx1"/>
          </a:solidFill>
          <a:latin typeface="+mn-lt"/>
          <a:ea typeface="ＭＳ Ｐゴシック" pitchFamily="-65" charset="-128"/>
        </a:defRPr>
      </a:lvl8pPr>
      <a:lvl9pPr marL="10998200" indent="-1017588" algn="l" defTabSz="4075113" rtl="0" fontAlgn="base">
        <a:spcBef>
          <a:spcPct val="20000"/>
        </a:spcBef>
        <a:spcAft>
          <a:spcPct val="0"/>
        </a:spcAft>
        <a:buChar char="»"/>
        <a:defRPr sz="89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hemeOverride" Target="../theme/themeOverride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88995E-558A-8074-CE8A-4FBAFCCB95F3}"/>
            </a:ext>
          </a:extLst>
        </p:cNvPr>
        <p:cNvGrpSpPr/>
        <p:nvPr/>
      </p:nvGrpSpPr>
      <p:grpSpPr>
        <a:xfrm>
          <a:off x="0" y="0"/>
          <a:ext cx="0" cy="0"/>
          <a:chOff x="0" y="0"/>
          <a:chExt cx="0" cy="0"/>
        </a:xfrm>
      </p:grpSpPr>
      <p:pic>
        <p:nvPicPr>
          <p:cNvPr id="3076" name="Picture 4">
            <a:extLst>
              <a:ext uri="{FF2B5EF4-FFF2-40B4-BE49-F238E27FC236}">
                <a16:creationId xmlns:a16="http://schemas.microsoft.com/office/drawing/2014/main" id="{1ADC2776-E32A-5723-D8FA-78200EAA0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5766"/>
            <a:ext cx="51206401" cy="32028013"/>
          </a:xfrm>
          <a:prstGeom prst="rect">
            <a:avLst/>
          </a:prstGeom>
          <a:noFill/>
          <a:extLst>
            <a:ext uri="{909E8E84-426E-40DD-AFC4-6F175D3DCCD1}">
              <a14:hiddenFill xmlns:a14="http://schemas.microsoft.com/office/drawing/2010/main">
                <a:solidFill>
                  <a:srgbClr val="FFFFFF"/>
                </a:solidFill>
              </a14:hiddenFill>
            </a:ext>
          </a:extLst>
        </p:spPr>
      </p:pic>
      <p:sp>
        <p:nvSpPr>
          <p:cNvPr id="14339" name="Text Box 7">
            <a:extLst>
              <a:ext uri="{FF2B5EF4-FFF2-40B4-BE49-F238E27FC236}">
                <a16:creationId xmlns:a16="http://schemas.microsoft.com/office/drawing/2014/main" id="{0A748180-70C4-65AA-E340-600EBBB40B09}"/>
              </a:ext>
            </a:extLst>
          </p:cNvPr>
          <p:cNvSpPr txBox="1">
            <a:spLocks noChangeArrowheads="1"/>
          </p:cNvSpPr>
          <p:nvPr/>
        </p:nvSpPr>
        <p:spPr bwMode="auto">
          <a:xfrm>
            <a:off x="1763486" y="6929437"/>
            <a:ext cx="10744427" cy="11300277"/>
          </a:xfrm>
          <a:prstGeom prst="rect">
            <a:avLst/>
          </a:prstGeom>
          <a:solidFill>
            <a:schemeClr val="bg1"/>
          </a:solidFill>
          <a:ln w="38100">
            <a:solidFill>
              <a:srgbClr val="000000"/>
            </a:solidFill>
            <a:round/>
            <a:headEnd/>
            <a:tailEnd/>
          </a:ln>
        </p:spPr>
        <p:txBody>
          <a:bodyPr lIns="914400" tIns="457200" rIns="914400" bIns="914400"/>
          <a:lstStyle>
            <a:lvl1pPr eaLnBrk="0" hangingPunct="0">
              <a:tabLst>
                <a:tab pos="500063" algn="l"/>
              </a:tabLst>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tabLst>
                <a:tab pos="500063" algn="l"/>
              </a:tabLst>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9pPr>
          </a:lstStyle>
          <a:p>
            <a:pPr algn="just" eaLnBrk="1" hangingPunct="1">
              <a:spcBef>
                <a:spcPct val="50000"/>
              </a:spcBef>
            </a:pPr>
            <a:r>
              <a:rPr lang="en-US" altLang="en-US" sz="4800" b="1" dirty="0">
                <a:latin typeface="Avenir Heavy" pitchFamily="124" charset="0"/>
              </a:rPr>
              <a:t>Introduction</a:t>
            </a:r>
          </a:p>
          <a:p>
            <a:pPr eaLnBrk="1" hangingPunct="1">
              <a:spcBef>
                <a:spcPct val="10000"/>
              </a:spcBef>
            </a:pPr>
            <a:endParaRPr lang="en-US" altLang="ja-JP" sz="4800" dirty="0">
              <a:latin typeface="Avenir Book" pitchFamily="124" charset="0"/>
            </a:endParaRPr>
          </a:p>
          <a:p>
            <a:pPr eaLnBrk="1" hangingPunct="1">
              <a:spcBef>
                <a:spcPct val="10000"/>
              </a:spcBef>
            </a:pPr>
            <a:r>
              <a:rPr lang="en-US" sz="4000" dirty="0">
                <a:latin typeface="Avenir Book"/>
              </a:rPr>
              <a:t>This project explores how accurately NBA regular season data can predict playoff outcomes using neural networks trained on game-by-game statistics. The goal is to identify patterns in predictive accuracy as the season progresses, uncovering whether certain segments of games better indicate postseason success. By addressing doubts about the regular season’s value, this study offers potential insights to enhance sports analytics, inform league policies, and showcase the dynamic applications of machine learning in real-world scenarios.</a:t>
            </a:r>
            <a:endParaRPr lang="en-US" altLang="en-US" sz="4000" dirty="0">
              <a:latin typeface="Avenir Book"/>
            </a:endParaRPr>
          </a:p>
        </p:txBody>
      </p:sp>
      <p:sp>
        <p:nvSpPr>
          <p:cNvPr id="14340" name="Text Box 11">
            <a:extLst>
              <a:ext uri="{FF2B5EF4-FFF2-40B4-BE49-F238E27FC236}">
                <a16:creationId xmlns:a16="http://schemas.microsoft.com/office/drawing/2014/main" id="{15C1BDC7-7587-FB19-C59C-76EA155BF4C7}"/>
              </a:ext>
            </a:extLst>
          </p:cNvPr>
          <p:cNvSpPr txBox="1">
            <a:spLocks noChangeArrowheads="1"/>
          </p:cNvSpPr>
          <p:nvPr/>
        </p:nvSpPr>
        <p:spPr bwMode="auto">
          <a:xfrm>
            <a:off x="1763486" y="19333028"/>
            <a:ext cx="10744427" cy="10254343"/>
          </a:xfrm>
          <a:prstGeom prst="rect">
            <a:avLst/>
          </a:prstGeom>
          <a:solidFill>
            <a:schemeClr val="bg1"/>
          </a:solidFill>
          <a:ln w="38100">
            <a:solidFill>
              <a:srgbClr val="000000"/>
            </a:solidFill>
            <a:round/>
            <a:headEnd/>
            <a:tailEnd/>
          </a:ln>
        </p:spPr>
        <p:txBody>
          <a:bodyPr lIns="914400" tIns="457200" rIns="914400" bIns="914400"/>
          <a:lstStyle>
            <a:lvl1pPr eaLnBrk="0" hangingPunct="0">
              <a:tabLst>
                <a:tab pos="508000" algn="l"/>
              </a:tabLst>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tabLst>
                <a:tab pos="508000" algn="l"/>
              </a:tabLst>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tabLst>
                <a:tab pos="508000" algn="l"/>
              </a:tabLst>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tabLst>
                <a:tab pos="508000" algn="l"/>
              </a:tabLst>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tabLst>
                <a:tab pos="508000"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anose="020B0604020202020204" pitchFamily="34" charset="0"/>
                <a:ea typeface="MS PGothic" panose="020B0600070205080204" pitchFamily="34" charset="-128"/>
              </a:defRPr>
            </a:lvl9pPr>
          </a:lstStyle>
          <a:p>
            <a:pPr algn="just" eaLnBrk="1" hangingPunct="1">
              <a:spcBef>
                <a:spcPct val="50000"/>
              </a:spcBef>
            </a:pPr>
            <a:r>
              <a:rPr lang="en-US" altLang="en-US" sz="4800" b="1" dirty="0">
                <a:solidFill>
                  <a:srgbClr val="000000"/>
                </a:solidFill>
                <a:latin typeface="Avenir Heavy" pitchFamily="124" charset="0"/>
              </a:rPr>
              <a:t>Data Processing</a:t>
            </a:r>
            <a:endParaRPr lang="en-US" altLang="en-US" sz="4800" dirty="0">
              <a:latin typeface="Avenir Book" pitchFamily="124" charset="0"/>
            </a:endParaRPr>
          </a:p>
          <a:p>
            <a:pPr eaLnBrk="1" hangingPunct="1">
              <a:spcBef>
                <a:spcPct val="10000"/>
              </a:spcBef>
            </a:pPr>
            <a:endParaRPr lang="en-US" altLang="en-US" sz="4800" dirty="0">
              <a:latin typeface="Avenir Book" pitchFamily="124" charset="0"/>
            </a:endParaRPr>
          </a:p>
          <a:p>
            <a:pPr eaLnBrk="1" hangingPunct="1">
              <a:spcBef>
                <a:spcPct val="10000"/>
              </a:spcBef>
            </a:pPr>
            <a:r>
              <a:rPr lang="en-US" altLang="en-US" sz="4800" dirty="0">
                <a:latin typeface="Avenir Book" pitchFamily="124" charset="0"/>
              </a:rPr>
              <a:t>Four sentences max. </a:t>
            </a:r>
          </a:p>
          <a:p>
            <a:pPr eaLnBrk="1" hangingPunct="1">
              <a:spcBef>
                <a:spcPct val="10000"/>
              </a:spcBef>
            </a:pPr>
            <a:endParaRPr lang="en-US" altLang="en-US" sz="4800" dirty="0">
              <a:latin typeface="Avenir Book" pitchFamily="124" charset="0"/>
            </a:endParaRPr>
          </a:p>
          <a:p>
            <a:pPr eaLnBrk="1" hangingPunct="1">
              <a:spcBef>
                <a:spcPct val="10000"/>
              </a:spcBef>
            </a:pPr>
            <a:r>
              <a:rPr lang="en-US" altLang="en-US" sz="4800" dirty="0">
                <a:latin typeface="Avenir Book" pitchFamily="124" charset="0"/>
              </a:rPr>
              <a:t>If viewer truly wants to know gruesome details, they’ll ask or email you. </a:t>
            </a:r>
          </a:p>
          <a:p>
            <a:pPr eaLnBrk="1" hangingPunct="1">
              <a:spcBef>
                <a:spcPct val="10000"/>
              </a:spcBef>
            </a:pPr>
            <a:endParaRPr lang="en-US" altLang="en-US" sz="4800" dirty="0">
              <a:latin typeface="Avenir Book" pitchFamily="124" charset="0"/>
            </a:endParaRPr>
          </a:p>
          <a:p>
            <a:pPr eaLnBrk="1" hangingPunct="1">
              <a:spcBef>
                <a:spcPct val="10000"/>
              </a:spcBef>
            </a:pPr>
            <a:r>
              <a:rPr lang="en-US" altLang="en-US" sz="4800" dirty="0">
                <a:latin typeface="Avenir Book" pitchFamily="124" charset="0"/>
              </a:rPr>
              <a:t>Sometimes adding a pic is good. </a:t>
            </a:r>
          </a:p>
          <a:p>
            <a:pPr eaLnBrk="1" hangingPunct="1">
              <a:spcBef>
                <a:spcPct val="10000"/>
              </a:spcBef>
            </a:pPr>
            <a:endParaRPr lang="en-US" altLang="en-US" sz="4800" dirty="0">
              <a:latin typeface="Avenir Book" pitchFamily="124" charset="0"/>
            </a:endParaRPr>
          </a:p>
        </p:txBody>
      </p:sp>
      <p:sp>
        <p:nvSpPr>
          <p:cNvPr id="14341" name="Text Box 12">
            <a:extLst>
              <a:ext uri="{FF2B5EF4-FFF2-40B4-BE49-F238E27FC236}">
                <a16:creationId xmlns:a16="http://schemas.microsoft.com/office/drawing/2014/main" id="{1C4C186A-44F2-BD7C-0303-A600CC4471D7}"/>
              </a:ext>
            </a:extLst>
          </p:cNvPr>
          <p:cNvSpPr txBox="1">
            <a:spLocks noChangeArrowheads="1"/>
          </p:cNvSpPr>
          <p:nvPr/>
        </p:nvSpPr>
        <p:spPr bwMode="auto">
          <a:xfrm>
            <a:off x="13822363" y="6908800"/>
            <a:ext cx="23347362" cy="22678571"/>
          </a:xfrm>
          <a:prstGeom prst="rect">
            <a:avLst/>
          </a:prstGeom>
          <a:solidFill>
            <a:schemeClr val="bg1"/>
          </a:solidFill>
          <a:ln w="38100">
            <a:solidFill>
              <a:srgbClr val="000000"/>
            </a:solidFill>
            <a:round/>
            <a:headEnd/>
            <a:tailEnd/>
          </a:ln>
        </p:spPr>
        <p:txBody>
          <a:bodyPr lIns="914400" tIns="457200" rIns="914400" bIns="914400"/>
          <a:lstStyle>
            <a:lvl1pPr eaLnBrk="0" hangingPunct="0">
              <a:tabLst>
                <a:tab pos="500063" algn="l"/>
              </a:tabLst>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tabLst>
                <a:tab pos="500063" algn="l"/>
              </a:tabLst>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9pPr>
          </a:lstStyle>
          <a:p>
            <a:pPr algn="just" eaLnBrk="1" hangingPunct="1"/>
            <a:r>
              <a:rPr lang="en-US" altLang="en-US" sz="4800" b="1" dirty="0">
                <a:solidFill>
                  <a:srgbClr val="000000"/>
                </a:solidFill>
                <a:latin typeface="Avenir Heavy" pitchFamily="124" charset="0"/>
              </a:rPr>
              <a:t>Results</a:t>
            </a:r>
          </a:p>
          <a:p>
            <a:pPr eaLnBrk="1" hangingPunct="1">
              <a:spcBef>
                <a:spcPts val="500"/>
              </a:spcBef>
            </a:pPr>
            <a:endParaRPr lang="en-US" altLang="ja-JP" sz="4800" dirty="0">
              <a:latin typeface="Avenir Book" pitchFamily="124" charset="0"/>
            </a:endParaRPr>
          </a:p>
          <a:p>
            <a:pPr eaLnBrk="1" hangingPunct="1">
              <a:spcBef>
                <a:spcPts val="500"/>
              </a:spcBef>
            </a:pPr>
            <a:r>
              <a:rPr lang="en-US" altLang="ja-JP" sz="4800" dirty="0">
                <a:latin typeface="Avenir Book" pitchFamily="124" charset="0"/>
              </a:rPr>
              <a:t>Highlight your LARGE photographs, charts, maps, or in this central arena.</a:t>
            </a:r>
          </a:p>
          <a:p>
            <a:pPr eaLnBrk="1" hangingPunct="1">
              <a:spcBef>
                <a:spcPts val="500"/>
              </a:spcBef>
            </a:pPr>
            <a:endParaRPr lang="en-US" altLang="ja-JP" sz="4800" dirty="0">
              <a:latin typeface="Avenir Book" pitchFamily="124" charset="0"/>
            </a:endParaRPr>
          </a:p>
          <a:p>
            <a:pPr eaLnBrk="1" hangingPunct="1">
              <a:spcBef>
                <a:spcPts val="500"/>
              </a:spcBef>
            </a:pPr>
            <a:r>
              <a:rPr lang="en-US" altLang="ja-JP" sz="4800" dirty="0">
                <a:latin typeface="Avenir Book" pitchFamily="124" charset="0"/>
              </a:rPr>
              <a:t>Don’t include every graphic you’ve made that relates to project. Choose one. Or two. And separate graphics with plenty of white space. </a:t>
            </a: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ts val="500"/>
              </a:spcBef>
            </a:pPr>
            <a:r>
              <a:rPr lang="en-US" altLang="ja-JP" sz="4800" dirty="0">
                <a:latin typeface="Avenir Book" pitchFamily="124" charset="0"/>
              </a:rPr>
              <a:t>Annotate graphics with arrows and callout boxes so that viewer is </a:t>
            </a:r>
            <a:r>
              <a:rPr lang="en-US" altLang="ja-JP" sz="4800" b="1" dirty="0">
                <a:latin typeface="Avenir Heavy" pitchFamily="124" charset="0"/>
              </a:rPr>
              <a:t>visually</a:t>
            </a:r>
            <a:r>
              <a:rPr lang="en-US" altLang="ja-JP" sz="4800" b="1" dirty="0">
                <a:latin typeface="Avenir Book" pitchFamily="124" charset="0"/>
              </a:rPr>
              <a:t> led</a:t>
            </a:r>
            <a:r>
              <a:rPr lang="en-US" altLang="ja-JP" sz="4800" dirty="0">
                <a:latin typeface="Avenir Book" pitchFamily="124" charset="0"/>
              </a:rPr>
              <a:t> through how hypothesis is addressed. The goal is to enable viewers to understand the logic behind your conclusions </a:t>
            </a:r>
            <a:r>
              <a:rPr lang="en-US" altLang="ja-JP" sz="4800" i="1" dirty="0">
                <a:latin typeface="Avenir Book" pitchFamily="124" charset="0"/>
              </a:rPr>
              <a:t>without you needing to be there</a:t>
            </a:r>
            <a:r>
              <a:rPr lang="en-US" altLang="ja-JP" sz="4800" dirty="0">
                <a:latin typeface="Avenir Book" pitchFamily="124" charset="0"/>
              </a:rPr>
              <a:t>.</a:t>
            </a:r>
          </a:p>
          <a:p>
            <a:pPr eaLnBrk="1" hangingPunct="1">
              <a:spcBef>
                <a:spcPts val="500"/>
              </a:spcBef>
            </a:pPr>
            <a:endParaRPr lang="en-US" altLang="ja-JP" sz="4800" dirty="0">
              <a:latin typeface="Avenir Book" pitchFamily="124" charset="0"/>
            </a:endParaRPr>
          </a:p>
          <a:p>
            <a:pPr eaLnBrk="1" hangingPunct="1">
              <a:spcBef>
                <a:spcPts val="500"/>
              </a:spcBef>
            </a:pPr>
            <a:r>
              <a:rPr lang="en-US" altLang="ja-JP" sz="4800" dirty="0">
                <a:latin typeface="Avenir Book" pitchFamily="124" charset="0"/>
              </a:rPr>
              <a:t>Keep font size of all text (even graph labels) as big or bigger than in rest of poster. </a:t>
            </a:r>
          </a:p>
          <a:p>
            <a:pPr eaLnBrk="1" hangingPunct="1">
              <a:spcBef>
                <a:spcPct val="50000"/>
              </a:spcBef>
            </a:pPr>
            <a:endParaRPr lang="en-US" altLang="en-US" sz="4800" dirty="0">
              <a:solidFill>
                <a:schemeClr val="accent2"/>
              </a:solidFill>
              <a:latin typeface="Avenir Book" pitchFamily="124" charset="0"/>
            </a:endParaRPr>
          </a:p>
          <a:p>
            <a:pPr eaLnBrk="1" hangingPunct="1">
              <a:spcBef>
                <a:spcPct val="50000"/>
              </a:spcBef>
            </a:pPr>
            <a:endParaRPr lang="en-US" altLang="en-US" sz="2800" i="1" dirty="0">
              <a:solidFill>
                <a:schemeClr val="accent2"/>
              </a:solidFill>
              <a:latin typeface="Avenir Book" pitchFamily="124" charset="0"/>
            </a:endParaRPr>
          </a:p>
        </p:txBody>
      </p:sp>
      <p:sp>
        <p:nvSpPr>
          <p:cNvPr id="14342" name="Text Box 13">
            <a:extLst>
              <a:ext uri="{FF2B5EF4-FFF2-40B4-BE49-F238E27FC236}">
                <a16:creationId xmlns:a16="http://schemas.microsoft.com/office/drawing/2014/main" id="{C5BAEFC1-27C5-0A7A-0E2A-EA3B2784CD09}"/>
              </a:ext>
            </a:extLst>
          </p:cNvPr>
          <p:cNvSpPr txBox="1">
            <a:spLocks noChangeArrowheads="1"/>
          </p:cNvSpPr>
          <p:nvPr/>
        </p:nvSpPr>
        <p:spPr bwMode="auto">
          <a:xfrm>
            <a:off x="38598475" y="6902450"/>
            <a:ext cx="10811782" cy="9242425"/>
          </a:xfrm>
          <a:prstGeom prst="rect">
            <a:avLst/>
          </a:prstGeom>
          <a:solidFill>
            <a:schemeClr val="bg1"/>
          </a:solidFill>
          <a:ln w="38100">
            <a:solidFill>
              <a:srgbClr val="000000"/>
            </a:solidFill>
            <a:round/>
            <a:headEnd/>
            <a:tailEnd/>
          </a:ln>
        </p:spPr>
        <p:txBody>
          <a:bodyPr lIns="914400" tIns="457200" rIns="914400" bIns="914400"/>
          <a:lstStyle>
            <a:lvl1pPr eaLnBrk="0" hangingPunct="0">
              <a:tabLst>
                <a:tab pos="635000" algn="l"/>
              </a:tabLst>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tabLst>
                <a:tab pos="635000" algn="l"/>
              </a:tabLst>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tabLst>
                <a:tab pos="635000" algn="l"/>
              </a:tabLst>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tabLst>
                <a:tab pos="635000" algn="l"/>
              </a:tabLst>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tabLst>
                <a:tab pos="635000"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635000"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635000"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635000"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635000" algn="l"/>
              </a:tabLst>
              <a:defRPr sz="3200">
                <a:solidFill>
                  <a:schemeClr val="tx1"/>
                </a:solidFill>
                <a:latin typeface="Helvetica" panose="020B0604020202020204" pitchFamily="34" charset="0"/>
                <a:ea typeface="MS PGothic" panose="020B0600070205080204" pitchFamily="34" charset="-128"/>
              </a:defRPr>
            </a:lvl9pPr>
          </a:lstStyle>
          <a:p>
            <a:pPr eaLnBrk="1" hangingPunct="1">
              <a:spcBef>
                <a:spcPct val="50000"/>
              </a:spcBef>
            </a:pPr>
            <a:r>
              <a:rPr lang="en-US" altLang="en-US" sz="4800" b="1" dirty="0">
                <a:solidFill>
                  <a:srgbClr val="000000"/>
                </a:solidFill>
                <a:latin typeface="Avenir Heavy" pitchFamily="124" charset="0"/>
              </a:rPr>
              <a:t>Findings</a:t>
            </a:r>
          </a:p>
          <a:p>
            <a:pPr eaLnBrk="1" hangingPunct="1">
              <a:spcBef>
                <a:spcPct val="50000"/>
              </a:spcBef>
            </a:pPr>
            <a:r>
              <a:rPr lang="en-US" altLang="ja-JP" sz="4800" dirty="0">
                <a:latin typeface="Avenir Book" pitchFamily="124" charset="0"/>
              </a:rPr>
              <a:t>Explain why outcome is interesting. Don’t assume it’s obvious. Three sentences max</a:t>
            </a:r>
          </a:p>
        </p:txBody>
      </p:sp>
      <p:sp>
        <p:nvSpPr>
          <p:cNvPr id="14345" name="Text Box 16">
            <a:extLst>
              <a:ext uri="{FF2B5EF4-FFF2-40B4-BE49-F238E27FC236}">
                <a16:creationId xmlns:a16="http://schemas.microsoft.com/office/drawing/2014/main" id="{5CB4B1E0-5DC9-C6C0-A4BC-6E6D4442DF4F}"/>
              </a:ext>
            </a:extLst>
          </p:cNvPr>
          <p:cNvSpPr txBox="1">
            <a:spLocks noChangeArrowheads="1"/>
          </p:cNvSpPr>
          <p:nvPr/>
        </p:nvSpPr>
        <p:spPr bwMode="auto">
          <a:xfrm>
            <a:off x="38595300" y="21355278"/>
            <a:ext cx="10811782" cy="4182608"/>
          </a:xfrm>
          <a:prstGeom prst="rect">
            <a:avLst/>
          </a:prstGeom>
          <a:solidFill>
            <a:schemeClr val="bg1"/>
          </a:solidFill>
          <a:ln w="38100">
            <a:solidFill>
              <a:srgbClr val="000000"/>
            </a:solidFill>
            <a:round/>
            <a:headEnd/>
            <a:tailEnd/>
          </a:ln>
        </p:spPr>
        <p:txBody>
          <a:bodyPr lIns="914400" tIns="457200" rIns="914400" bIns="914400"/>
          <a:lstStyle>
            <a:lvl1pPr eaLnBrk="0" hangingPunct="0">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9pPr>
          </a:lstStyle>
          <a:p>
            <a:pPr eaLnBrk="1" hangingPunct="1">
              <a:spcBef>
                <a:spcPct val="50000"/>
              </a:spcBef>
            </a:pPr>
            <a:r>
              <a:rPr lang="en-US" altLang="en-US" sz="4400" b="1" dirty="0">
                <a:solidFill>
                  <a:srgbClr val="000000"/>
                </a:solidFill>
                <a:latin typeface="Avenir Heavy" pitchFamily="124" charset="0"/>
              </a:rPr>
              <a:t>Next Steps</a:t>
            </a:r>
          </a:p>
          <a:p>
            <a:pPr marL="571500" indent="-571500" eaLnBrk="1" hangingPunct="1">
              <a:spcBef>
                <a:spcPts val="1200"/>
              </a:spcBef>
              <a:buFont typeface="Arial" panose="020B0604020202020204" pitchFamily="34" charset="0"/>
              <a:buChar char="•"/>
            </a:pPr>
            <a:r>
              <a:rPr lang="en-US" altLang="en-US" sz="3600" dirty="0">
                <a:latin typeface="Avenir Book" pitchFamily="124" charset="0"/>
              </a:rPr>
              <a:t>[]</a:t>
            </a:r>
          </a:p>
        </p:txBody>
      </p:sp>
      <p:sp>
        <p:nvSpPr>
          <p:cNvPr id="14346" name="Text Box 15">
            <a:extLst>
              <a:ext uri="{FF2B5EF4-FFF2-40B4-BE49-F238E27FC236}">
                <a16:creationId xmlns:a16="http://schemas.microsoft.com/office/drawing/2014/main" id="{B69C3B60-0B0B-4842-F1AD-CEDAC86EEF16}"/>
              </a:ext>
            </a:extLst>
          </p:cNvPr>
          <p:cNvSpPr txBox="1">
            <a:spLocks noChangeArrowheads="1"/>
          </p:cNvSpPr>
          <p:nvPr/>
        </p:nvSpPr>
        <p:spPr bwMode="auto">
          <a:xfrm>
            <a:off x="38595300" y="17175163"/>
            <a:ext cx="10811782" cy="4182608"/>
          </a:xfrm>
          <a:prstGeom prst="rect">
            <a:avLst/>
          </a:prstGeom>
          <a:solidFill>
            <a:schemeClr val="bg1"/>
          </a:solidFill>
          <a:ln w="38100">
            <a:solidFill>
              <a:srgbClr val="000000"/>
            </a:solidFill>
            <a:round/>
            <a:headEnd/>
            <a:tailEnd/>
          </a:ln>
        </p:spPr>
        <p:txBody>
          <a:bodyPr lIns="914400" tIns="457200" rIns="914400" bIns="914400"/>
          <a:lstStyle>
            <a:lvl1pPr marL="500063" indent="-500063" eaLnBrk="0" hangingPunct="0">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9pPr>
          </a:lstStyle>
          <a:p>
            <a:pPr eaLnBrk="1" hangingPunct="1">
              <a:spcBef>
                <a:spcPct val="50000"/>
              </a:spcBef>
            </a:pPr>
            <a:r>
              <a:rPr lang="en-US" altLang="en-US" sz="4400" b="1" dirty="0">
                <a:solidFill>
                  <a:srgbClr val="000000"/>
                </a:solidFill>
                <a:latin typeface="Avenir Heavy" pitchFamily="124" charset="0"/>
              </a:rPr>
              <a:t>Implications</a:t>
            </a:r>
          </a:p>
          <a:p>
            <a:pPr marL="571500" indent="-571500" eaLnBrk="1" hangingPunct="1">
              <a:spcBef>
                <a:spcPts val="1200"/>
              </a:spcBef>
              <a:buFont typeface="Arial" panose="020B0604020202020204" pitchFamily="34" charset="0"/>
              <a:buChar char="•"/>
            </a:pPr>
            <a:r>
              <a:rPr lang="en-US" altLang="en-US" sz="3600" dirty="0">
                <a:latin typeface="Avenir Book" pitchFamily="124" charset="0"/>
              </a:rPr>
              <a:t>[]</a:t>
            </a:r>
          </a:p>
          <a:p>
            <a:pPr eaLnBrk="1" hangingPunct="1"/>
            <a:br>
              <a:rPr lang="en-US" altLang="en-US" sz="2800" dirty="0">
                <a:latin typeface="Avenir Book" pitchFamily="124" charset="0"/>
              </a:rPr>
            </a:br>
            <a:endParaRPr lang="en-US" altLang="en-US" sz="2800" dirty="0">
              <a:latin typeface="Avenir Book" pitchFamily="124" charset="0"/>
            </a:endParaRPr>
          </a:p>
          <a:p>
            <a:pPr eaLnBrk="1" hangingPunct="1">
              <a:spcBef>
                <a:spcPct val="10000"/>
              </a:spcBef>
            </a:pPr>
            <a:endParaRPr lang="en-US" altLang="en-US" sz="2800" dirty="0">
              <a:latin typeface="Avenir Book" pitchFamily="124" charset="0"/>
            </a:endParaRPr>
          </a:p>
        </p:txBody>
      </p:sp>
      <p:sp>
        <p:nvSpPr>
          <p:cNvPr id="14347" name="Text Box 70">
            <a:extLst>
              <a:ext uri="{FF2B5EF4-FFF2-40B4-BE49-F238E27FC236}">
                <a16:creationId xmlns:a16="http://schemas.microsoft.com/office/drawing/2014/main" id="{BCE6D896-7C32-3496-1DCE-1B1F297F93C3}"/>
              </a:ext>
            </a:extLst>
          </p:cNvPr>
          <p:cNvSpPr txBox="1">
            <a:spLocks noChangeArrowheads="1"/>
          </p:cNvSpPr>
          <p:nvPr/>
        </p:nvSpPr>
        <p:spPr bwMode="auto">
          <a:xfrm>
            <a:off x="38595300" y="25537886"/>
            <a:ext cx="10811782" cy="4049485"/>
          </a:xfrm>
          <a:prstGeom prst="rect">
            <a:avLst/>
          </a:prstGeom>
          <a:solidFill>
            <a:schemeClr val="bg1"/>
          </a:solidFill>
          <a:ln w="38100">
            <a:solidFill>
              <a:srgbClr val="000000"/>
            </a:solidFill>
            <a:round/>
            <a:headEnd/>
            <a:tailEnd/>
          </a:ln>
        </p:spPr>
        <p:txBody>
          <a:bodyPr lIns="914400" tIns="457200" rIns="914400" bIns="914400"/>
          <a:lstStyle>
            <a:lvl1pPr eaLnBrk="0" hangingPunct="0">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9pPr>
          </a:lstStyle>
          <a:p>
            <a:pPr algn="just" eaLnBrk="1" hangingPunct="1"/>
            <a:r>
              <a:rPr lang="en-US" altLang="en-US" sz="4400" b="1" dirty="0">
                <a:solidFill>
                  <a:srgbClr val="000000"/>
                </a:solidFill>
                <a:latin typeface="Avenir Heavy" pitchFamily="124" charset="0"/>
              </a:rPr>
              <a:t>Data Sources</a:t>
            </a:r>
          </a:p>
          <a:p>
            <a:pPr marL="571500" indent="-571500" eaLnBrk="1" hangingPunct="1">
              <a:spcBef>
                <a:spcPct val="10000"/>
              </a:spcBef>
              <a:buFont typeface="Arial" panose="020B0604020202020204" pitchFamily="34" charset="0"/>
              <a:buChar char="•"/>
            </a:pPr>
            <a:r>
              <a:rPr lang="en-US" altLang="en-US" sz="3600" dirty="0" err="1">
                <a:solidFill>
                  <a:srgbClr val="000000"/>
                </a:solidFill>
                <a:latin typeface="Avenir Book" pitchFamily="124" charset="0"/>
              </a:rPr>
              <a:t>NBA.com’s</a:t>
            </a:r>
            <a:r>
              <a:rPr lang="en-US" altLang="en-US" sz="3600" dirty="0">
                <a:solidFill>
                  <a:srgbClr val="000000"/>
                </a:solidFill>
                <a:latin typeface="Avenir Book" pitchFamily="124" charset="0"/>
              </a:rPr>
              <a:t> official stats website</a:t>
            </a:r>
          </a:p>
          <a:p>
            <a:pPr marL="571500" indent="-571500" eaLnBrk="1" hangingPunct="1">
              <a:spcBef>
                <a:spcPct val="10000"/>
              </a:spcBef>
              <a:buFont typeface="Arial" panose="020B0604020202020204" pitchFamily="34" charset="0"/>
              <a:buChar char="•"/>
            </a:pPr>
            <a:r>
              <a:rPr lang="en-US" altLang="en-US" sz="3600" dirty="0">
                <a:solidFill>
                  <a:srgbClr val="000000"/>
                </a:solidFill>
                <a:latin typeface="Avenir Book" pitchFamily="124" charset="0"/>
              </a:rPr>
              <a:t>Used the stats.nba.com API to scrape traditional and advanced box score data</a:t>
            </a:r>
            <a:endParaRPr lang="en-US" altLang="en-US" sz="3600" dirty="0">
              <a:latin typeface="Avenir Book" pitchFamily="124" charset="0"/>
            </a:endParaRPr>
          </a:p>
          <a:p>
            <a:pPr eaLnBrk="1" hangingPunct="1">
              <a:spcBef>
                <a:spcPct val="10000"/>
              </a:spcBef>
            </a:pPr>
            <a:endParaRPr lang="en-US" altLang="en-US" sz="2800" dirty="0">
              <a:latin typeface="Avenir Book" pitchFamily="124" charset="0"/>
            </a:endParaRPr>
          </a:p>
        </p:txBody>
      </p:sp>
      <p:sp>
        <p:nvSpPr>
          <p:cNvPr id="14348" name="Text Box 7">
            <a:extLst>
              <a:ext uri="{FF2B5EF4-FFF2-40B4-BE49-F238E27FC236}">
                <a16:creationId xmlns:a16="http://schemas.microsoft.com/office/drawing/2014/main" id="{B0E97086-7DA8-5BE6-2BCF-05782062FB84}"/>
              </a:ext>
            </a:extLst>
          </p:cNvPr>
          <p:cNvSpPr txBox="1">
            <a:spLocks noChangeArrowheads="1"/>
          </p:cNvSpPr>
          <p:nvPr/>
        </p:nvSpPr>
        <p:spPr bwMode="auto">
          <a:xfrm>
            <a:off x="17765713" y="13822363"/>
            <a:ext cx="15678150" cy="4741862"/>
          </a:xfrm>
          <a:prstGeom prst="rect">
            <a:avLst/>
          </a:prstGeom>
          <a:solidFill>
            <a:srgbClr val="FFFE7E"/>
          </a:solidFill>
          <a:ln w="38100">
            <a:solidFill>
              <a:srgbClr val="000000"/>
            </a:solidFill>
            <a:round/>
            <a:headEnd/>
            <a:tailEnd/>
          </a:ln>
        </p:spPr>
        <p:txBody>
          <a:bodyPr lIns="914400" tIns="457200" rIns="914400" bIns="914400"/>
          <a:lstStyle>
            <a:lvl1pPr eaLnBrk="0" hangingPunct="0">
              <a:tabLst>
                <a:tab pos="500063" algn="l"/>
              </a:tabLst>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tabLst>
                <a:tab pos="500063" algn="l"/>
              </a:tabLst>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9pPr>
          </a:lstStyle>
          <a:p>
            <a:pPr eaLnBrk="1" hangingPunct="1">
              <a:lnSpc>
                <a:spcPts val="6900"/>
              </a:lnSpc>
            </a:pPr>
            <a:r>
              <a:rPr lang="en-US" altLang="ja-JP" sz="4800" dirty="0">
                <a:solidFill>
                  <a:srgbClr val="FF0000"/>
                </a:solidFill>
                <a:latin typeface="Avenir Medium" pitchFamily="124" charset="0"/>
              </a:rPr>
              <a:t>If you have just one or two simple graphics, viewers will be drawn to explore them. If you have too many or they are too complicated, visitors will be repelled. </a:t>
            </a:r>
            <a:endParaRPr lang="en-US" altLang="en-US" sz="2800" dirty="0">
              <a:latin typeface="Avenir Medium" pitchFamily="124" charset="0"/>
            </a:endParaRPr>
          </a:p>
        </p:txBody>
      </p:sp>
      <p:sp>
        <p:nvSpPr>
          <p:cNvPr id="2" name="Rectangle: Rounded Corners 1">
            <a:extLst>
              <a:ext uri="{FF2B5EF4-FFF2-40B4-BE49-F238E27FC236}">
                <a16:creationId xmlns:a16="http://schemas.microsoft.com/office/drawing/2014/main" id="{5BC111B1-8A0E-6CFC-6D24-AB4513D46AEE}"/>
              </a:ext>
            </a:extLst>
          </p:cNvPr>
          <p:cNvSpPr/>
          <p:nvPr/>
        </p:nvSpPr>
        <p:spPr>
          <a:xfrm>
            <a:off x="1763486" y="1077686"/>
            <a:ext cx="47646771" cy="4794476"/>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defRPr/>
            </a:pPr>
            <a:r>
              <a:rPr lang="en-US" sz="9600" b="0" i="0" u="none" strike="noStrike" dirty="0">
                <a:solidFill>
                  <a:srgbClr val="000000"/>
                </a:solidFill>
                <a:effectLst/>
                <a:latin typeface="Avenir Heavy"/>
              </a:rPr>
              <a:t>Box Score to Bracket: Evaluating the Predictive Power of NBA Regular Season </a:t>
            </a:r>
          </a:p>
          <a:p>
            <a:pPr algn="ctr">
              <a:lnSpc>
                <a:spcPct val="90000"/>
              </a:lnSpc>
              <a:defRPr/>
            </a:pPr>
            <a:r>
              <a:rPr lang="en-US" sz="9600" b="0" i="0" u="none" strike="noStrike" dirty="0">
                <a:solidFill>
                  <a:srgbClr val="000000"/>
                </a:solidFill>
                <a:effectLst/>
                <a:latin typeface="Avenir Heavy"/>
              </a:rPr>
              <a:t>Performance on Playoff Outcomes</a:t>
            </a:r>
          </a:p>
          <a:p>
            <a:pPr algn="ctr">
              <a:lnSpc>
                <a:spcPct val="90000"/>
              </a:lnSpc>
              <a:defRPr/>
            </a:pPr>
            <a:endParaRPr lang="en-US" sz="4000" b="0" i="0" u="none" strike="noStrike" dirty="0">
              <a:solidFill>
                <a:srgbClr val="000000"/>
              </a:solidFill>
              <a:effectLst/>
              <a:latin typeface="Avenir Heavy"/>
            </a:endParaRPr>
          </a:p>
          <a:p>
            <a:pPr algn="ctr">
              <a:lnSpc>
                <a:spcPct val="90000"/>
              </a:lnSpc>
              <a:defRPr/>
            </a:pPr>
            <a:r>
              <a:rPr lang="en-US" altLang="en-US" sz="6000" b="1" dirty="0">
                <a:solidFill>
                  <a:schemeClr val="tx1"/>
                </a:solidFill>
                <a:latin typeface="Avenir Medium" pitchFamily="124" charset="0"/>
              </a:rPr>
              <a:t>Andrew Scheiner ’25, Sid Lamsal ’25,</a:t>
            </a:r>
            <a:r>
              <a:rPr lang="en-US" altLang="en-US" sz="6000" b="1" dirty="0">
                <a:solidFill>
                  <a:schemeClr val="tx1"/>
                </a:solidFill>
                <a:latin typeface="Avenir Book" pitchFamily="124" charset="0"/>
              </a:rPr>
              <a:t> Department of Data Analytics, </a:t>
            </a:r>
            <a:r>
              <a:rPr lang="en-US" altLang="en-US" sz="6000" dirty="0">
                <a:solidFill>
                  <a:schemeClr val="tx1"/>
                </a:solidFill>
                <a:latin typeface="Avenir Book" pitchFamily="124" charset="0"/>
              </a:rPr>
              <a:t>Dickinson College</a:t>
            </a:r>
          </a:p>
        </p:txBody>
      </p:sp>
    </p:spTree>
    <p:extLst>
      <p:ext uri="{BB962C8B-B14F-4D97-AF65-F5344CB8AC3E}">
        <p14:creationId xmlns:p14="http://schemas.microsoft.com/office/powerpoint/2010/main" val="200249993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CE82C2-DBE0-5FA9-7820-3428C527F362}"/>
            </a:ext>
          </a:extLst>
        </p:cNvPr>
        <p:cNvGrpSpPr/>
        <p:nvPr/>
      </p:nvGrpSpPr>
      <p:grpSpPr>
        <a:xfrm>
          <a:off x="0" y="0"/>
          <a:ext cx="0" cy="0"/>
          <a:chOff x="0" y="0"/>
          <a:chExt cx="0" cy="0"/>
        </a:xfrm>
      </p:grpSpPr>
      <p:pic>
        <p:nvPicPr>
          <p:cNvPr id="3076" name="Picture 4">
            <a:extLst>
              <a:ext uri="{FF2B5EF4-FFF2-40B4-BE49-F238E27FC236}">
                <a16:creationId xmlns:a16="http://schemas.microsoft.com/office/drawing/2014/main" id="{29EF5C91-D397-DC08-FAAC-0308A2F817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5766"/>
            <a:ext cx="51206401" cy="32028013"/>
          </a:xfrm>
          <a:prstGeom prst="rect">
            <a:avLst/>
          </a:prstGeom>
          <a:noFill/>
          <a:extLst>
            <a:ext uri="{909E8E84-426E-40DD-AFC4-6F175D3DCCD1}">
              <a14:hiddenFill xmlns:a14="http://schemas.microsoft.com/office/drawing/2010/main">
                <a:solidFill>
                  <a:srgbClr val="FFFFFF"/>
                </a:solidFill>
              </a14:hiddenFill>
            </a:ext>
          </a:extLst>
        </p:spPr>
      </p:pic>
      <p:sp>
        <p:nvSpPr>
          <p:cNvPr id="14339" name="Text Box 7">
            <a:extLst>
              <a:ext uri="{FF2B5EF4-FFF2-40B4-BE49-F238E27FC236}">
                <a16:creationId xmlns:a16="http://schemas.microsoft.com/office/drawing/2014/main" id="{A817019B-2C78-FAF6-F919-6C121DD1EE35}"/>
              </a:ext>
            </a:extLst>
          </p:cNvPr>
          <p:cNvSpPr txBox="1">
            <a:spLocks noChangeArrowheads="1"/>
          </p:cNvSpPr>
          <p:nvPr/>
        </p:nvSpPr>
        <p:spPr bwMode="auto">
          <a:xfrm>
            <a:off x="1763486" y="6929437"/>
            <a:ext cx="10744427" cy="11300277"/>
          </a:xfrm>
          <a:prstGeom prst="rect">
            <a:avLst/>
          </a:prstGeom>
          <a:solidFill>
            <a:schemeClr val="bg1"/>
          </a:solidFill>
          <a:ln w="38100">
            <a:solidFill>
              <a:srgbClr val="000000"/>
            </a:solidFill>
            <a:round/>
            <a:headEnd/>
            <a:tailEnd/>
          </a:ln>
        </p:spPr>
        <p:txBody>
          <a:bodyPr lIns="914400" tIns="457200" rIns="914400" bIns="914400"/>
          <a:lstStyle>
            <a:lvl1pPr eaLnBrk="0" hangingPunct="0">
              <a:tabLst>
                <a:tab pos="500063" algn="l"/>
              </a:tabLst>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tabLst>
                <a:tab pos="500063" algn="l"/>
              </a:tabLst>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9pPr>
          </a:lstStyle>
          <a:p>
            <a:pPr algn="just" eaLnBrk="1" hangingPunct="1">
              <a:spcBef>
                <a:spcPct val="50000"/>
              </a:spcBef>
            </a:pPr>
            <a:r>
              <a:rPr lang="en-US" altLang="en-US" sz="4800" b="1" dirty="0">
                <a:latin typeface="Avenir Heavy" pitchFamily="124" charset="0"/>
              </a:rPr>
              <a:t>Introduction</a:t>
            </a:r>
          </a:p>
          <a:p>
            <a:pPr eaLnBrk="1" hangingPunct="1">
              <a:spcBef>
                <a:spcPct val="10000"/>
              </a:spcBef>
            </a:pPr>
            <a:endParaRPr lang="en-US" altLang="ja-JP" sz="4800" dirty="0">
              <a:latin typeface="Avenir Book" pitchFamily="124" charset="0"/>
            </a:endParaRPr>
          </a:p>
          <a:p>
            <a:pPr eaLnBrk="1" hangingPunct="1">
              <a:spcBef>
                <a:spcPct val="10000"/>
              </a:spcBef>
            </a:pPr>
            <a:r>
              <a:rPr lang="en-US" sz="4000" dirty="0">
                <a:latin typeface="Avenir Book"/>
              </a:rPr>
              <a:t>This project explores how accurately NBA regular season data can predict playoff outcomes using neural networks trained on game-by-game statistics. The goal is to identify patterns in predictive accuracy as the season progresses, uncovering whether certain segments of games better indicate postseason success. By addressing doubts about the regular season’s value, this study offers potential insights to enhance sports analytics, inform league policies, and showcase the dynamic applications of machine learning in real-world scenarios.</a:t>
            </a:r>
            <a:endParaRPr lang="en-US" altLang="en-US" sz="4000" dirty="0">
              <a:latin typeface="Avenir Book"/>
            </a:endParaRPr>
          </a:p>
        </p:txBody>
      </p:sp>
      <p:sp>
        <p:nvSpPr>
          <p:cNvPr id="14340" name="Text Box 11">
            <a:extLst>
              <a:ext uri="{FF2B5EF4-FFF2-40B4-BE49-F238E27FC236}">
                <a16:creationId xmlns:a16="http://schemas.microsoft.com/office/drawing/2014/main" id="{944CAD36-E156-CCD1-8A8F-C4F8011690FD}"/>
              </a:ext>
            </a:extLst>
          </p:cNvPr>
          <p:cNvSpPr txBox="1">
            <a:spLocks noChangeArrowheads="1"/>
          </p:cNvSpPr>
          <p:nvPr/>
        </p:nvSpPr>
        <p:spPr bwMode="auto">
          <a:xfrm>
            <a:off x="1763486" y="19333028"/>
            <a:ext cx="10744427" cy="10254343"/>
          </a:xfrm>
          <a:prstGeom prst="rect">
            <a:avLst/>
          </a:prstGeom>
          <a:solidFill>
            <a:schemeClr val="bg1"/>
          </a:solidFill>
          <a:ln w="38100">
            <a:solidFill>
              <a:srgbClr val="000000"/>
            </a:solidFill>
            <a:round/>
            <a:headEnd/>
            <a:tailEnd/>
          </a:ln>
        </p:spPr>
        <p:txBody>
          <a:bodyPr lIns="914400" tIns="457200" rIns="914400" bIns="914400"/>
          <a:lstStyle>
            <a:lvl1pPr eaLnBrk="0" hangingPunct="0">
              <a:tabLst>
                <a:tab pos="508000" algn="l"/>
              </a:tabLst>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tabLst>
                <a:tab pos="508000" algn="l"/>
              </a:tabLst>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tabLst>
                <a:tab pos="508000" algn="l"/>
              </a:tabLst>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tabLst>
                <a:tab pos="508000" algn="l"/>
              </a:tabLst>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tabLst>
                <a:tab pos="508000"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anose="020B0604020202020204" pitchFamily="34" charset="0"/>
                <a:ea typeface="MS PGothic" panose="020B0600070205080204" pitchFamily="34" charset="-128"/>
              </a:defRPr>
            </a:lvl9pPr>
          </a:lstStyle>
          <a:p>
            <a:pPr algn="just" eaLnBrk="1" hangingPunct="1">
              <a:spcBef>
                <a:spcPct val="50000"/>
              </a:spcBef>
            </a:pPr>
            <a:r>
              <a:rPr lang="en-US" altLang="en-US" sz="4800" b="1" dirty="0">
                <a:solidFill>
                  <a:srgbClr val="000000"/>
                </a:solidFill>
                <a:latin typeface="Avenir Heavy" pitchFamily="124" charset="0"/>
              </a:rPr>
              <a:t>Data Processing</a:t>
            </a:r>
            <a:endParaRPr lang="en-US" altLang="en-US" sz="4800" dirty="0">
              <a:latin typeface="Avenir Book" pitchFamily="124" charset="0"/>
            </a:endParaRPr>
          </a:p>
          <a:p>
            <a:pPr eaLnBrk="1" hangingPunct="1">
              <a:spcBef>
                <a:spcPct val="10000"/>
              </a:spcBef>
            </a:pPr>
            <a:endParaRPr lang="en-US" altLang="en-US" sz="1000" dirty="0">
              <a:latin typeface="Avenir Book" pitchFamily="124" charset="0"/>
            </a:endParaRPr>
          </a:p>
          <a:p>
            <a:pPr marL="685800" indent="-685800" eaLnBrk="1" hangingPunct="1">
              <a:spcBef>
                <a:spcPct val="10000"/>
              </a:spcBef>
              <a:buFont typeface="Arial" panose="020B0604020202020204" pitchFamily="34" charset="0"/>
              <a:buChar char="•"/>
            </a:pPr>
            <a:r>
              <a:rPr lang="en-US" altLang="en-US" sz="4400" dirty="0">
                <a:latin typeface="Avenir Book" pitchFamily="124" charset="0"/>
              </a:rPr>
              <a:t>We first scraped and collected our data using the requests library in Python (see data sources section).</a:t>
            </a:r>
          </a:p>
          <a:p>
            <a:pPr marL="685800" indent="-685800" eaLnBrk="1" hangingPunct="1">
              <a:spcBef>
                <a:spcPct val="10000"/>
              </a:spcBef>
              <a:buFont typeface="Arial" panose="020B0604020202020204" pitchFamily="34" charset="0"/>
              <a:buChar char="•"/>
            </a:pPr>
            <a:r>
              <a:rPr lang="en-US" altLang="en-US" sz="4400" dirty="0">
                <a:latin typeface="Avenir Book" pitchFamily="124" charset="0"/>
              </a:rPr>
              <a:t>Using the </a:t>
            </a:r>
            <a:r>
              <a:rPr lang="en-US" altLang="en-US" sz="4400" i="1" dirty="0">
                <a:latin typeface="Avenir Book" pitchFamily="124" charset="0"/>
              </a:rPr>
              <a:t>pandas</a:t>
            </a:r>
            <a:r>
              <a:rPr lang="en-US" altLang="en-US" sz="4400" dirty="0">
                <a:latin typeface="Avenir Book" pitchFamily="124" charset="0"/>
              </a:rPr>
              <a:t> library in Python, we were able to process scraped box score data for each NBA team (using global and team identifiers) and merge it together by season.</a:t>
            </a:r>
          </a:p>
          <a:p>
            <a:pPr marL="685800" indent="-685800" eaLnBrk="1" hangingPunct="1">
              <a:spcBef>
                <a:spcPct val="10000"/>
              </a:spcBef>
              <a:buFont typeface="Arial" panose="020B0604020202020204" pitchFamily="34" charset="0"/>
              <a:buChar char="•"/>
            </a:pPr>
            <a:r>
              <a:rPr lang="en-US" altLang="en-US" sz="4400" dirty="0">
                <a:latin typeface="Avenir Book" pitchFamily="124" charset="0"/>
                <a:ea typeface="Cambria" panose="02040503050406030204" pitchFamily="18" charset="0"/>
              </a:rPr>
              <a:t>Visuals were created using </a:t>
            </a:r>
            <a:r>
              <a:rPr lang="en-US" altLang="en-US" sz="4400" i="1" dirty="0">
                <a:latin typeface="Avenir Book" pitchFamily="124" charset="0"/>
                <a:ea typeface="Cambria" panose="02040503050406030204" pitchFamily="18" charset="0"/>
              </a:rPr>
              <a:t>seaborn</a:t>
            </a:r>
            <a:r>
              <a:rPr lang="en-US" altLang="en-US" sz="4400" dirty="0">
                <a:latin typeface="Avenir Book" pitchFamily="124" charset="0"/>
                <a:ea typeface="Cambria" panose="02040503050406030204" pitchFamily="18" charset="0"/>
              </a:rPr>
              <a:t> and </a:t>
            </a:r>
            <a:r>
              <a:rPr lang="en-US" altLang="en-US" sz="4400" i="1" dirty="0">
                <a:latin typeface="Avenir Book" pitchFamily="124" charset="0"/>
                <a:ea typeface="Cambria" panose="02040503050406030204" pitchFamily="18" charset="0"/>
              </a:rPr>
              <a:t>matplotlib</a:t>
            </a:r>
            <a:r>
              <a:rPr lang="en-US" altLang="en-US" sz="4400" dirty="0">
                <a:latin typeface="Avenir Book" pitchFamily="124" charset="0"/>
                <a:ea typeface="Cambria" panose="02040503050406030204" pitchFamily="18" charset="0"/>
              </a:rPr>
              <a:t>.</a:t>
            </a:r>
            <a:endParaRPr lang="en-US" altLang="en-US" sz="4400" i="1" dirty="0">
              <a:latin typeface="Avenir Book" pitchFamily="124" charset="0"/>
              <a:ea typeface="Cambria" panose="02040503050406030204" pitchFamily="18" charset="0"/>
            </a:endParaRPr>
          </a:p>
          <a:p>
            <a:pPr marL="685800" indent="-685800" eaLnBrk="1" hangingPunct="1">
              <a:spcBef>
                <a:spcPct val="10000"/>
              </a:spcBef>
              <a:buFont typeface="Arial" panose="020B0604020202020204" pitchFamily="34" charset="0"/>
              <a:buChar char="•"/>
            </a:pPr>
            <a:r>
              <a:rPr lang="en-US" altLang="en-US" sz="4400" dirty="0">
                <a:latin typeface="Avenir Book" pitchFamily="124" charset="0"/>
                <a:ea typeface="Cambria" panose="02040503050406030204" pitchFamily="18" charset="0"/>
              </a:rPr>
              <a:t>Neural network was created using the </a:t>
            </a:r>
            <a:r>
              <a:rPr lang="en-US" altLang="en-US" sz="4400" i="1" dirty="0" err="1">
                <a:latin typeface="Avenir Book" pitchFamily="124" charset="0"/>
                <a:ea typeface="Cambria" panose="02040503050406030204" pitchFamily="18" charset="0"/>
              </a:rPr>
              <a:t>keras</a:t>
            </a:r>
            <a:r>
              <a:rPr lang="en-US" altLang="en-US" sz="4400" dirty="0">
                <a:latin typeface="Avenir Book" pitchFamily="124" charset="0"/>
                <a:ea typeface="Cambria" panose="02040503050406030204" pitchFamily="18" charset="0"/>
              </a:rPr>
              <a:t> library in Python.</a:t>
            </a:r>
            <a:endParaRPr lang="en-US" altLang="en-US" sz="4400" dirty="0">
              <a:latin typeface="Avenir Book" pitchFamily="124" charset="0"/>
            </a:endParaRPr>
          </a:p>
        </p:txBody>
      </p:sp>
      <p:sp>
        <p:nvSpPr>
          <p:cNvPr id="14341" name="Text Box 12">
            <a:extLst>
              <a:ext uri="{FF2B5EF4-FFF2-40B4-BE49-F238E27FC236}">
                <a16:creationId xmlns:a16="http://schemas.microsoft.com/office/drawing/2014/main" id="{E6E35E14-F05B-C28E-2F69-74F3B7D21B6D}"/>
              </a:ext>
            </a:extLst>
          </p:cNvPr>
          <p:cNvSpPr txBox="1">
            <a:spLocks noChangeArrowheads="1"/>
          </p:cNvSpPr>
          <p:nvPr/>
        </p:nvSpPr>
        <p:spPr bwMode="auto">
          <a:xfrm>
            <a:off x="13822363" y="6908800"/>
            <a:ext cx="23347362" cy="22678571"/>
          </a:xfrm>
          <a:prstGeom prst="rect">
            <a:avLst/>
          </a:prstGeom>
          <a:solidFill>
            <a:schemeClr val="bg1"/>
          </a:solidFill>
          <a:ln w="38100">
            <a:solidFill>
              <a:srgbClr val="000000"/>
            </a:solidFill>
            <a:round/>
            <a:headEnd/>
            <a:tailEnd/>
          </a:ln>
        </p:spPr>
        <p:txBody>
          <a:bodyPr lIns="914400" tIns="457200" rIns="914400" bIns="914400"/>
          <a:lstStyle>
            <a:lvl1pPr eaLnBrk="0" hangingPunct="0">
              <a:tabLst>
                <a:tab pos="500063" algn="l"/>
              </a:tabLst>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tabLst>
                <a:tab pos="500063" algn="l"/>
              </a:tabLst>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9pPr>
          </a:lstStyle>
          <a:p>
            <a:pPr algn="just" eaLnBrk="1" hangingPunct="1"/>
            <a:r>
              <a:rPr lang="en-US" altLang="en-US" sz="4800" b="1" dirty="0">
                <a:solidFill>
                  <a:srgbClr val="000000"/>
                </a:solidFill>
                <a:latin typeface="Avenir Heavy" pitchFamily="124" charset="0"/>
              </a:rPr>
              <a:t>Results</a:t>
            </a: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ts val="500"/>
              </a:spcBef>
            </a:pPr>
            <a:endParaRPr lang="en-US" altLang="ja-JP" sz="4800" dirty="0">
              <a:latin typeface="Avenir Book" pitchFamily="124" charset="0"/>
            </a:endParaRPr>
          </a:p>
          <a:p>
            <a:pPr eaLnBrk="1" hangingPunct="1">
              <a:spcBef>
                <a:spcPct val="50000"/>
              </a:spcBef>
            </a:pPr>
            <a:endParaRPr lang="en-US" altLang="en-US" sz="4800" dirty="0">
              <a:solidFill>
                <a:schemeClr val="accent2"/>
              </a:solidFill>
              <a:latin typeface="Avenir Book" pitchFamily="124" charset="0"/>
            </a:endParaRPr>
          </a:p>
          <a:p>
            <a:pPr eaLnBrk="1" hangingPunct="1">
              <a:spcBef>
                <a:spcPct val="50000"/>
              </a:spcBef>
            </a:pPr>
            <a:endParaRPr lang="en-US" altLang="en-US" sz="2800" i="1" dirty="0">
              <a:solidFill>
                <a:schemeClr val="accent2"/>
              </a:solidFill>
              <a:latin typeface="Avenir Book" pitchFamily="124" charset="0"/>
            </a:endParaRPr>
          </a:p>
        </p:txBody>
      </p:sp>
      <p:sp>
        <p:nvSpPr>
          <p:cNvPr id="14342" name="Text Box 13">
            <a:extLst>
              <a:ext uri="{FF2B5EF4-FFF2-40B4-BE49-F238E27FC236}">
                <a16:creationId xmlns:a16="http://schemas.microsoft.com/office/drawing/2014/main" id="{01D8A2AC-A127-078B-ADC0-11106AA2B7A6}"/>
              </a:ext>
            </a:extLst>
          </p:cNvPr>
          <p:cNvSpPr txBox="1">
            <a:spLocks noChangeArrowheads="1"/>
          </p:cNvSpPr>
          <p:nvPr/>
        </p:nvSpPr>
        <p:spPr bwMode="auto">
          <a:xfrm>
            <a:off x="38598475" y="6902451"/>
            <a:ext cx="10811782" cy="7564664"/>
          </a:xfrm>
          <a:prstGeom prst="rect">
            <a:avLst/>
          </a:prstGeom>
          <a:solidFill>
            <a:schemeClr val="bg1"/>
          </a:solidFill>
          <a:ln w="38100">
            <a:solidFill>
              <a:srgbClr val="000000"/>
            </a:solidFill>
            <a:round/>
            <a:headEnd/>
            <a:tailEnd/>
          </a:ln>
        </p:spPr>
        <p:txBody>
          <a:bodyPr lIns="914400" tIns="457200" rIns="914400" bIns="914400"/>
          <a:lstStyle>
            <a:lvl1pPr eaLnBrk="0" hangingPunct="0">
              <a:tabLst>
                <a:tab pos="635000" algn="l"/>
              </a:tabLst>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tabLst>
                <a:tab pos="635000" algn="l"/>
              </a:tabLst>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tabLst>
                <a:tab pos="635000" algn="l"/>
              </a:tabLst>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tabLst>
                <a:tab pos="635000" algn="l"/>
              </a:tabLst>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tabLst>
                <a:tab pos="635000"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635000"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635000"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635000"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635000" algn="l"/>
              </a:tabLst>
              <a:defRPr sz="3200">
                <a:solidFill>
                  <a:schemeClr val="tx1"/>
                </a:solidFill>
                <a:latin typeface="Helvetica" panose="020B0604020202020204" pitchFamily="34" charset="0"/>
                <a:ea typeface="MS PGothic" panose="020B0600070205080204" pitchFamily="34" charset="-128"/>
              </a:defRPr>
            </a:lvl9pPr>
          </a:lstStyle>
          <a:p>
            <a:pPr eaLnBrk="1" hangingPunct="1">
              <a:spcBef>
                <a:spcPct val="50000"/>
              </a:spcBef>
            </a:pPr>
            <a:r>
              <a:rPr lang="en-US" altLang="en-US" sz="4800" b="1" dirty="0">
                <a:solidFill>
                  <a:srgbClr val="000000"/>
                </a:solidFill>
                <a:latin typeface="Avenir Heavy" pitchFamily="124" charset="0"/>
              </a:rPr>
              <a:t>Findings</a:t>
            </a:r>
          </a:p>
          <a:p>
            <a:pPr eaLnBrk="1" hangingPunct="1">
              <a:spcBef>
                <a:spcPct val="50000"/>
              </a:spcBef>
            </a:pPr>
            <a:endParaRPr lang="en-US" altLang="en-US" sz="1000" b="1" dirty="0">
              <a:solidFill>
                <a:srgbClr val="000000"/>
              </a:solidFill>
              <a:latin typeface="Avenir Book"/>
            </a:endParaRPr>
          </a:p>
          <a:p>
            <a:pPr marL="457200" indent="-457200">
              <a:buFont typeface="Arial" panose="020B0604020202020204" pitchFamily="34" charset="0"/>
              <a:buChar char="•"/>
            </a:pPr>
            <a:r>
              <a:rPr lang="en-US" sz="4000" dirty="0">
                <a:latin typeface="Avenir Book"/>
              </a:rPr>
              <a:t>Our neural network predicted NBA playoff outcomes with an average accuracy of 50%, peaking at 55%.</a:t>
            </a:r>
          </a:p>
          <a:p>
            <a:pPr marL="457200" indent="-457200">
              <a:buFont typeface="Arial" panose="020B0604020202020204" pitchFamily="34" charset="0"/>
              <a:buChar char="•"/>
            </a:pPr>
            <a:r>
              <a:rPr lang="en-US" sz="4000" dirty="0">
                <a:latin typeface="Avenir Book"/>
              </a:rPr>
              <a:t>Game-by-game training enhances predictive accuracy, following a semi-logarithmic trend.</a:t>
            </a:r>
          </a:p>
          <a:p>
            <a:pPr marL="457200" indent="-457200">
              <a:buFont typeface="Arial" panose="020B0604020202020204" pitchFamily="34" charset="0"/>
              <a:buChar char="•"/>
            </a:pPr>
            <a:r>
              <a:rPr lang="en-US" sz="4000" dirty="0">
                <a:latin typeface="Avenir Book"/>
              </a:rPr>
              <a:t>Predictive performance improves sharply at first, then plateaus, with accuracy declining slowly after the initial surge.</a:t>
            </a:r>
          </a:p>
          <a:p>
            <a:endParaRPr lang="en-US" sz="1400" dirty="0"/>
          </a:p>
        </p:txBody>
      </p:sp>
      <p:sp>
        <p:nvSpPr>
          <p:cNvPr id="14345" name="Text Box 16">
            <a:extLst>
              <a:ext uri="{FF2B5EF4-FFF2-40B4-BE49-F238E27FC236}">
                <a16:creationId xmlns:a16="http://schemas.microsoft.com/office/drawing/2014/main" id="{BB36A4CC-CE7A-59AA-6200-05ED7D10A390}"/>
              </a:ext>
            </a:extLst>
          </p:cNvPr>
          <p:cNvSpPr txBox="1">
            <a:spLocks noChangeArrowheads="1"/>
          </p:cNvSpPr>
          <p:nvPr/>
        </p:nvSpPr>
        <p:spPr bwMode="auto">
          <a:xfrm>
            <a:off x="38595300" y="22388059"/>
            <a:ext cx="10811782" cy="3998911"/>
          </a:xfrm>
          <a:prstGeom prst="rect">
            <a:avLst/>
          </a:prstGeom>
          <a:solidFill>
            <a:schemeClr val="bg1"/>
          </a:solidFill>
          <a:ln w="38100">
            <a:solidFill>
              <a:srgbClr val="000000"/>
            </a:solidFill>
            <a:round/>
            <a:headEnd/>
            <a:tailEnd/>
          </a:ln>
        </p:spPr>
        <p:txBody>
          <a:bodyPr lIns="914400" tIns="457200" rIns="914400" bIns="914400"/>
          <a:lstStyle>
            <a:lvl1pPr eaLnBrk="0" hangingPunct="0">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9pPr>
          </a:lstStyle>
          <a:p>
            <a:pPr eaLnBrk="1" hangingPunct="1">
              <a:spcBef>
                <a:spcPct val="50000"/>
              </a:spcBef>
            </a:pPr>
            <a:r>
              <a:rPr lang="en-US" altLang="en-US" sz="4400" b="1" dirty="0">
                <a:solidFill>
                  <a:srgbClr val="000000"/>
                </a:solidFill>
                <a:latin typeface="Avenir Heavy" pitchFamily="124" charset="0"/>
              </a:rPr>
              <a:t>Next Steps</a:t>
            </a:r>
          </a:p>
          <a:p>
            <a:pPr marL="571500" indent="-571500" eaLnBrk="1" hangingPunct="1">
              <a:spcBef>
                <a:spcPts val="1200"/>
              </a:spcBef>
              <a:buFont typeface="Arial" panose="020B0604020202020204" pitchFamily="34" charset="0"/>
              <a:buChar char="•"/>
            </a:pPr>
            <a:r>
              <a:rPr lang="en-US" altLang="en-US" sz="3600" dirty="0">
                <a:latin typeface="Avenir Book" pitchFamily="124" charset="0"/>
              </a:rPr>
              <a:t>Creating specialized models for each team.</a:t>
            </a:r>
          </a:p>
          <a:p>
            <a:pPr marL="571500" indent="-571500" eaLnBrk="1" hangingPunct="1">
              <a:spcBef>
                <a:spcPts val="1200"/>
              </a:spcBef>
              <a:buFont typeface="Arial" panose="020B0604020202020204" pitchFamily="34" charset="0"/>
              <a:buChar char="•"/>
            </a:pPr>
            <a:r>
              <a:rPr lang="en-US" altLang="en-US" sz="3600" dirty="0">
                <a:latin typeface="Avenir Book" pitchFamily="124" charset="0"/>
              </a:rPr>
              <a:t>Experimenting with different model types other than neural networks, hoping to find more accurate models for predicting.</a:t>
            </a:r>
          </a:p>
        </p:txBody>
      </p:sp>
      <p:sp>
        <p:nvSpPr>
          <p:cNvPr id="14346" name="Text Box 15">
            <a:extLst>
              <a:ext uri="{FF2B5EF4-FFF2-40B4-BE49-F238E27FC236}">
                <a16:creationId xmlns:a16="http://schemas.microsoft.com/office/drawing/2014/main" id="{FC2885BC-4E9F-834A-DB68-05D36F4A8FEB}"/>
              </a:ext>
            </a:extLst>
          </p:cNvPr>
          <p:cNvSpPr txBox="1">
            <a:spLocks noChangeArrowheads="1"/>
          </p:cNvSpPr>
          <p:nvPr/>
        </p:nvSpPr>
        <p:spPr bwMode="auto">
          <a:xfrm>
            <a:off x="38595300" y="15185572"/>
            <a:ext cx="10811782" cy="7202486"/>
          </a:xfrm>
          <a:prstGeom prst="rect">
            <a:avLst/>
          </a:prstGeom>
          <a:solidFill>
            <a:schemeClr val="bg1"/>
          </a:solidFill>
          <a:ln w="38100">
            <a:solidFill>
              <a:srgbClr val="000000"/>
            </a:solidFill>
            <a:round/>
            <a:headEnd/>
            <a:tailEnd/>
          </a:ln>
        </p:spPr>
        <p:txBody>
          <a:bodyPr lIns="914400" tIns="457200" rIns="914400" bIns="914400"/>
          <a:lstStyle>
            <a:lvl1pPr marL="500063" indent="-500063" eaLnBrk="0" hangingPunct="0">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9pPr>
          </a:lstStyle>
          <a:p>
            <a:pPr eaLnBrk="1" hangingPunct="1">
              <a:spcBef>
                <a:spcPct val="50000"/>
              </a:spcBef>
            </a:pPr>
            <a:r>
              <a:rPr lang="en-US" altLang="en-US" sz="4400" b="1" dirty="0">
                <a:solidFill>
                  <a:srgbClr val="000000"/>
                </a:solidFill>
                <a:latin typeface="Avenir Heavy" pitchFamily="124" charset="0"/>
              </a:rPr>
              <a:t>Implications</a:t>
            </a:r>
          </a:p>
          <a:p>
            <a:pPr marL="571500" indent="-571500" eaLnBrk="1" hangingPunct="1">
              <a:spcBef>
                <a:spcPts val="1200"/>
              </a:spcBef>
              <a:buFont typeface="Arial" panose="020B0604020202020204" pitchFamily="34" charset="0"/>
              <a:buChar char="•"/>
            </a:pPr>
            <a:r>
              <a:rPr lang="en-US" altLang="en-US" sz="3600" dirty="0">
                <a:latin typeface="Avenir Book" pitchFamily="124" charset="0"/>
              </a:rPr>
              <a:t>Our model could tell early on what level of performance correlated to a particular playoff finish, but it was not entirely accurate.</a:t>
            </a:r>
          </a:p>
          <a:p>
            <a:pPr marL="571500" indent="-571500" eaLnBrk="1" hangingPunct="1">
              <a:spcBef>
                <a:spcPts val="1200"/>
              </a:spcBef>
              <a:buFont typeface="Arial" panose="020B0604020202020204" pitchFamily="34" charset="0"/>
              <a:buChar char="•"/>
            </a:pPr>
            <a:r>
              <a:rPr lang="en-US" altLang="en-US" sz="3600" dirty="0">
                <a:latin typeface="Avenir Book" pitchFamily="124" charset="0"/>
              </a:rPr>
              <a:t>Our predictive margin of error was around +/- 3 games of playoff result – which is the difference between losing or advancing to the next round</a:t>
            </a:r>
          </a:p>
          <a:p>
            <a:pPr marL="571500" indent="-571500" eaLnBrk="1" hangingPunct="1">
              <a:spcBef>
                <a:spcPts val="1200"/>
              </a:spcBef>
              <a:buFont typeface="Arial" panose="020B0604020202020204" pitchFamily="34" charset="0"/>
              <a:buChar char="•"/>
            </a:pPr>
            <a:r>
              <a:rPr lang="en-US" altLang="en-US" sz="3600" dirty="0">
                <a:latin typeface="Avenir Book" pitchFamily="124" charset="0"/>
              </a:rPr>
              <a:t>Rolling average performance over stretches of games will affect prediction ability</a:t>
            </a:r>
          </a:p>
          <a:p>
            <a:pPr marL="571500" indent="-571500" eaLnBrk="1" hangingPunct="1">
              <a:spcBef>
                <a:spcPts val="1200"/>
              </a:spcBef>
              <a:buFont typeface="Arial" panose="020B0604020202020204" pitchFamily="34" charset="0"/>
              <a:buChar char="•"/>
            </a:pPr>
            <a:endParaRPr lang="en-US" altLang="en-US" sz="3600" dirty="0">
              <a:latin typeface="Avenir Book" pitchFamily="124" charset="0"/>
            </a:endParaRPr>
          </a:p>
          <a:p>
            <a:pPr eaLnBrk="1" hangingPunct="1"/>
            <a:br>
              <a:rPr lang="en-US" altLang="en-US" sz="2800" dirty="0">
                <a:latin typeface="Avenir Book" pitchFamily="124" charset="0"/>
              </a:rPr>
            </a:br>
            <a:endParaRPr lang="en-US" altLang="en-US" sz="2800" dirty="0">
              <a:latin typeface="Avenir Book" pitchFamily="124" charset="0"/>
            </a:endParaRPr>
          </a:p>
          <a:p>
            <a:pPr eaLnBrk="1" hangingPunct="1">
              <a:spcBef>
                <a:spcPct val="10000"/>
              </a:spcBef>
            </a:pPr>
            <a:endParaRPr lang="en-US" altLang="en-US" sz="2800" dirty="0">
              <a:latin typeface="Avenir Book" pitchFamily="124" charset="0"/>
            </a:endParaRPr>
          </a:p>
        </p:txBody>
      </p:sp>
      <p:sp>
        <p:nvSpPr>
          <p:cNvPr id="14347" name="Text Box 70">
            <a:extLst>
              <a:ext uri="{FF2B5EF4-FFF2-40B4-BE49-F238E27FC236}">
                <a16:creationId xmlns:a16="http://schemas.microsoft.com/office/drawing/2014/main" id="{2EF7BC7D-7B73-2835-E450-6A862F70C561}"/>
              </a:ext>
            </a:extLst>
          </p:cNvPr>
          <p:cNvSpPr txBox="1">
            <a:spLocks noChangeArrowheads="1"/>
          </p:cNvSpPr>
          <p:nvPr/>
        </p:nvSpPr>
        <p:spPr bwMode="auto">
          <a:xfrm>
            <a:off x="38595300" y="26386971"/>
            <a:ext cx="10811782" cy="3200400"/>
          </a:xfrm>
          <a:prstGeom prst="rect">
            <a:avLst/>
          </a:prstGeom>
          <a:solidFill>
            <a:schemeClr val="bg1"/>
          </a:solidFill>
          <a:ln w="38100">
            <a:solidFill>
              <a:srgbClr val="000000"/>
            </a:solidFill>
            <a:round/>
            <a:headEnd/>
            <a:tailEnd/>
          </a:ln>
        </p:spPr>
        <p:txBody>
          <a:bodyPr lIns="914400" tIns="457200" rIns="914400" bIns="914400"/>
          <a:lstStyle>
            <a:lvl1pPr eaLnBrk="0" hangingPunct="0">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9pPr>
          </a:lstStyle>
          <a:p>
            <a:pPr algn="just" eaLnBrk="1" hangingPunct="1"/>
            <a:r>
              <a:rPr lang="en-US" altLang="en-US" sz="4400" b="1" dirty="0">
                <a:solidFill>
                  <a:srgbClr val="000000"/>
                </a:solidFill>
                <a:latin typeface="Avenir Heavy" pitchFamily="124" charset="0"/>
              </a:rPr>
              <a:t>Data Sources</a:t>
            </a:r>
          </a:p>
          <a:p>
            <a:pPr marL="571500" indent="-571500" eaLnBrk="1" hangingPunct="1">
              <a:spcBef>
                <a:spcPct val="10000"/>
              </a:spcBef>
              <a:buFont typeface="Arial" panose="020B0604020202020204" pitchFamily="34" charset="0"/>
              <a:buChar char="•"/>
            </a:pPr>
            <a:r>
              <a:rPr lang="en-US" altLang="en-US" sz="3600" dirty="0" err="1">
                <a:solidFill>
                  <a:srgbClr val="000000"/>
                </a:solidFill>
                <a:latin typeface="Avenir Book" pitchFamily="124" charset="0"/>
              </a:rPr>
              <a:t>NBA.com’s</a:t>
            </a:r>
            <a:r>
              <a:rPr lang="en-US" altLang="en-US" sz="3600" dirty="0">
                <a:solidFill>
                  <a:srgbClr val="000000"/>
                </a:solidFill>
                <a:latin typeface="Avenir Book" pitchFamily="124" charset="0"/>
              </a:rPr>
              <a:t> official stats website</a:t>
            </a:r>
          </a:p>
          <a:p>
            <a:pPr marL="571500" indent="-571500" eaLnBrk="1" hangingPunct="1">
              <a:spcBef>
                <a:spcPct val="10000"/>
              </a:spcBef>
              <a:buFont typeface="Arial" panose="020B0604020202020204" pitchFamily="34" charset="0"/>
              <a:buChar char="•"/>
            </a:pPr>
            <a:r>
              <a:rPr lang="en-US" altLang="en-US" sz="3600" dirty="0">
                <a:solidFill>
                  <a:srgbClr val="000000"/>
                </a:solidFill>
                <a:latin typeface="Avenir Book" pitchFamily="124" charset="0"/>
              </a:rPr>
              <a:t>Used the stats.nba.com API to scrape traditional and advanced box score data</a:t>
            </a:r>
            <a:endParaRPr lang="en-US" altLang="en-US" sz="3600" dirty="0">
              <a:latin typeface="Avenir Book" pitchFamily="124" charset="0"/>
            </a:endParaRPr>
          </a:p>
          <a:p>
            <a:pPr eaLnBrk="1" hangingPunct="1">
              <a:spcBef>
                <a:spcPct val="10000"/>
              </a:spcBef>
            </a:pPr>
            <a:endParaRPr lang="en-US" altLang="en-US" sz="2800" dirty="0">
              <a:latin typeface="Avenir Book" pitchFamily="124" charset="0"/>
            </a:endParaRPr>
          </a:p>
        </p:txBody>
      </p:sp>
      <p:sp>
        <p:nvSpPr>
          <p:cNvPr id="2" name="Rectangle: Rounded Corners 1">
            <a:extLst>
              <a:ext uri="{FF2B5EF4-FFF2-40B4-BE49-F238E27FC236}">
                <a16:creationId xmlns:a16="http://schemas.microsoft.com/office/drawing/2014/main" id="{B395254E-F338-9AEA-5944-30ACB5B1C57A}"/>
              </a:ext>
            </a:extLst>
          </p:cNvPr>
          <p:cNvSpPr/>
          <p:nvPr/>
        </p:nvSpPr>
        <p:spPr>
          <a:xfrm>
            <a:off x="1763486" y="1077686"/>
            <a:ext cx="47646771" cy="4794476"/>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defRPr/>
            </a:pPr>
            <a:r>
              <a:rPr lang="en-US" sz="9600" b="0" i="0" u="none" strike="noStrike" dirty="0">
                <a:solidFill>
                  <a:srgbClr val="000000"/>
                </a:solidFill>
                <a:effectLst/>
                <a:latin typeface="Avenir Heavy"/>
              </a:rPr>
              <a:t>Box Score to Bracket: Evaluating the Predictive Power of NBA Regular Season </a:t>
            </a:r>
          </a:p>
          <a:p>
            <a:pPr algn="ctr">
              <a:lnSpc>
                <a:spcPct val="90000"/>
              </a:lnSpc>
              <a:defRPr/>
            </a:pPr>
            <a:r>
              <a:rPr lang="en-US" sz="9600" b="0" i="0" u="none" strike="noStrike" dirty="0">
                <a:solidFill>
                  <a:srgbClr val="000000"/>
                </a:solidFill>
                <a:effectLst/>
                <a:latin typeface="Avenir Heavy"/>
              </a:rPr>
              <a:t>Performance on Playoff Outcomes</a:t>
            </a:r>
          </a:p>
          <a:p>
            <a:pPr algn="ctr">
              <a:lnSpc>
                <a:spcPct val="90000"/>
              </a:lnSpc>
              <a:defRPr/>
            </a:pPr>
            <a:endParaRPr lang="en-US" sz="4000" b="0" i="0" u="none" strike="noStrike" dirty="0">
              <a:solidFill>
                <a:srgbClr val="000000"/>
              </a:solidFill>
              <a:effectLst/>
              <a:latin typeface="Avenir Heavy"/>
            </a:endParaRPr>
          </a:p>
          <a:p>
            <a:pPr algn="ctr">
              <a:lnSpc>
                <a:spcPct val="90000"/>
              </a:lnSpc>
              <a:defRPr/>
            </a:pPr>
            <a:r>
              <a:rPr lang="en-US" altLang="en-US" sz="6000" b="1" dirty="0">
                <a:solidFill>
                  <a:schemeClr val="tx1"/>
                </a:solidFill>
                <a:latin typeface="Avenir Medium" pitchFamily="124" charset="0"/>
              </a:rPr>
              <a:t>Andrew Scheiner ’25, Sid Lamsal ’25,</a:t>
            </a:r>
            <a:r>
              <a:rPr lang="en-US" altLang="en-US" sz="6000" b="1" dirty="0">
                <a:solidFill>
                  <a:schemeClr val="tx1"/>
                </a:solidFill>
                <a:latin typeface="Avenir Book" pitchFamily="124" charset="0"/>
              </a:rPr>
              <a:t> Department of Data Analytics, </a:t>
            </a:r>
            <a:r>
              <a:rPr lang="en-US" altLang="en-US" sz="6000" dirty="0">
                <a:solidFill>
                  <a:schemeClr val="tx1"/>
                </a:solidFill>
                <a:latin typeface="Avenir Book" pitchFamily="124" charset="0"/>
              </a:rPr>
              <a:t>Dickinson College</a:t>
            </a:r>
          </a:p>
        </p:txBody>
      </p:sp>
      <p:pic>
        <p:nvPicPr>
          <p:cNvPr id="1026" name="Picture 2">
            <a:extLst>
              <a:ext uri="{FF2B5EF4-FFF2-40B4-BE49-F238E27FC236}">
                <a16:creationId xmlns:a16="http://schemas.microsoft.com/office/drawing/2014/main" id="{A3E5E091-2879-06F1-A031-63BF06DB1F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1381" y="8662383"/>
            <a:ext cx="15129327" cy="95673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A8B254E-9F2C-0AA2-4D4C-BCB73C033E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31381" y="19333028"/>
            <a:ext cx="15129327" cy="9589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255649"/>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ppt/theme/themeOverride2.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5819</TotalTime>
  <Words>678</Words>
  <Application>Microsoft Office PowerPoint</Application>
  <PresentationFormat>Custom</PresentationFormat>
  <Paragraphs>83</Paragraphs>
  <Slides>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Arial</vt:lpstr>
      <vt:lpstr>Avenir Book</vt:lpstr>
      <vt:lpstr>Avenir Heavy</vt:lpstr>
      <vt:lpstr>Avenir Medium</vt:lpstr>
      <vt:lpstr>Calibri</vt:lpstr>
      <vt:lpstr>Helvetica</vt:lpstr>
      <vt:lpstr>Times New Roman</vt:lpstr>
      <vt:lpstr>Default Design</vt:lpstr>
      <vt:lpstr>PowerPoint Presentation</vt:lpstr>
      <vt:lpstr>PowerPoint Presentation</vt:lpstr>
    </vt:vector>
  </TitlesOfParts>
  <Manager/>
  <Company/>
  <LinksUpToDate>false</LinksUpToDate>
  <SharedDoc>false</SharedDoc>
  <HyperlinkBase>https://colinpurrington.com/tips/poster-design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Horizontal conference poster template</dc:title>
  <dc:subject>conference poster</dc:subject>
  <dc:creator>Colin Purrington</dc:creator>
  <cp:keywords>poster, conference, session, meeting, symposium, research, presentation</cp:keywords>
  <dc:description>Copyright Colin Purrington 2019</dc:description>
  <cp:lastModifiedBy>Andrew Scheiner</cp:lastModifiedBy>
  <cp:revision>573</cp:revision>
  <cp:lastPrinted>2011-10-30T12:54:45Z</cp:lastPrinted>
  <dcterms:created xsi:type="dcterms:W3CDTF">2012-06-12T14:08:55Z</dcterms:created>
  <dcterms:modified xsi:type="dcterms:W3CDTF">2025-04-11T04:26:08Z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