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64"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9407" autoAdjust="0"/>
  </p:normalViewPr>
  <p:slideViewPr>
    <p:cSldViewPr snapToGrid="0">
      <p:cViewPr varScale="1">
        <p:scale>
          <a:sx n="54" d="100"/>
          <a:sy n="54" d="100"/>
        </p:scale>
        <p:origin x="1142"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04F343-AC3C-4493-8BC6-97708F83D93D}" type="datetimeFigureOut">
              <a:rPr lang="en-US" smtClean="0"/>
              <a:t>7/6/2022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97412-BDDE-4901-8B39-9DA3640F9EDE}" type="slidenum">
              <a:rPr lang="en-US" smtClean="0"/>
              <a:t>‹#›</a:t>
            </a:fld>
            <a:endParaRPr lang="en-US"/>
          </a:p>
        </p:txBody>
      </p:sp>
    </p:spTree>
    <p:extLst>
      <p:ext uri="{BB962C8B-B14F-4D97-AF65-F5344CB8AC3E}">
        <p14:creationId xmlns:p14="http://schemas.microsoft.com/office/powerpoint/2010/main" val="2245408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497412-BDDE-4901-8B39-9DA3640F9EDE}" type="slidenum">
              <a:rPr lang="en-US" smtClean="0"/>
              <a:t>1</a:t>
            </a:fld>
            <a:endParaRPr lang="en-US"/>
          </a:p>
        </p:txBody>
      </p:sp>
    </p:spTree>
    <p:extLst>
      <p:ext uri="{BB962C8B-B14F-4D97-AF65-F5344CB8AC3E}">
        <p14:creationId xmlns:p14="http://schemas.microsoft.com/office/powerpoint/2010/main" val="1016573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Each home in our dataset was assigned a ‘Parcel ID’ which is a unique identifier that I used to ensure no home sales showed up in our dataset more than one time.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no duplicated data in our dataset, I graphed all of the numerical data into histograms in order to visually inspect the data for outliers or other anomalies.  Some of our data showed outliers, for example the lot frontage on a few parcels was around 300 feet.  While wider than most, a lot width of 300 feet seemed reasonable for a smaller town in Iowa and unlikely to be an error.  </a:t>
            </a:r>
          </a:p>
          <a:p>
            <a:endParaRPr lang="en-US" dirty="0"/>
          </a:p>
        </p:txBody>
      </p:sp>
      <p:sp>
        <p:nvSpPr>
          <p:cNvPr id="4" name="Slide Number Placeholder 3"/>
          <p:cNvSpPr>
            <a:spLocks noGrp="1"/>
          </p:cNvSpPr>
          <p:nvPr>
            <p:ph type="sldNum" sz="quarter" idx="5"/>
          </p:nvPr>
        </p:nvSpPr>
        <p:spPr/>
        <p:txBody>
          <a:bodyPr/>
          <a:lstStyle/>
          <a:p>
            <a:fld id="{2A497412-BDDE-4901-8B39-9DA3640F9EDE}" type="slidenum">
              <a:rPr lang="en-US" smtClean="0"/>
              <a:t>3</a:t>
            </a:fld>
            <a:endParaRPr lang="en-US"/>
          </a:p>
        </p:txBody>
      </p:sp>
    </p:spTree>
    <p:extLst>
      <p:ext uri="{BB962C8B-B14F-4D97-AF65-F5344CB8AC3E}">
        <p14:creationId xmlns:p14="http://schemas.microsoft.com/office/powerpoint/2010/main" val="1079597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dataset included four variables where more than 80% of the data was missing.  These were examined individually and one variable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Misc</a:t>
            </a:r>
            <a:r>
              <a:rPr lang="en-US" sz="1800" dirty="0">
                <a:effectLst/>
                <a:latin typeface="Calibri" panose="020F0502020204030204" pitchFamily="34" charset="0"/>
                <a:ea typeface="Calibri" panose="020F0502020204030204" pitchFamily="34" charset="0"/>
                <a:cs typeface="Times New Roman" panose="02020603050405020304" pitchFamily="18" charset="0"/>
              </a:rPr>
              <a:t> Feature” was deleted as it was determined that the value of each miscellaneous feature identified in this column was reported in a separate column.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Similarly, some variables were dropped because the data was exceedingly homogenous.  For example, a column named ‘Utilities’ was dropped since all but three of the 2,930 sales had the same value indicating they were connected to public utilities.  </a:t>
            </a:r>
          </a:p>
          <a:p>
            <a:endParaRPr lang="en-US" dirty="0"/>
          </a:p>
        </p:txBody>
      </p:sp>
      <p:sp>
        <p:nvSpPr>
          <p:cNvPr id="4" name="Slide Number Placeholder 3"/>
          <p:cNvSpPr>
            <a:spLocks noGrp="1"/>
          </p:cNvSpPr>
          <p:nvPr>
            <p:ph type="sldNum" sz="quarter" idx="5"/>
          </p:nvPr>
        </p:nvSpPr>
        <p:spPr/>
        <p:txBody>
          <a:bodyPr/>
          <a:lstStyle/>
          <a:p>
            <a:fld id="{2A497412-BDDE-4901-8B39-9DA3640F9EDE}" type="slidenum">
              <a:rPr lang="en-US" smtClean="0"/>
              <a:t>4</a:t>
            </a:fld>
            <a:endParaRPr lang="en-US"/>
          </a:p>
        </p:txBody>
      </p:sp>
    </p:spTree>
    <p:extLst>
      <p:ext uri="{BB962C8B-B14F-4D97-AF65-F5344CB8AC3E}">
        <p14:creationId xmlns:p14="http://schemas.microsoft.com/office/powerpoint/2010/main" val="2120387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a:t>
            </a:r>
            <a:r>
              <a:rPr lang="en-US" sz="1800" dirty="0">
                <a:effectLst/>
                <a:latin typeface="Calibri" panose="020F0502020204030204" pitchFamily="34" charset="0"/>
                <a:ea typeface="Calibri" panose="020F0502020204030204" pitchFamily="34" charset="0"/>
                <a:cs typeface="Calibri" panose="020F0502020204030204" pitchFamily="34" charset="0"/>
              </a:rPr>
              <a:t>exploratory data analysis step, the relationship between variables is assessed.  Of particular importance is the relationship between Sales Price and other variables.  In the above heatmap we can see a positive correlation between Sales Price and a few variables including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Overall Qual, Gr Liv Area, Full Bath, Garage Cars and others.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A strong positive relationship between Gross Livable Area (square feet) and sales price is apparent in the scatter plot above.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Likewise, a logical relationship is found between sales price and the number of cars the garage will hold where homes without garages sell for a discount while those with three-car garage command a higher sales price.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A497412-BDDE-4901-8B39-9DA3640F9EDE}" type="slidenum">
              <a:rPr lang="en-US" smtClean="0"/>
              <a:t>5</a:t>
            </a:fld>
            <a:endParaRPr lang="en-US"/>
          </a:p>
        </p:txBody>
      </p:sp>
    </p:spTree>
    <p:extLst>
      <p:ext uri="{BB962C8B-B14F-4D97-AF65-F5344CB8AC3E}">
        <p14:creationId xmlns:p14="http://schemas.microsoft.com/office/powerpoint/2010/main" val="3996634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the features identified as most important on the OLS model did not match what we had previously identified as important in the Random Forest Feature Importance.  It should be noted that many of the variables identified as important in the OLS model were relatively rare features like a swimming pool.  It may not make sense to build a model around these fairly rare features so a second Feature Importance analysis was conducted.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endParaRP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The second Feature Importance Analysis that I utilized is called the Shapley Additive Explanations (SHAP) which is a measure of the average marginal contribution of a feature across all the possible combination of features. </a:t>
            </a:r>
          </a:p>
          <a:p>
            <a:endParaRPr lang="en-US" dirty="0"/>
          </a:p>
        </p:txBody>
      </p:sp>
      <p:sp>
        <p:nvSpPr>
          <p:cNvPr id="4" name="Slide Number Placeholder 3"/>
          <p:cNvSpPr>
            <a:spLocks noGrp="1"/>
          </p:cNvSpPr>
          <p:nvPr>
            <p:ph type="sldNum" sz="quarter" idx="5"/>
          </p:nvPr>
        </p:nvSpPr>
        <p:spPr/>
        <p:txBody>
          <a:bodyPr/>
          <a:lstStyle/>
          <a:p>
            <a:fld id="{2A497412-BDDE-4901-8B39-9DA3640F9EDE}" type="slidenum">
              <a:rPr lang="en-US" smtClean="0"/>
              <a:t>8</a:t>
            </a:fld>
            <a:endParaRPr lang="en-US"/>
          </a:p>
        </p:txBody>
      </p:sp>
    </p:spTree>
    <p:extLst>
      <p:ext uri="{BB962C8B-B14F-4D97-AF65-F5344CB8AC3E}">
        <p14:creationId xmlns:p14="http://schemas.microsoft.com/office/powerpoint/2010/main" val="2396824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97412-BDDE-4901-8B39-9DA3640F9EDE}" type="slidenum">
              <a:rPr lang="en-US" smtClean="0"/>
              <a:t>9</a:t>
            </a:fld>
            <a:endParaRPr lang="en-US"/>
          </a:p>
        </p:txBody>
      </p:sp>
    </p:spTree>
    <p:extLst>
      <p:ext uri="{BB962C8B-B14F-4D97-AF65-F5344CB8AC3E}">
        <p14:creationId xmlns:p14="http://schemas.microsoft.com/office/powerpoint/2010/main" val="368451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For the ridge regression I went ahead and plotted the residuals to visually ensure linearity, and a constant variance.  As shown above, nothing unusual was detected in the plot of the residuals.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A497412-BDDE-4901-8B39-9DA3640F9EDE}" type="slidenum">
              <a:rPr lang="en-US" smtClean="0"/>
              <a:t>11</a:t>
            </a:fld>
            <a:endParaRPr lang="en-US"/>
          </a:p>
        </p:txBody>
      </p:sp>
    </p:spTree>
    <p:extLst>
      <p:ext uri="{BB962C8B-B14F-4D97-AF65-F5344CB8AC3E}">
        <p14:creationId xmlns:p14="http://schemas.microsoft.com/office/powerpoint/2010/main" val="336208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97412-BDDE-4901-8B39-9DA3640F9EDE}" type="slidenum">
              <a:rPr lang="en-US" smtClean="0"/>
              <a:t>15</a:t>
            </a:fld>
            <a:endParaRPr lang="en-US"/>
          </a:p>
        </p:txBody>
      </p:sp>
    </p:spTree>
    <p:extLst>
      <p:ext uri="{BB962C8B-B14F-4D97-AF65-F5344CB8AC3E}">
        <p14:creationId xmlns:p14="http://schemas.microsoft.com/office/powerpoint/2010/main" val="4038344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a single sale is not a good indicator of the performance of the model, it is nonetheless fun to put the model to use in a manner that simulates its real-world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A497412-BDDE-4901-8B39-9DA3640F9EDE}" type="slidenum">
              <a:rPr lang="en-US" smtClean="0"/>
              <a:t>17</a:t>
            </a:fld>
            <a:endParaRPr lang="en-US"/>
          </a:p>
        </p:txBody>
      </p:sp>
    </p:spTree>
    <p:extLst>
      <p:ext uri="{BB962C8B-B14F-4D97-AF65-F5344CB8AC3E}">
        <p14:creationId xmlns:p14="http://schemas.microsoft.com/office/powerpoint/2010/main" val="2328198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FB9D1-289E-7449-ABA2-1A810D5D9E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4DAA54-8DD6-0245-1D15-5B988EB25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1A6759-9436-ACB3-1F0E-13D4D3C4D12A}"/>
              </a:ext>
            </a:extLst>
          </p:cNvPr>
          <p:cNvSpPr>
            <a:spLocks noGrp="1"/>
          </p:cNvSpPr>
          <p:nvPr>
            <p:ph type="dt" sz="half" idx="10"/>
          </p:nvPr>
        </p:nvSpPr>
        <p:spPr/>
        <p:txBody>
          <a:bodyPr/>
          <a:lstStyle/>
          <a:p>
            <a:fld id="{E185701A-E96A-4FD7-B109-00C557604A8E}" type="datetimeFigureOut">
              <a:rPr lang="en-US" smtClean="0"/>
              <a:t>7/6/2022</a:t>
            </a:fld>
            <a:endParaRPr lang="en-US"/>
          </a:p>
        </p:txBody>
      </p:sp>
      <p:sp>
        <p:nvSpPr>
          <p:cNvPr id="5" name="Footer Placeholder 4">
            <a:extLst>
              <a:ext uri="{FF2B5EF4-FFF2-40B4-BE49-F238E27FC236}">
                <a16:creationId xmlns:a16="http://schemas.microsoft.com/office/drawing/2014/main" id="{38CDFC47-289B-3058-1390-D82C41C78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786EB-0E3E-81CB-E02D-E67C8AC9CDF0}"/>
              </a:ext>
            </a:extLst>
          </p:cNvPr>
          <p:cNvSpPr>
            <a:spLocks noGrp="1"/>
          </p:cNvSpPr>
          <p:nvPr>
            <p:ph type="sldNum" sz="quarter" idx="12"/>
          </p:nvPr>
        </p:nvSpPr>
        <p:spPr/>
        <p:txBody>
          <a:bodyPr/>
          <a:lstStyle/>
          <a:p>
            <a:fld id="{AEEFEC4C-7748-407E-91F9-D6DF1DE18F14}" type="slidenum">
              <a:rPr lang="en-US" smtClean="0"/>
              <a:t>‹#›</a:t>
            </a:fld>
            <a:endParaRPr lang="en-US"/>
          </a:p>
        </p:txBody>
      </p:sp>
    </p:spTree>
    <p:extLst>
      <p:ext uri="{BB962C8B-B14F-4D97-AF65-F5344CB8AC3E}">
        <p14:creationId xmlns:p14="http://schemas.microsoft.com/office/powerpoint/2010/main" val="328946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A463-C302-18B1-72C8-F2B8CE2785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59046C-CABD-EAA0-5868-25035491A5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C17E4-E5AA-C36B-C140-4AC4A14AA6B0}"/>
              </a:ext>
            </a:extLst>
          </p:cNvPr>
          <p:cNvSpPr>
            <a:spLocks noGrp="1"/>
          </p:cNvSpPr>
          <p:nvPr>
            <p:ph type="dt" sz="half" idx="10"/>
          </p:nvPr>
        </p:nvSpPr>
        <p:spPr/>
        <p:txBody>
          <a:bodyPr/>
          <a:lstStyle/>
          <a:p>
            <a:fld id="{E185701A-E96A-4FD7-B109-00C557604A8E}" type="datetimeFigureOut">
              <a:rPr lang="en-US" smtClean="0"/>
              <a:t>7/6/2022</a:t>
            </a:fld>
            <a:endParaRPr lang="en-US"/>
          </a:p>
        </p:txBody>
      </p:sp>
      <p:sp>
        <p:nvSpPr>
          <p:cNvPr id="5" name="Footer Placeholder 4">
            <a:extLst>
              <a:ext uri="{FF2B5EF4-FFF2-40B4-BE49-F238E27FC236}">
                <a16:creationId xmlns:a16="http://schemas.microsoft.com/office/drawing/2014/main" id="{5F9BCAA1-551E-E2DD-D97F-E0DC4FAF4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A1DC8-A19E-B2E2-8B84-2FCE5BC2B59C}"/>
              </a:ext>
            </a:extLst>
          </p:cNvPr>
          <p:cNvSpPr>
            <a:spLocks noGrp="1"/>
          </p:cNvSpPr>
          <p:nvPr>
            <p:ph type="sldNum" sz="quarter" idx="12"/>
          </p:nvPr>
        </p:nvSpPr>
        <p:spPr/>
        <p:txBody>
          <a:bodyPr/>
          <a:lstStyle/>
          <a:p>
            <a:fld id="{AEEFEC4C-7748-407E-91F9-D6DF1DE18F14}" type="slidenum">
              <a:rPr lang="en-US" smtClean="0"/>
              <a:t>‹#›</a:t>
            </a:fld>
            <a:endParaRPr lang="en-US"/>
          </a:p>
        </p:txBody>
      </p:sp>
    </p:spTree>
    <p:extLst>
      <p:ext uri="{BB962C8B-B14F-4D97-AF65-F5344CB8AC3E}">
        <p14:creationId xmlns:p14="http://schemas.microsoft.com/office/powerpoint/2010/main" val="93826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866636-6B30-2FD0-16EB-CA3D52F7A8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215351-DF3A-616D-5DC4-7F57728B54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8B860-F821-805E-02E2-822C3B969F02}"/>
              </a:ext>
            </a:extLst>
          </p:cNvPr>
          <p:cNvSpPr>
            <a:spLocks noGrp="1"/>
          </p:cNvSpPr>
          <p:nvPr>
            <p:ph type="dt" sz="half" idx="10"/>
          </p:nvPr>
        </p:nvSpPr>
        <p:spPr/>
        <p:txBody>
          <a:bodyPr/>
          <a:lstStyle/>
          <a:p>
            <a:fld id="{E185701A-E96A-4FD7-B109-00C557604A8E}" type="datetimeFigureOut">
              <a:rPr lang="en-US" smtClean="0"/>
              <a:t>7/6/2022</a:t>
            </a:fld>
            <a:endParaRPr lang="en-US"/>
          </a:p>
        </p:txBody>
      </p:sp>
      <p:sp>
        <p:nvSpPr>
          <p:cNvPr id="5" name="Footer Placeholder 4">
            <a:extLst>
              <a:ext uri="{FF2B5EF4-FFF2-40B4-BE49-F238E27FC236}">
                <a16:creationId xmlns:a16="http://schemas.microsoft.com/office/drawing/2014/main" id="{6F84DF7F-73E7-BC6A-76B3-DD149C65D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AD893-72B7-83F0-A28F-4DF1306EB7C1}"/>
              </a:ext>
            </a:extLst>
          </p:cNvPr>
          <p:cNvSpPr>
            <a:spLocks noGrp="1"/>
          </p:cNvSpPr>
          <p:nvPr>
            <p:ph type="sldNum" sz="quarter" idx="12"/>
          </p:nvPr>
        </p:nvSpPr>
        <p:spPr/>
        <p:txBody>
          <a:bodyPr/>
          <a:lstStyle/>
          <a:p>
            <a:fld id="{AEEFEC4C-7748-407E-91F9-D6DF1DE18F14}" type="slidenum">
              <a:rPr lang="en-US" smtClean="0"/>
              <a:t>‹#›</a:t>
            </a:fld>
            <a:endParaRPr lang="en-US"/>
          </a:p>
        </p:txBody>
      </p:sp>
    </p:spTree>
    <p:extLst>
      <p:ext uri="{BB962C8B-B14F-4D97-AF65-F5344CB8AC3E}">
        <p14:creationId xmlns:p14="http://schemas.microsoft.com/office/powerpoint/2010/main" val="285104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F5612-4DB8-6611-DC98-681F782F9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22AF56-563C-5F78-B66E-B54FDA403F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57C24-CB53-F78A-5C69-1D1EBA60F811}"/>
              </a:ext>
            </a:extLst>
          </p:cNvPr>
          <p:cNvSpPr>
            <a:spLocks noGrp="1"/>
          </p:cNvSpPr>
          <p:nvPr>
            <p:ph type="dt" sz="half" idx="10"/>
          </p:nvPr>
        </p:nvSpPr>
        <p:spPr/>
        <p:txBody>
          <a:bodyPr/>
          <a:lstStyle/>
          <a:p>
            <a:fld id="{E185701A-E96A-4FD7-B109-00C557604A8E}" type="datetimeFigureOut">
              <a:rPr lang="en-US" smtClean="0"/>
              <a:t>7/6/2022</a:t>
            </a:fld>
            <a:endParaRPr lang="en-US"/>
          </a:p>
        </p:txBody>
      </p:sp>
      <p:sp>
        <p:nvSpPr>
          <p:cNvPr id="5" name="Footer Placeholder 4">
            <a:extLst>
              <a:ext uri="{FF2B5EF4-FFF2-40B4-BE49-F238E27FC236}">
                <a16:creationId xmlns:a16="http://schemas.microsoft.com/office/drawing/2014/main" id="{E7ADECE5-5131-1B49-522D-354743DA0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4B341-2CD0-703A-BB85-9AF81D8ED821}"/>
              </a:ext>
            </a:extLst>
          </p:cNvPr>
          <p:cNvSpPr>
            <a:spLocks noGrp="1"/>
          </p:cNvSpPr>
          <p:nvPr>
            <p:ph type="sldNum" sz="quarter" idx="12"/>
          </p:nvPr>
        </p:nvSpPr>
        <p:spPr/>
        <p:txBody>
          <a:bodyPr/>
          <a:lstStyle/>
          <a:p>
            <a:fld id="{AEEFEC4C-7748-407E-91F9-D6DF1DE18F14}" type="slidenum">
              <a:rPr lang="en-US" smtClean="0"/>
              <a:t>‹#›</a:t>
            </a:fld>
            <a:endParaRPr lang="en-US"/>
          </a:p>
        </p:txBody>
      </p:sp>
    </p:spTree>
    <p:extLst>
      <p:ext uri="{BB962C8B-B14F-4D97-AF65-F5344CB8AC3E}">
        <p14:creationId xmlns:p14="http://schemas.microsoft.com/office/powerpoint/2010/main" val="898618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6F9C1-518D-7EF9-F28A-AD342B2E8B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D71595-CB2C-0965-C7EC-F7CFEBD6AB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B90530-D4D5-E6BD-8891-E99F3770D24D}"/>
              </a:ext>
            </a:extLst>
          </p:cNvPr>
          <p:cNvSpPr>
            <a:spLocks noGrp="1"/>
          </p:cNvSpPr>
          <p:nvPr>
            <p:ph type="dt" sz="half" idx="10"/>
          </p:nvPr>
        </p:nvSpPr>
        <p:spPr/>
        <p:txBody>
          <a:bodyPr/>
          <a:lstStyle/>
          <a:p>
            <a:fld id="{E185701A-E96A-4FD7-B109-00C557604A8E}" type="datetimeFigureOut">
              <a:rPr lang="en-US" smtClean="0"/>
              <a:t>7/6/2022</a:t>
            </a:fld>
            <a:endParaRPr lang="en-US"/>
          </a:p>
        </p:txBody>
      </p:sp>
      <p:sp>
        <p:nvSpPr>
          <p:cNvPr id="5" name="Footer Placeholder 4">
            <a:extLst>
              <a:ext uri="{FF2B5EF4-FFF2-40B4-BE49-F238E27FC236}">
                <a16:creationId xmlns:a16="http://schemas.microsoft.com/office/drawing/2014/main" id="{A5768327-1F06-9F9E-CA39-5227655E44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6C346-CC57-1F34-7EC0-1B65B668B766}"/>
              </a:ext>
            </a:extLst>
          </p:cNvPr>
          <p:cNvSpPr>
            <a:spLocks noGrp="1"/>
          </p:cNvSpPr>
          <p:nvPr>
            <p:ph type="sldNum" sz="quarter" idx="12"/>
          </p:nvPr>
        </p:nvSpPr>
        <p:spPr/>
        <p:txBody>
          <a:bodyPr/>
          <a:lstStyle/>
          <a:p>
            <a:fld id="{AEEFEC4C-7748-407E-91F9-D6DF1DE18F14}" type="slidenum">
              <a:rPr lang="en-US" smtClean="0"/>
              <a:t>‹#›</a:t>
            </a:fld>
            <a:endParaRPr lang="en-US"/>
          </a:p>
        </p:txBody>
      </p:sp>
    </p:spTree>
    <p:extLst>
      <p:ext uri="{BB962C8B-B14F-4D97-AF65-F5344CB8AC3E}">
        <p14:creationId xmlns:p14="http://schemas.microsoft.com/office/powerpoint/2010/main" val="53702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5E6DC-5E51-12A3-D4B2-F9312F17CA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8B614A-8724-36BD-6464-8E7011B190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4DD01D-398B-7BD3-3829-F3A0248FE2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DA58ED-A8CC-FD48-3D66-48C7C790CE82}"/>
              </a:ext>
            </a:extLst>
          </p:cNvPr>
          <p:cNvSpPr>
            <a:spLocks noGrp="1"/>
          </p:cNvSpPr>
          <p:nvPr>
            <p:ph type="dt" sz="half" idx="10"/>
          </p:nvPr>
        </p:nvSpPr>
        <p:spPr/>
        <p:txBody>
          <a:bodyPr/>
          <a:lstStyle/>
          <a:p>
            <a:fld id="{E185701A-E96A-4FD7-B109-00C557604A8E}" type="datetimeFigureOut">
              <a:rPr lang="en-US" smtClean="0"/>
              <a:t>7/6/2022</a:t>
            </a:fld>
            <a:endParaRPr lang="en-US"/>
          </a:p>
        </p:txBody>
      </p:sp>
      <p:sp>
        <p:nvSpPr>
          <p:cNvPr id="6" name="Footer Placeholder 5">
            <a:extLst>
              <a:ext uri="{FF2B5EF4-FFF2-40B4-BE49-F238E27FC236}">
                <a16:creationId xmlns:a16="http://schemas.microsoft.com/office/drawing/2014/main" id="{7BBD7F82-56D2-7D6A-522B-D86120706E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18763-0DB8-871C-6DDE-818D1E41CE8A}"/>
              </a:ext>
            </a:extLst>
          </p:cNvPr>
          <p:cNvSpPr>
            <a:spLocks noGrp="1"/>
          </p:cNvSpPr>
          <p:nvPr>
            <p:ph type="sldNum" sz="quarter" idx="12"/>
          </p:nvPr>
        </p:nvSpPr>
        <p:spPr/>
        <p:txBody>
          <a:bodyPr/>
          <a:lstStyle/>
          <a:p>
            <a:fld id="{AEEFEC4C-7748-407E-91F9-D6DF1DE18F14}" type="slidenum">
              <a:rPr lang="en-US" smtClean="0"/>
              <a:t>‹#›</a:t>
            </a:fld>
            <a:endParaRPr lang="en-US"/>
          </a:p>
        </p:txBody>
      </p:sp>
    </p:spTree>
    <p:extLst>
      <p:ext uri="{BB962C8B-B14F-4D97-AF65-F5344CB8AC3E}">
        <p14:creationId xmlns:p14="http://schemas.microsoft.com/office/powerpoint/2010/main" val="121053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2CC1F-D4BE-4905-266E-3EB3BB1574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1FDE51-EAB1-7312-7395-C29879B050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D4FEA8-9557-3CB8-6383-EA5F573607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8F877D-9D14-3C1C-FC0F-F544F94119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9E8B9E-63C0-9101-BE92-F54FAEE1A0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DF0AFC-A1FD-92B8-0778-422849A78A63}"/>
              </a:ext>
            </a:extLst>
          </p:cNvPr>
          <p:cNvSpPr>
            <a:spLocks noGrp="1"/>
          </p:cNvSpPr>
          <p:nvPr>
            <p:ph type="dt" sz="half" idx="10"/>
          </p:nvPr>
        </p:nvSpPr>
        <p:spPr/>
        <p:txBody>
          <a:bodyPr/>
          <a:lstStyle/>
          <a:p>
            <a:fld id="{E185701A-E96A-4FD7-B109-00C557604A8E}" type="datetimeFigureOut">
              <a:rPr lang="en-US" smtClean="0"/>
              <a:t>7/6/2022</a:t>
            </a:fld>
            <a:endParaRPr lang="en-US"/>
          </a:p>
        </p:txBody>
      </p:sp>
      <p:sp>
        <p:nvSpPr>
          <p:cNvPr id="8" name="Footer Placeholder 7">
            <a:extLst>
              <a:ext uri="{FF2B5EF4-FFF2-40B4-BE49-F238E27FC236}">
                <a16:creationId xmlns:a16="http://schemas.microsoft.com/office/drawing/2014/main" id="{6F3B8AE9-6565-ECD4-EFA2-F0C036BBE6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2CC8FC-AF9A-C6E0-7273-1B446207108D}"/>
              </a:ext>
            </a:extLst>
          </p:cNvPr>
          <p:cNvSpPr>
            <a:spLocks noGrp="1"/>
          </p:cNvSpPr>
          <p:nvPr>
            <p:ph type="sldNum" sz="quarter" idx="12"/>
          </p:nvPr>
        </p:nvSpPr>
        <p:spPr/>
        <p:txBody>
          <a:bodyPr/>
          <a:lstStyle/>
          <a:p>
            <a:fld id="{AEEFEC4C-7748-407E-91F9-D6DF1DE18F14}" type="slidenum">
              <a:rPr lang="en-US" smtClean="0"/>
              <a:t>‹#›</a:t>
            </a:fld>
            <a:endParaRPr lang="en-US"/>
          </a:p>
        </p:txBody>
      </p:sp>
    </p:spTree>
    <p:extLst>
      <p:ext uri="{BB962C8B-B14F-4D97-AF65-F5344CB8AC3E}">
        <p14:creationId xmlns:p14="http://schemas.microsoft.com/office/powerpoint/2010/main" val="2661356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1E195-47C4-BBF6-9BFA-B702C2600E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08A599-5E8D-DE27-CD35-619EEAA91F02}"/>
              </a:ext>
            </a:extLst>
          </p:cNvPr>
          <p:cNvSpPr>
            <a:spLocks noGrp="1"/>
          </p:cNvSpPr>
          <p:nvPr>
            <p:ph type="dt" sz="half" idx="10"/>
          </p:nvPr>
        </p:nvSpPr>
        <p:spPr/>
        <p:txBody>
          <a:bodyPr/>
          <a:lstStyle/>
          <a:p>
            <a:fld id="{E185701A-E96A-4FD7-B109-00C557604A8E}" type="datetimeFigureOut">
              <a:rPr lang="en-US" smtClean="0"/>
              <a:t>7/6/2022</a:t>
            </a:fld>
            <a:endParaRPr lang="en-US"/>
          </a:p>
        </p:txBody>
      </p:sp>
      <p:sp>
        <p:nvSpPr>
          <p:cNvPr id="4" name="Footer Placeholder 3">
            <a:extLst>
              <a:ext uri="{FF2B5EF4-FFF2-40B4-BE49-F238E27FC236}">
                <a16:creationId xmlns:a16="http://schemas.microsoft.com/office/drawing/2014/main" id="{F1A15AF9-80A5-05E5-CBD7-4DBDF4424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CC4CA9-4AE7-4C31-2E51-D4BB1AF44F25}"/>
              </a:ext>
            </a:extLst>
          </p:cNvPr>
          <p:cNvSpPr>
            <a:spLocks noGrp="1"/>
          </p:cNvSpPr>
          <p:nvPr>
            <p:ph type="sldNum" sz="quarter" idx="12"/>
          </p:nvPr>
        </p:nvSpPr>
        <p:spPr/>
        <p:txBody>
          <a:bodyPr/>
          <a:lstStyle/>
          <a:p>
            <a:fld id="{AEEFEC4C-7748-407E-91F9-D6DF1DE18F14}" type="slidenum">
              <a:rPr lang="en-US" smtClean="0"/>
              <a:t>‹#›</a:t>
            </a:fld>
            <a:endParaRPr lang="en-US"/>
          </a:p>
        </p:txBody>
      </p:sp>
    </p:spTree>
    <p:extLst>
      <p:ext uri="{BB962C8B-B14F-4D97-AF65-F5344CB8AC3E}">
        <p14:creationId xmlns:p14="http://schemas.microsoft.com/office/powerpoint/2010/main" val="846960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3EC447-3D9F-9BAF-B811-A50E1D67B94F}"/>
              </a:ext>
            </a:extLst>
          </p:cNvPr>
          <p:cNvSpPr>
            <a:spLocks noGrp="1"/>
          </p:cNvSpPr>
          <p:nvPr>
            <p:ph type="dt" sz="half" idx="10"/>
          </p:nvPr>
        </p:nvSpPr>
        <p:spPr/>
        <p:txBody>
          <a:bodyPr/>
          <a:lstStyle/>
          <a:p>
            <a:fld id="{E185701A-E96A-4FD7-B109-00C557604A8E}" type="datetimeFigureOut">
              <a:rPr lang="en-US" smtClean="0"/>
              <a:t>7/6/2022</a:t>
            </a:fld>
            <a:endParaRPr lang="en-US"/>
          </a:p>
        </p:txBody>
      </p:sp>
      <p:sp>
        <p:nvSpPr>
          <p:cNvPr id="3" name="Footer Placeholder 2">
            <a:extLst>
              <a:ext uri="{FF2B5EF4-FFF2-40B4-BE49-F238E27FC236}">
                <a16:creationId xmlns:a16="http://schemas.microsoft.com/office/drawing/2014/main" id="{DC6B0A4B-EBCA-715C-DAAB-57B22A8373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A0FB06-F8E9-DE96-9423-57CD6E223FE0}"/>
              </a:ext>
            </a:extLst>
          </p:cNvPr>
          <p:cNvSpPr>
            <a:spLocks noGrp="1"/>
          </p:cNvSpPr>
          <p:nvPr>
            <p:ph type="sldNum" sz="quarter" idx="12"/>
          </p:nvPr>
        </p:nvSpPr>
        <p:spPr/>
        <p:txBody>
          <a:bodyPr/>
          <a:lstStyle/>
          <a:p>
            <a:fld id="{AEEFEC4C-7748-407E-91F9-D6DF1DE18F14}" type="slidenum">
              <a:rPr lang="en-US" smtClean="0"/>
              <a:t>‹#›</a:t>
            </a:fld>
            <a:endParaRPr lang="en-US"/>
          </a:p>
        </p:txBody>
      </p:sp>
    </p:spTree>
    <p:extLst>
      <p:ext uri="{BB962C8B-B14F-4D97-AF65-F5344CB8AC3E}">
        <p14:creationId xmlns:p14="http://schemas.microsoft.com/office/powerpoint/2010/main" val="2948274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4C7-028B-8DAF-89D0-667585E08A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B65C71-4280-F217-4B72-C2C36F3F59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783ACE-D4A7-2458-51D4-8714D91A9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38B226-B027-3AE5-97F9-69C1F02AE692}"/>
              </a:ext>
            </a:extLst>
          </p:cNvPr>
          <p:cNvSpPr>
            <a:spLocks noGrp="1"/>
          </p:cNvSpPr>
          <p:nvPr>
            <p:ph type="dt" sz="half" idx="10"/>
          </p:nvPr>
        </p:nvSpPr>
        <p:spPr/>
        <p:txBody>
          <a:bodyPr/>
          <a:lstStyle/>
          <a:p>
            <a:fld id="{E185701A-E96A-4FD7-B109-00C557604A8E}" type="datetimeFigureOut">
              <a:rPr lang="en-US" smtClean="0"/>
              <a:t>7/6/2022</a:t>
            </a:fld>
            <a:endParaRPr lang="en-US"/>
          </a:p>
        </p:txBody>
      </p:sp>
      <p:sp>
        <p:nvSpPr>
          <p:cNvPr id="6" name="Footer Placeholder 5">
            <a:extLst>
              <a:ext uri="{FF2B5EF4-FFF2-40B4-BE49-F238E27FC236}">
                <a16:creationId xmlns:a16="http://schemas.microsoft.com/office/drawing/2014/main" id="{2CB8E599-BFB3-D408-BE82-DC54705990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3F8E81-AA47-EAA8-99F5-404D3971C733}"/>
              </a:ext>
            </a:extLst>
          </p:cNvPr>
          <p:cNvSpPr>
            <a:spLocks noGrp="1"/>
          </p:cNvSpPr>
          <p:nvPr>
            <p:ph type="sldNum" sz="quarter" idx="12"/>
          </p:nvPr>
        </p:nvSpPr>
        <p:spPr/>
        <p:txBody>
          <a:bodyPr/>
          <a:lstStyle/>
          <a:p>
            <a:fld id="{AEEFEC4C-7748-407E-91F9-D6DF1DE18F14}" type="slidenum">
              <a:rPr lang="en-US" smtClean="0"/>
              <a:t>‹#›</a:t>
            </a:fld>
            <a:endParaRPr lang="en-US"/>
          </a:p>
        </p:txBody>
      </p:sp>
    </p:spTree>
    <p:extLst>
      <p:ext uri="{BB962C8B-B14F-4D97-AF65-F5344CB8AC3E}">
        <p14:creationId xmlns:p14="http://schemas.microsoft.com/office/powerpoint/2010/main" val="4115086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B65C-4654-5188-45E7-B52FF6825D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9076FA-B20B-8566-0A21-3E40D9D8BC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A0259F-39AB-377E-94E7-54A961599C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F25F71-0748-D077-87E5-BF658A5C0AEB}"/>
              </a:ext>
            </a:extLst>
          </p:cNvPr>
          <p:cNvSpPr>
            <a:spLocks noGrp="1"/>
          </p:cNvSpPr>
          <p:nvPr>
            <p:ph type="dt" sz="half" idx="10"/>
          </p:nvPr>
        </p:nvSpPr>
        <p:spPr/>
        <p:txBody>
          <a:bodyPr/>
          <a:lstStyle/>
          <a:p>
            <a:fld id="{E185701A-E96A-4FD7-B109-00C557604A8E}" type="datetimeFigureOut">
              <a:rPr lang="en-US" smtClean="0"/>
              <a:t>7/6/2022</a:t>
            </a:fld>
            <a:endParaRPr lang="en-US"/>
          </a:p>
        </p:txBody>
      </p:sp>
      <p:sp>
        <p:nvSpPr>
          <p:cNvPr id="6" name="Footer Placeholder 5">
            <a:extLst>
              <a:ext uri="{FF2B5EF4-FFF2-40B4-BE49-F238E27FC236}">
                <a16:creationId xmlns:a16="http://schemas.microsoft.com/office/drawing/2014/main" id="{A718265B-C0CB-8BFA-03BA-DA86A1EFF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F51BAB-0E99-A2F0-BF2B-7031A6ED9277}"/>
              </a:ext>
            </a:extLst>
          </p:cNvPr>
          <p:cNvSpPr>
            <a:spLocks noGrp="1"/>
          </p:cNvSpPr>
          <p:nvPr>
            <p:ph type="sldNum" sz="quarter" idx="12"/>
          </p:nvPr>
        </p:nvSpPr>
        <p:spPr/>
        <p:txBody>
          <a:bodyPr/>
          <a:lstStyle/>
          <a:p>
            <a:fld id="{AEEFEC4C-7748-407E-91F9-D6DF1DE18F14}" type="slidenum">
              <a:rPr lang="en-US" smtClean="0"/>
              <a:t>‹#›</a:t>
            </a:fld>
            <a:endParaRPr lang="en-US"/>
          </a:p>
        </p:txBody>
      </p:sp>
    </p:spTree>
    <p:extLst>
      <p:ext uri="{BB962C8B-B14F-4D97-AF65-F5344CB8AC3E}">
        <p14:creationId xmlns:p14="http://schemas.microsoft.com/office/powerpoint/2010/main" val="3327774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DF4B98-C91D-4408-73C1-3EAB8F0AF5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6F3891-CC0E-F85D-FA9C-269B49AD8A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EC453-6AA9-FD3B-7BDB-6DADD05546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5701A-E96A-4FD7-B109-00C557604A8E}" type="datetimeFigureOut">
              <a:rPr lang="en-US" smtClean="0"/>
              <a:t>7/6/2022</a:t>
            </a:fld>
            <a:endParaRPr lang="en-US"/>
          </a:p>
        </p:txBody>
      </p:sp>
      <p:sp>
        <p:nvSpPr>
          <p:cNvPr id="5" name="Footer Placeholder 4">
            <a:extLst>
              <a:ext uri="{FF2B5EF4-FFF2-40B4-BE49-F238E27FC236}">
                <a16:creationId xmlns:a16="http://schemas.microsoft.com/office/drawing/2014/main" id="{A998A436-2DFC-530C-8459-7B0B1B1706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6D0F0D-47F5-252E-5368-E5CCF5E3B3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EFEC4C-7748-407E-91F9-D6DF1DE18F14}" type="slidenum">
              <a:rPr lang="en-US" smtClean="0"/>
              <a:t>‹#›</a:t>
            </a:fld>
            <a:endParaRPr lang="en-US"/>
          </a:p>
        </p:txBody>
      </p:sp>
    </p:spTree>
    <p:extLst>
      <p:ext uri="{BB962C8B-B14F-4D97-AF65-F5344CB8AC3E}">
        <p14:creationId xmlns:p14="http://schemas.microsoft.com/office/powerpoint/2010/main" val="2265676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EED2-3D5D-F340-C632-FCB0195B0F69}"/>
              </a:ext>
            </a:extLst>
          </p:cNvPr>
          <p:cNvSpPr>
            <a:spLocks noGrp="1"/>
          </p:cNvSpPr>
          <p:nvPr>
            <p:ph type="ctrTitle"/>
          </p:nvPr>
        </p:nvSpPr>
        <p:spPr/>
        <p:txBody>
          <a:bodyPr/>
          <a:lstStyle/>
          <a:p>
            <a:r>
              <a:rPr lang="en-US" dirty="0"/>
              <a:t>Housing Data Analysis</a:t>
            </a:r>
          </a:p>
        </p:txBody>
      </p:sp>
      <p:sp>
        <p:nvSpPr>
          <p:cNvPr id="3" name="Subtitle 2">
            <a:extLst>
              <a:ext uri="{FF2B5EF4-FFF2-40B4-BE49-F238E27FC236}">
                <a16:creationId xmlns:a16="http://schemas.microsoft.com/office/drawing/2014/main" id="{4446ABA0-5D7F-E71F-3910-51649391A52B}"/>
              </a:ext>
            </a:extLst>
          </p:cNvPr>
          <p:cNvSpPr>
            <a:spLocks noGrp="1"/>
          </p:cNvSpPr>
          <p:nvPr>
            <p:ph type="subTitle" idx="1"/>
          </p:nvPr>
        </p:nvSpPr>
        <p:spPr/>
        <p:txBody>
          <a:bodyPr>
            <a:normAutofit lnSpcReduction="10000"/>
          </a:bodyPr>
          <a:lstStyle/>
          <a:p>
            <a:r>
              <a:rPr lang="en-US"/>
              <a:t>Ames </a:t>
            </a:r>
            <a:r>
              <a:rPr lang="en-US" dirty="0"/>
              <a:t>Iowa</a:t>
            </a:r>
          </a:p>
          <a:p>
            <a:endParaRPr lang="en-US" dirty="0"/>
          </a:p>
          <a:p>
            <a:r>
              <a:rPr lang="en-US" dirty="0"/>
              <a:t>Springboard - Second Capstone </a:t>
            </a:r>
          </a:p>
          <a:p>
            <a:r>
              <a:rPr lang="en-US" dirty="0"/>
              <a:t>Andrew Seal</a:t>
            </a:r>
          </a:p>
        </p:txBody>
      </p:sp>
    </p:spTree>
    <p:extLst>
      <p:ext uri="{BB962C8B-B14F-4D97-AF65-F5344CB8AC3E}">
        <p14:creationId xmlns:p14="http://schemas.microsoft.com/office/powerpoint/2010/main" val="331443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E883-32C2-7830-2392-EA11DB8E7085}"/>
              </a:ext>
            </a:extLst>
          </p:cNvPr>
          <p:cNvSpPr>
            <a:spLocks noGrp="1"/>
          </p:cNvSpPr>
          <p:nvPr>
            <p:ph type="title"/>
          </p:nvPr>
        </p:nvSpPr>
        <p:spPr/>
        <p:txBody>
          <a:bodyPr/>
          <a:lstStyle/>
          <a:p>
            <a:r>
              <a:rPr lang="en-US" dirty="0"/>
              <a:t>Random Forest Model</a:t>
            </a:r>
          </a:p>
        </p:txBody>
      </p:sp>
      <p:sp>
        <p:nvSpPr>
          <p:cNvPr id="3" name="Content Placeholder 2">
            <a:extLst>
              <a:ext uri="{FF2B5EF4-FFF2-40B4-BE49-F238E27FC236}">
                <a16:creationId xmlns:a16="http://schemas.microsoft.com/office/drawing/2014/main" id="{C0C55A86-C793-1AE8-0346-DC383F3CDAA1}"/>
              </a:ext>
            </a:extLst>
          </p:cNvPr>
          <p:cNvSpPr>
            <a:spLocks noGrp="1"/>
          </p:cNvSpPr>
          <p:nvPr>
            <p:ph idx="1"/>
          </p:nvPr>
        </p:nvSpPr>
        <p:spPr/>
        <p:txBody>
          <a:bodyPr/>
          <a:lstStyle/>
          <a:p>
            <a:r>
              <a:rPr lang="en-US" dirty="0"/>
              <a:t>Optimized Hyperparameters:</a:t>
            </a:r>
          </a:p>
          <a:p>
            <a:pPr lvl="1"/>
            <a:r>
              <a:rPr lang="en-US" dirty="0" err="1"/>
              <a:t>N_estimators</a:t>
            </a:r>
            <a:endParaRPr lang="en-US" dirty="0"/>
          </a:p>
          <a:p>
            <a:pPr lvl="1"/>
            <a:r>
              <a:rPr lang="en-US" dirty="0" err="1"/>
              <a:t>Max_depth</a:t>
            </a:r>
            <a:endParaRPr lang="en-US" dirty="0"/>
          </a:p>
          <a:p>
            <a:r>
              <a:rPr lang="en-US" dirty="0"/>
              <a:t>Used Random Search for CV</a:t>
            </a:r>
          </a:p>
          <a:p>
            <a:endParaRPr lang="en-US" dirty="0"/>
          </a:p>
        </p:txBody>
      </p:sp>
      <p:pic>
        <p:nvPicPr>
          <p:cNvPr id="4" name="Picture 3">
            <a:extLst>
              <a:ext uri="{FF2B5EF4-FFF2-40B4-BE49-F238E27FC236}">
                <a16:creationId xmlns:a16="http://schemas.microsoft.com/office/drawing/2014/main" id="{A3E0414F-3BD6-2BFA-59A8-1A693FFD52E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6783" y="3962400"/>
            <a:ext cx="5547916" cy="1982695"/>
          </a:xfrm>
          <a:prstGeom prst="rect">
            <a:avLst/>
          </a:prstGeom>
          <a:noFill/>
          <a:ln>
            <a:noFill/>
          </a:ln>
        </p:spPr>
      </p:pic>
      <p:pic>
        <p:nvPicPr>
          <p:cNvPr id="5" name="Picture 4">
            <a:extLst>
              <a:ext uri="{FF2B5EF4-FFF2-40B4-BE49-F238E27FC236}">
                <a16:creationId xmlns:a16="http://schemas.microsoft.com/office/drawing/2014/main" id="{079F5631-34C2-4F8B-51D9-BB452C6FA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493" y="2341360"/>
            <a:ext cx="3917724" cy="2612387"/>
          </a:xfrm>
          <a:prstGeom prst="rect">
            <a:avLst/>
          </a:prstGeom>
        </p:spPr>
      </p:pic>
    </p:spTree>
    <p:extLst>
      <p:ext uri="{BB962C8B-B14F-4D97-AF65-F5344CB8AC3E}">
        <p14:creationId xmlns:p14="http://schemas.microsoft.com/office/powerpoint/2010/main" val="505574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BE0A-2733-3BFF-033B-6408A7400A7F}"/>
              </a:ext>
            </a:extLst>
          </p:cNvPr>
          <p:cNvSpPr>
            <a:spLocks noGrp="1"/>
          </p:cNvSpPr>
          <p:nvPr>
            <p:ph type="title"/>
          </p:nvPr>
        </p:nvSpPr>
        <p:spPr/>
        <p:txBody>
          <a:bodyPr/>
          <a:lstStyle/>
          <a:p>
            <a:r>
              <a:rPr lang="en-US" dirty="0"/>
              <a:t>Ridge Regression</a:t>
            </a:r>
          </a:p>
        </p:txBody>
      </p:sp>
      <p:sp>
        <p:nvSpPr>
          <p:cNvPr id="3" name="Content Placeholder 2">
            <a:extLst>
              <a:ext uri="{FF2B5EF4-FFF2-40B4-BE49-F238E27FC236}">
                <a16:creationId xmlns:a16="http://schemas.microsoft.com/office/drawing/2014/main" id="{C664314F-4371-D16B-4F98-B6AD7ECF7B14}"/>
              </a:ext>
            </a:extLst>
          </p:cNvPr>
          <p:cNvSpPr>
            <a:spLocks noGrp="1"/>
          </p:cNvSpPr>
          <p:nvPr>
            <p:ph idx="1"/>
          </p:nvPr>
        </p:nvSpPr>
        <p:spPr/>
        <p:txBody>
          <a:bodyPr/>
          <a:lstStyle/>
          <a:p>
            <a:r>
              <a:rPr lang="en-US" dirty="0"/>
              <a:t>Useful when multicollinearity exists.</a:t>
            </a:r>
          </a:p>
          <a:p>
            <a:r>
              <a:rPr lang="en-US" dirty="0"/>
              <a:t>Grid Search CV to optimize Alpha</a:t>
            </a:r>
          </a:p>
        </p:txBody>
      </p:sp>
      <p:pic>
        <p:nvPicPr>
          <p:cNvPr id="4" name="Picture 3">
            <a:extLst>
              <a:ext uri="{FF2B5EF4-FFF2-40B4-BE49-F238E27FC236}">
                <a16:creationId xmlns:a16="http://schemas.microsoft.com/office/drawing/2014/main" id="{6D1DAB29-12AB-BF1F-68C4-183DEC715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2247" y="418189"/>
            <a:ext cx="4945087" cy="3296118"/>
          </a:xfrm>
          <a:prstGeom prst="rect">
            <a:avLst/>
          </a:prstGeom>
        </p:spPr>
      </p:pic>
      <p:pic>
        <p:nvPicPr>
          <p:cNvPr id="5" name="Picture 4">
            <a:extLst>
              <a:ext uri="{FF2B5EF4-FFF2-40B4-BE49-F238E27FC236}">
                <a16:creationId xmlns:a16="http://schemas.microsoft.com/office/drawing/2014/main" id="{0A7D569B-ED49-1585-D62E-79791972F10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0663" y="3600893"/>
            <a:ext cx="6631229" cy="2434409"/>
          </a:xfrm>
          <a:prstGeom prst="rect">
            <a:avLst/>
          </a:prstGeom>
          <a:noFill/>
          <a:ln>
            <a:noFill/>
          </a:ln>
        </p:spPr>
      </p:pic>
    </p:spTree>
    <p:extLst>
      <p:ext uri="{BB962C8B-B14F-4D97-AF65-F5344CB8AC3E}">
        <p14:creationId xmlns:p14="http://schemas.microsoft.com/office/powerpoint/2010/main" val="2827972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85AD-F284-1AC8-8D1B-50DC0127C47E}"/>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9AA62628-F5DC-3990-D6C2-4D5A1103C157}"/>
              </a:ext>
            </a:extLst>
          </p:cNvPr>
          <p:cNvSpPr>
            <a:spLocks noGrp="1"/>
          </p:cNvSpPr>
          <p:nvPr>
            <p:ph idx="1"/>
          </p:nvPr>
        </p:nvSpPr>
        <p:spPr>
          <a:xfrm>
            <a:off x="838200" y="1825624"/>
            <a:ext cx="10515600" cy="4419231"/>
          </a:xfrm>
        </p:spPr>
        <p:txBody>
          <a:bodyPr/>
          <a:lstStyle/>
          <a:p>
            <a:r>
              <a:rPr lang="en-US" dirty="0"/>
              <a:t>No hyperparameters to Tune</a:t>
            </a:r>
          </a:p>
          <a:p>
            <a:r>
              <a:rPr lang="en-US" dirty="0"/>
              <a:t>Instead ran with reduced number of features</a:t>
            </a:r>
          </a:p>
          <a:p>
            <a:r>
              <a:rPr lang="en-US" dirty="0"/>
              <a:t>Best model was with ALL features</a:t>
            </a:r>
          </a:p>
        </p:txBody>
      </p:sp>
      <p:pic>
        <p:nvPicPr>
          <p:cNvPr id="4" name="Picture 3">
            <a:extLst>
              <a:ext uri="{FF2B5EF4-FFF2-40B4-BE49-F238E27FC236}">
                <a16:creationId xmlns:a16="http://schemas.microsoft.com/office/drawing/2014/main" id="{391C0BD2-F1A8-3971-31BA-6898DC55680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3097" y="3530009"/>
            <a:ext cx="7529343" cy="2600010"/>
          </a:xfrm>
          <a:prstGeom prst="rect">
            <a:avLst/>
          </a:prstGeom>
          <a:noFill/>
          <a:ln>
            <a:noFill/>
          </a:ln>
        </p:spPr>
      </p:pic>
    </p:spTree>
    <p:extLst>
      <p:ext uri="{BB962C8B-B14F-4D97-AF65-F5344CB8AC3E}">
        <p14:creationId xmlns:p14="http://schemas.microsoft.com/office/powerpoint/2010/main" val="2456862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3788-2652-F2D9-109D-332849F3D37E}"/>
              </a:ext>
            </a:extLst>
          </p:cNvPr>
          <p:cNvSpPr>
            <a:spLocks noGrp="1"/>
          </p:cNvSpPr>
          <p:nvPr>
            <p:ph type="title"/>
          </p:nvPr>
        </p:nvSpPr>
        <p:spPr/>
        <p:txBody>
          <a:bodyPr/>
          <a:lstStyle/>
          <a:p>
            <a:r>
              <a:rPr lang="en-US" dirty="0"/>
              <a:t>Gradient Boosting</a:t>
            </a:r>
          </a:p>
        </p:txBody>
      </p:sp>
      <p:sp>
        <p:nvSpPr>
          <p:cNvPr id="3" name="Content Placeholder 2">
            <a:extLst>
              <a:ext uri="{FF2B5EF4-FFF2-40B4-BE49-F238E27FC236}">
                <a16:creationId xmlns:a16="http://schemas.microsoft.com/office/drawing/2014/main" id="{F8862580-24A4-4CB1-91CD-D3DDB16BEF28}"/>
              </a:ext>
            </a:extLst>
          </p:cNvPr>
          <p:cNvSpPr>
            <a:spLocks noGrp="1"/>
          </p:cNvSpPr>
          <p:nvPr>
            <p:ph idx="1"/>
          </p:nvPr>
        </p:nvSpPr>
        <p:spPr/>
        <p:txBody>
          <a:bodyPr/>
          <a:lstStyle/>
          <a:p>
            <a:r>
              <a:rPr lang="en-US" dirty="0"/>
              <a:t>Grid Search </a:t>
            </a:r>
            <a:r>
              <a:rPr lang="en-US" dirty="0" err="1"/>
              <a:t>Cv</a:t>
            </a:r>
            <a:endParaRPr lang="en-US" dirty="0"/>
          </a:p>
          <a:p>
            <a:r>
              <a:rPr lang="en-US" dirty="0"/>
              <a:t>To optimize Learning Rate</a:t>
            </a:r>
          </a:p>
        </p:txBody>
      </p:sp>
      <p:pic>
        <p:nvPicPr>
          <p:cNvPr id="4" name="Picture 3">
            <a:extLst>
              <a:ext uri="{FF2B5EF4-FFF2-40B4-BE49-F238E27FC236}">
                <a16:creationId xmlns:a16="http://schemas.microsoft.com/office/drawing/2014/main" id="{4C04613D-4075-4493-31CA-28834AD05BE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0814" y="3366976"/>
            <a:ext cx="6895163" cy="2587256"/>
          </a:xfrm>
          <a:prstGeom prst="rect">
            <a:avLst/>
          </a:prstGeom>
          <a:noFill/>
          <a:ln>
            <a:noFill/>
          </a:ln>
        </p:spPr>
      </p:pic>
    </p:spTree>
    <p:extLst>
      <p:ext uri="{BB962C8B-B14F-4D97-AF65-F5344CB8AC3E}">
        <p14:creationId xmlns:p14="http://schemas.microsoft.com/office/powerpoint/2010/main" val="810052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F382E-7273-FE67-49D0-9759B47EC38A}"/>
              </a:ext>
            </a:extLst>
          </p:cNvPr>
          <p:cNvSpPr>
            <a:spLocks noGrp="1"/>
          </p:cNvSpPr>
          <p:nvPr>
            <p:ph type="title"/>
          </p:nvPr>
        </p:nvSpPr>
        <p:spPr/>
        <p:txBody>
          <a:bodyPr/>
          <a:lstStyle/>
          <a:p>
            <a:r>
              <a:rPr lang="en-US" dirty="0"/>
              <a:t>Comparing The Models</a:t>
            </a:r>
          </a:p>
        </p:txBody>
      </p:sp>
      <p:pic>
        <p:nvPicPr>
          <p:cNvPr id="4" name="Content Placeholder 3">
            <a:extLst>
              <a:ext uri="{FF2B5EF4-FFF2-40B4-BE49-F238E27FC236}">
                <a16:creationId xmlns:a16="http://schemas.microsoft.com/office/drawing/2014/main" id="{16FA49E5-3FD3-7D22-E235-C1383C8BCA4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7652" y="2114388"/>
            <a:ext cx="11886816" cy="2374042"/>
          </a:xfrm>
          <a:prstGeom prst="rect">
            <a:avLst/>
          </a:prstGeom>
          <a:noFill/>
          <a:ln>
            <a:noFill/>
          </a:ln>
        </p:spPr>
      </p:pic>
    </p:spTree>
    <p:extLst>
      <p:ext uri="{BB962C8B-B14F-4D97-AF65-F5344CB8AC3E}">
        <p14:creationId xmlns:p14="http://schemas.microsoft.com/office/powerpoint/2010/main" val="657658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3DA9B-7A89-296B-37E9-6B946FCD9D7D}"/>
              </a:ext>
            </a:extLst>
          </p:cNvPr>
          <p:cNvSpPr>
            <a:spLocks noGrp="1"/>
          </p:cNvSpPr>
          <p:nvPr>
            <p:ph type="title"/>
          </p:nvPr>
        </p:nvSpPr>
        <p:spPr/>
        <p:txBody>
          <a:bodyPr/>
          <a:lstStyle/>
          <a:p>
            <a:r>
              <a:rPr lang="en-US" dirty="0"/>
              <a:t>Comparing The Models</a:t>
            </a:r>
          </a:p>
        </p:txBody>
      </p:sp>
      <p:sp>
        <p:nvSpPr>
          <p:cNvPr id="3" name="Content Placeholder 2">
            <a:extLst>
              <a:ext uri="{FF2B5EF4-FFF2-40B4-BE49-F238E27FC236}">
                <a16:creationId xmlns:a16="http://schemas.microsoft.com/office/drawing/2014/main" id="{00E4DD8C-32F1-F377-CFD2-9E73409D1315}"/>
              </a:ext>
            </a:extLst>
          </p:cNvPr>
          <p:cNvSpPr>
            <a:spLocks noGrp="1"/>
          </p:cNvSpPr>
          <p:nvPr>
            <p:ph idx="1"/>
          </p:nvPr>
        </p:nvSpPr>
        <p:spPr/>
        <p:txBody>
          <a:bodyPr/>
          <a:lstStyle/>
          <a:p>
            <a:r>
              <a:rPr lang="en-US" dirty="0"/>
              <a:t>Random Forest performs best on Training Data</a:t>
            </a:r>
          </a:p>
          <a:p>
            <a:r>
              <a:rPr lang="en-US" dirty="0"/>
              <a:t>Gradient Boosting has highest R-squared and Lowest RMSE on test data</a:t>
            </a:r>
          </a:p>
          <a:p>
            <a:r>
              <a:rPr lang="en-US" dirty="0"/>
              <a:t>Expect Gradient Boosting to most accurately predict Sales Price</a:t>
            </a:r>
          </a:p>
        </p:txBody>
      </p:sp>
      <p:pic>
        <p:nvPicPr>
          <p:cNvPr id="5" name="Picture 4">
            <a:extLst>
              <a:ext uri="{FF2B5EF4-FFF2-40B4-BE49-F238E27FC236}">
                <a16:creationId xmlns:a16="http://schemas.microsoft.com/office/drawing/2014/main" id="{4E18FF91-1242-6D6C-3789-9EC9199DD6F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590" y="4242129"/>
            <a:ext cx="12363251" cy="2250746"/>
          </a:xfrm>
          <a:prstGeom prst="rect">
            <a:avLst/>
          </a:prstGeom>
          <a:noFill/>
          <a:ln>
            <a:noFill/>
          </a:ln>
        </p:spPr>
      </p:pic>
    </p:spTree>
    <p:extLst>
      <p:ext uri="{BB962C8B-B14F-4D97-AF65-F5344CB8AC3E}">
        <p14:creationId xmlns:p14="http://schemas.microsoft.com/office/powerpoint/2010/main" val="4134498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1FA84-32D1-9CCC-C0EF-EE55B45273B7}"/>
              </a:ext>
            </a:extLst>
          </p:cNvPr>
          <p:cNvSpPr>
            <a:spLocks noGrp="1"/>
          </p:cNvSpPr>
          <p:nvPr>
            <p:ph type="title"/>
          </p:nvPr>
        </p:nvSpPr>
        <p:spPr/>
        <p:txBody>
          <a:bodyPr/>
          <a:lstStyle/>
          <a:p>
            <a:r>
              <a:rPr lang="en-US" dirty="0"/>
              <a:t>Gradient Boosting</a:t>
            </a:r>
          </a:p>
        </p:txBody>
      </p:sp>
      <p:sp>
        <p:nvSpPr>
          <p:cNvPr id="3" name="Content Placeholder 2">
            <a:extLst>
              <a:ext uri="{FF2B5EF4-FFF2-40B4-BE49-F238E27FC236}">
                <a16:creationId xmlns:a16="http://schemas.microsoft.com/office/drawing/2014/main" id="{6561075A-52AD-71A3-D161-74930B29C167}"/>
              </a:ext>
            </a:extLst>
          </p:cNvPr>
          <p:cNvSpPr>
            <a:spLocks noGrp="1"/>
          </p:cNvSpPr>
          <p:nvPr>
            <p:ph idx="1"/>
          </p:nvPr>
        </p:nvSpPr>
        <p:spPr/>
        <p:txBody>
          <a:bodyPr/>
          <a:lstStyle/>
          <a:p>
            <a:r>
              <a:rPr lang="en-US" dirty="0"/>
              <a:t>Selected as best model</a:t>
            </a:r>
          </a:p>
        </p:txBody>
      </p:sp>
      <p:pic>
        <p:nvPicPr>
          <p:cNvPr id="4" name="Picture 3">
            <a:extLst>
              <a:ext uri="{FF2B5EF4-FFF2-40B4-BE49-F238E27FC236}">
                <a16:creationId xmlns:a16="http://schemas.microsoft.com/office/drawing/2014/main" id="{48E456BF-4814-2BD0-59AC-C144E1C610B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6364" y="2875841"/>
            <a:ext cx="8257527" cy="2894094"/>
          </a:xfrm>
          <a:prstGeom prst="rect">
            <a:avLst/>
          </a:prstGeom>
          <a:noFill/>
          <a:ln>
            <a:noFill/>
          </a:ln>
        </p:spPr>
      </p:pic>
    </p:spTree>
    <p:extLst>
      <p:ext uri="{BB962C8B-B14F-4D97-AF65-F5344CB8AC3E}">
        <p14:creationId xmlns:p14="http://schemas.microsoft.com/office/powerpoint/2010/main" val="1033079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7D62-7212-9AF6-2142-703461EBE6B4}"/>
              </a:ext>
            </a:extLst>
          </p:cNvPr>
          <p:cNvSpPr>
            <a:spLocks noGrp="1"/>
          </p:cNvSpPr>
          <p:nvPr>
            <p:ph type="title"/>
          </p:nvPr>
        </p:nvSpPr>
        <p:spPr/>
        <p:txBody>
          <a:bodyPr/>
          <a:lstStyle/>
          <a:p>
            <a:r>
              <a:rPr lang="en-US" dirty="0"/>
              <a:t>Test Case</a:t>
            </a:r>
          </a:p>
        </p:txBody>
      </p:sp>
      <p:sp>
        <p:nvSpPr>
          <p:cNvPr id="3" name="Content Placeholder 2">
            <a:extLst>
              <a:ext uri="{FF2B5EF4-FFF2-40B4-BE49-F238E27FC236}">
                <a16:creationId xmlns:a16="http://schemas.microsoft.com/office/drawing/2014/main" id="{8A906470-8522-EAF9-61C7-72F5875AD2BF}"/>
              </a:ext>
            </a:extLst>
          </p:cNvPr>
          <p:cNvSpPr>
            <a:spLocks noGrp="1"/>
          </p:cNvSpPr>
          <p:nvPr>
            <p:ph idx="1"/>
          </p:nvPr>
        </p:nvSpPr>
        <p:spPr/>
        <p:txBody>
          <a:bodyPr/>
          <a:lstStyle/>
          <a:p>
            <a:r>
              <a:rPr lang="en-US" dirty="0"/>
              <a:t>Randomly Selected ONE property from our Test Data</a:t>
            </a:r>
          </a:p>
          <a:p>
            <a:r>
              <a:rPr lang="en-US" dirty="0"/>
              <a:t>Applied Gradient Boosting Model to predict Sales Price</a:t>
            </a:r>
          </a:p>
          <a:p>
            <a:r>
              <a:rPr lang="en-US" dirty="0"/>
              <a:t>Model predicted Sales Price of $133,746</a:t>
            </a:r>
          </a:p>
          <a:p>
            <a:r>
              <a:rPr lang="en-US" dirty="0"/>
              <a:t>Actual Sales Price of $124,500</a:t>
            </a:r>
          </a:p>
          <a:p>
            <a:endParaRPr lang="en-US" dirty="0"/>
          </a:p>
          <a:p>
            <a:endParaRPr lang="en-US" dirty="0"/>
          </a:p>
        </p:txBody>
      </p:sp>
    </p:spTree>
    <p:extLst>
      <p:ext uri="{BB962C8B-B14F-4D97-AF65-F5344CB8AC3E}">
        <p14:creationId xmlns:p14="http://schemas.microsoft.com/office/powerpoint/2010/main" val="1272654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2384-7C27-1226-3CAC-A8B89974A705}"/>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AFDA2DC1-CA46-5F65-38EC-9770957C4F21}"/>
              </a:ext>
            </a:extLst>
          </p:cNvPr>
          <p:cNvSpPr>
            <a:spLocks noGrp="1"/>
          </p:cNvSpPr>
          <p:nvPr>
            <p:ph idx="1"/>
          </p:nvPr>
        </p:nvSpPr>
        <p:spPr/>
        <p:txBody>
          <a:bodyPr>
            <a:normAutofit lnSpcReduction="10000"/>
          </a:bodyPr>
          <a:lstStyle/>
          <a:p>
            <a:r>
              <a:rPr lang="en-US" dirty="0"/>
              <a:t>Publicly available dataset with 2,930 unique sales between 2006 and 2010.</a:t>
            </a:r>
          </a:p>
          <a:p>
            <a:r>
              <a:rPr lang="en-US" dirty="0"/>
              <a:t>82 columns each representing a feature of the home.</a:t>
            </a:r>
          </a:p>
          <a:p>
            <a:r>
              <a:rPr lang="en-US" dirty="0"/>
              <a:t>Includes categorical data:</a:t>
            </a:r>
          </a:p>
          <a:p>
            <a:pPr lvl="1"/>
            <a:r>
              <a:rPr lang="en-US" dirty="0"/>
              <a:t>Zoning</a:t>
            </a:r>
          </a:p>
          <a:p>
            <a:pPr lvl="1"/>
            <a:r>
              <a:rPr lang="en-US" dirty="0"/>
              <a:t>Neighborhood</a:t>
            </a:r>
          </a:p>
          <a:p>
            <a:pPr lvl="1"/>
            <a:r>
              <a:rPr lang="en-US" dirty="0"/>
              <a:t>Condition of the home…</a:t>
            </a:r>
            <a:r>
              <a:rPr lang="en-US" dirty="0" err="1"/>
              <a:t>etc</a:t>
            </a:r>
            <a:endParaRPr lang="en-US" dirty="0"/>
          </a:p>
          <a:p>
            <a:r>
              <a:rPr lang="en-US" dirty="0"/>
              <a:t>And numerical data:</a:t>
            </a:r>
          </a:p>
          <a:p>
            <a:pPr lvl="1"/>
            <a:r>
              <a:rPr lang="en-US" dirty="0"/>
              <a:t>Square footage</a:t>
            </a:r>
          </a:p>
          <a:p>
            <a:pPr lvl="1"/>
            <a:r>
              <a:rPr lang="en-US" dirty="0"/>
              <a:t>Lot size</a:t>
            </a:r>
          </a:p>
          <a:p>
            <a:pPr lvl="1"/>
            <a:r>
              <a:rPr lang="en-US" dirty="0"/>
              <a:t>Number of Bedrooms…</a:t>
            </a:r>
            <a:r>
              <a:rPr lang="en-US" dirty="0" err="1"/>
              <a:t>etc</a:t>
            </a:r>
            <a:endParaRPr lang="en-US" dirty="0"/>
          </a:p>
        </p:txBody>
      </p:sp>
    </p:spTree>
    <p:extLst>
      <p:ext uri="{BB962C8B-B14F-4D97-AF65-F5344CB8AC3E}">
        <p14:creationId xmlns:p14="http://schemas.microsoft.com/office/powerpoint/2010/main" val="1656663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FF603B3-2C14-6B37-56FA-9F9FDA4E45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2931" y="-552008"/>
            <a:ext cx="12192000" cy="8128001"/>
          </a:xfrm>
        </p:spPr>
      </p:pic>
    </p:spTree>
    <p:extLst>
      <p:ext uri="{BB962C8B-B14F-4D97-AF65-F5344CB8AC3E}">
        <p14:creationId xmlns:p14="http://schemas.microsoft.com/office/powerpoint/2010/main" val="976307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0D0DD-6EB5-3000-21E2-314D12051C9A}"/>
              </a:ext>
            </a:extLst>
          </p:cNvPr>
          <p:cNvSpPr>
            <a:spLocks noGrp="1"/>
          </p:cNvSpPr>
          <p:nvPr>
            <p:ph type="title"/>
          </p:nvPr>
        </p:nvSpPr>
        <p:spPr/>
        <p:txBody>
          <a:bodyPr/>
          <a:lstStyle/>
          <a:p>
            <a:r>
              <a:rPr lang="en-US" dirty="0"/>
              <a:t>Data Cleaning and Data Wrangling</a:t>
            </a:r>
          </a:p>
        </p:txBody>
      </p:sp>
      <p:sp>
        <p:nvSpPr>
          <p:cNvPr id="3" name="Content Placeholder 2">
            <a:extLst>
              <a:ext uri="{FF2B5EF4-FFF2-40B4-BE49-F238E27FC236}">
                <a16:creationId xmlns:a16="http://schemas.microsoft.com/office/drawing/2014/main" id="{F82CB6D7-64EA-59A9-702E-07F8B777088C}"/>
              </a:ext>
            </a:extLst>
          </p:cNvPr>
          <p:cNvSpPr>
            <a:spLocks noGrp="1"/>
          </p:cNvSpPr>
          <p:nvPr>
            <p:ph idx="1"/>
          </p:nvPr>
        </p:nvSpPr>
        <p:spPr/>
        <p:txBody>
          <a:bodyPr/>
          <a:lstStyle/>
          <a:p>
            <a:r>
              <a:rPr lang="en-US" dirty="0"/>
              <a:t>Check for Duplicates (Parcel ID)</a:t>
            </a:r>
          </a:p>
          <a:p>
            <a:r>
              <a:rPr lang="en-US" dirty="0"/>
              <a:t>Visually inspect histograms for outliers or errors (previous slide)</a:t>
            </a:r>
          </a:p>
          <a:p>
            <a:r>
              <a:rPr lang="en-US" dirty="0"/>
              <a:t>Columns with mostly missing data</a:t>
            </a:r>
          </a:p>
          <a:p>
            <a:r>
              <a:rPr lang="en-US" dirty="0"/>
              <a:t>Columns with mostly homogeneous data</a:t>
            </a:r>
          </a:p>
          <a:p>
            <a:endParaRPr lang="en-US" dirty="0"/>
          </a:p>
        </p:txBody>
      </p:sp>
    </p:spTree>
    <p:extLst>
      <p:ext uri="{BB962C8B-B14F-4D97-AF65-F5344CB8AC3E}">
        <p14:creationId xmlns:p14="http://schemas.microsoft.com/office/powerpoint/2010/main" val="76227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FA83-B241-640A-E4D9-1D6A23BCDEE0}"/>
              </a:ext>
            </a:extLst>
          </p:cNvPr>
          <p:cNvSpPr>
            <a:spLocks noGrp="1"/>
          </p:cNvSpPr>
          <p:nvPr>
            <p:ph type="title"/>
          </p:nvPr>
        </p:nvSpPr>
        <p:spPr>
          <a:xfrm>
            <a:off x="939800" y="75311"/>
            <a:ext cx="10515600" cy="1325563"/>
          </a:xfrm>
        </p:spPr>
        <p:txBody>
          <a:bodyPr/>
          <a:lstStyle/>
          <a:p>
            <a:r>
              <a:rPr lang="en-US" dirty="0"/>
              <a:t>Exploratory Data Analysis</a:t>
            </a:r>
          </a:p>
        </p:txBody>
      </p:sp>
      <p:pic>
        <p:nvPicPr>
          <p:cNvPr id="5" name="Content Placeholder 4">
            <a:extLst>
              <a:ext uri="{FF2B5EF4-FFF2-40B4-BE49-F238E27FC236}">
                <a16:creationId xmlns:a16="http://schemas.microsoft.com/office/drawing/2014/main" id="{A9C87494-07F4-E89C-D1F7-A6A67047F2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203" y="797301"/>
            <a:ext cx="6209707" cy="5322606"/>
          </a:xfrm>
        </p:spPr>
      </p:pic>
      <p:pic>
        <p:nvPicPr>
          <p:cNvPr id="7" name="Picture 6">
            <a:extLst>
              <a:ext uri="{FF2B5EF4-FFF2-40B4-BE49-F238E27FC236}">
                <a16:creationId xmlns:a16="http://schemas.microsoft.com/office/drawing/2014/main" id="{58CF5865-AF86-DE9D-712A-71E7E84F92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0794" y="53714"/>
            <a:ext cx="3581206" cy="2558004"/>
          </a:xfrm>
          <a:prstGeom prst="rect">
            <a:avLst/>
          </a:prstGeom>
        </p:spPr>
      </p:pic>
      <p:pic>
        <p:nvPicPr>
          <p:cNvPr id="9" name="Picture 8">
            <a:extLst>
              <a:ext uri="{FF2B5EF4-FFF2-40B4-BE49-F238E27FC236}">
                <a16:creationId xmlns:a16="http://schemas.microsoft.com/office/drawing/2014/main" id="{FCC5F1E2-0F38-D2F0-58A6-3D661150F2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0895" y="1690688"/>
            <a:ext cx="4059219" cy="2899442"/>
          </a:xfrm>
          <a:prstGeom prst="rect">
            <a:avLst/>
          </a:prstGeom>
        </p:spPr>
      </p:pic>
      <p:pic>
        <p:nvPicPr>
          <p:cNvPr id="11" name="Picture 10">
            <a:extLst>
              <a:ext uri="{FF2B5EF4-FFF2-40B4-BE49-F238E27FC236}">
                <a16:creationId xmlns:a16="http://schemas.microsoft.com/office/drawing/2014/main" id="{638E6AEF-39C3-34C5-E213-42BB4F9E96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23500" y="4018357"/>
            <a:ext cx="4137005" cy="2955003"/>
          </a:xfrm>
          <a:prstGeom prst="rect">
            <a:avLst/>
          </a:prstGeom>
        </p:spPr>
      </p:pic>
    </p:spTree>
    <p:extLst>
      <p:ext uri="{BB962C8B-B14F-4D97-AF65-F5344CB8AC3E}">
        <p14:creationId xmlns:p14="http://schemas.microsoft.com/office/powerpoint/2010/main" val="134608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84FCB-D232-783F-4ABA-715A671A9E50}"/>
              </a:ext>
            </a:extLst>
          </p:cNvPr>
          <p:cNvSpPr>
            <a:spLocks noGrp="1"/>
          </p:cNvSpPr>
          <p:nvPr>
            <p:ph type="title"/>
          </p:nvPr>
        </p:nvSpPr>
        <p:spPr/>
        <p:txBody>
          <a:bodyPr/>
          <a:lstStyle/>
          <a:p>
            <a:r>
              <a:rPr lang="en-US" dirty="0"/>
              <a:t>Exploratory Data Analysis Continued</a:t>
            </a:r>
          </a:p>
        </p:txBody>
      </p:sp>
      <p:pic>
        <p:nvPicPr>
          <p:cNvPr id="5" name="Content Placeholder 4">
            <a:extLst>
              <a:ext uri="{FF2B5EF4-FFF2-40B4-BE49-F238E27FC236}">
                <a16:creationId xmlns:a16="http://schemas.microsoft.com/office/drawing/2014/main" id="{04BDDD88-1773-8E5A-2F8E-3D1A00F3FF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216" y="1522002"/>
            <a:ext cx="5109089" cy="4571290"/>
          </a:xfrm>
        </p:spPr>
      </p:pic>
      <p:sp>
        <p:nvSpPr>
          <p:cNvPr id="6" name="TextBox 5">
            <a:extLst>
              <a:ext uri="{FF2B5EF4-FFF2-40B4-BE49-F238E27FC236}">
                <a16:creationId xmlns:a16="http://schemas.microsoft.com/office/drawing/2014/main" id="{E611C408-6301-BCC4-6D9C-009AB068AC6C}"/>
              </a:ext>
            </a:extLst>
          </p:cNvPr>
          <p:cNvSpPr txBox="1"/>
          <p:nvPr/>
        </p:nvSpPr>
        <p:spPr>
          <a:xfrm>
            <a:off x="5683623" y="1622891"/>
            <a:ext cx="5347447" cy="2585323"/>
          </a:xfrm>
          <a:prstGeom prst="rect">
            <a:avLst/>
          </a:prstGeom>
          <a:noFill/>
        </p:spPr>
        <p:txBody>
          <a:bodyPr wrap="square" rtlCol="0">
            <a:spAutoFit/>
          </a:bodyPr>
          <a:lstStyle/>
          <a:p>
            <a:endParaRPr lang="en-US" dirty="0"/>
          </a:p>
          <a:p>
            <a:endParaRPr lang="en-US" dirty="0"/>
          </a:p>
          <a:p>
            <a:r>
              <a:rPr lang="en-US" dirty="0"/>
              <a:t>Random Forest Feature Importance</a:t>
            </a:r>
          </a:p>
          <a:p>
            <a:endParaRPr lang="en-US" dirty="0"/>
          </a:p>
          <a:p>
            <a:r>
              <a:rPr lang="en-US" dirty="0"/>
              <a:t>Overall Qual had outsized importance</a:t>
            </a:r>
          </a:p>
          <a:p>
            <a:endParaRPr lang="en-US" dirty="0"/>
          </a:p>
          <a:p>
            <a:r>
              <a:rPr lang="en-US" dirty="0"/>
              <a:t>Lack of information about what this variable is</a:t>
            </a:r>
          </a:p>
          <a:p>
            <a:endParaRPr lang="en-US" dirty="0"/>
          </a:p>
          <a:p>
            <a:r>
              <a:rPr lang="en-US" dirty="0"/>
              <a:t>Ultimately Removed this Variable </a:t>
            </a:r>
          </a:p>
        </p:txBody>
      </p:sp>
    </p:spTree>
    <p:extLst>
      <p:ext uri="{BB962C8B-B14F-4D97-AF65-F5344CB8AC3E}">
        <p14:creationId xmlns:p14="http://schemas.microsoft.com/office/powerpoint/2010/main" val="51256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43712-00AB-F816-569B-EAEFFAB91BF8}"/>
              </a:ext>
            </a:extLst>
          </p:cNvPr>
          <p:cNvSpPr>
            <a:spLocks noGrp="1"/>
          </p:cNvSpPr>
          <p:nvPr>
            <p:ph type="title"/>
          </p:nvPr>
        </p:nvSpPr>
        <p:spPr>
          <a:xfrm>
            <a:off x="759011" y="114114"/>
            <a:ext cx="10515600" cy="1325563"/>
          </a:xfrm>
        </p:spPr>
        <p:txBody>
          <a:bodyPr/>
          <a:lstStyle/>
          <a:p>
            <a:r>
              <a:rPr lang="en-US" dirty="0"/>
              <a:t>Preprocessing and Training</a:t>
            </a:r>
          </a:p>
        </p:txBody>
      </p:sp>
      <p:sp>
        <p:nvSpPr>
          <p:cNvPr id="3" name="Content Placeholder 2">
            <a:extLst>
              <a:ext uri="{FF2B5EF4-FFF2-40B4-BE49-F238E27FC236}">
                <a16:creationId xmlns:a16="http://schemas.microsoft.com/office/drawing/2014/main" id="{A526AB14-9C37-08CC-8F37-2A83105FA4FE}"/>
              </a:ext>
            </a:extLst>
          </p:cNvPr>
          <p:cNvSpPr>
            <a:spLocks noGrp="1"/>
          </p:cNvSpPr>
          <p:nvPr>
            <p:ph idx="1"/>
          </p:nvPr>
        </p:nvSpPr>
        <p:spPr>
          <a:xfrm>
            <a:off x="759011" y="1296894"/>
            <a:ext cx="11110259" cy="5259294"/>
          </a:xfrm>
        </p:spPr>
        <p:txBody>
          <a:bodyPr>
            <a:normAutofit/>
          </a:bodyPr>
          <a:lstStyle/>
          <a:p>
            <a:r>
              <a:rPr lang="en-US" dirty="0"/>
              <a:t>Imputing Values:</a:t>
            </a:r>
          </a:p>
          <a:p>
            <a:pPr lvl="1"/>
            <a:r>
              <a:rPr lang="en-US" dirty="0"/>
              <a:t>Imputed MEAN for Square Footage, Lot Area and Lot Frontage</a:t>
            </a:r>
          </a:p>
          <a:p>
            <a:pPr lvl="1"/>
            <a:r>
              <a:rPr lang="en-US" dirty="0"/>
              <a:t>Imputed MODE for a few categorical variables</a:t>
            </a:r>
          </a:p>
          <a:p>
            <a:pPr lvl="1"/>
            <a:r>
              <a:rPr lang="en-US" dirty="0"/>
              <a:t>DID NOT Impute data for Garage, Air Conditioning, 2</a:t>
            </a:r>
            <a:r>
              <a:rPr lang="en-US" baseline="30000" dirty="0"/>
              <a:t>nd</a:t>
            </a:r>
            <a:r>
              <a:rPr lang="en-US" dirty="0"/>
              <a:t> floor and other features that may not be present in each home</a:t>
            </a:r>
          </a:p>
          <a:p>
            <a:r>
              <a:rPr lang="en-US" dirty="0"/>
              <a:t>Create Dummy Variables</a:t>
            </a:r>
          </a:p>
          <a:p>
            <a:pPr lvl="1"/>
            <a:r>
              <a:rPr lang="en-US" dirty="0"/>
              <a:t>K-1 Variables to avoid unnecessary collinearity </a:t>
            </a:r>
          </a:p>
          <a:p>
            <a:r>
              <a:rPr lang="en-US" dirty="0"/>
              <a:t>NOW Drop Missing Data – Results in 2,747 Rows and 244 Columns</a:t>
            </a:r>
          </a:p>
          <a:p>
            <a:r>
              <a:rPr lang="en-US" dirty="0"/>
              <a:t>Address Multicollinearity – VIF Analysis AND Simple Collinearity</a:t>
            </a:r>
          </a:p>
          <a:p>
            <a:r>
              <a:rPr lang="en-US" dirty="0"/>
              <a:t>Standardize data using Robust Scaler</a:t>
            </a:r>
          </a:p>
        </p:txBody>
      </p:sp>
    </p:spTree>
    <p:extLst>
      <p:ext uri="{BB962C8B-B14F-4D97-AF65-F5344CB8AC3E}">
        <p14:creationId xmlns:p14="http://schemas.microsoft.com/office/powerpoint/2010/main" val="1439677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01FC-14B4-A036-870E-FA79FFFDC9D7}"/>
              </a:ext>
            </a:extLst>
          </p:cNvPr>
          <p:cNvSpPr>
            <a:spLocks noGrp="1"/>
          </p:cNvSpPr>
          <p:nvPr>
            <p:ph type="title"/>
          </p:nvPr>
        </p:nvSpPr>
        <p:spPr/>
        <p:txBody>
          <a:bodyPr/>
          <a:lstStyle/>
          <a:p>
            <a:r>
              <a:rPr lang="en-US" dirty="0"/>
              <a:t>Feature Importance</a:t>
            </a:r>
          </a:p>
        </p:txBody>
      </p:sp>
      <p:pic>
        <p:nvPicPr>
          <p:cNvPr id="5" name="Content Placeholder 4">
            <a:extLst>
              <a:ext uri="{FF2B5EF4-FFF2-40B4-BE49-F238E27FC236}">
                <a16:creationId xmlns:a16="http://schemas.microsoft.com/office/drawing/2014/main" id="{AE6D3712-2713-A75D-4145-155E2003BC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77222" y="-91142"/>
            <a:ext cx="5928659" cy="7040284"/>
          </a:xfrm>
        </p:spPr>
      </p:pic>
      <p:sp>
        <p:nvSpPr>
          <p:cNvPr id="6" name="TextBox 5">
            <a:extLst>
              <a:ext uri="{FF2B5EF4-FFF2-40B4-BE49-F238E27FC236}">
                <a16:creationId xmlns:a16="http://schemas.microsoft.com/office/drawing/2014/main" id="{64441B43-A87F-ABE2-638B-289FB7C0D909}"/>
              </a:ext>
            </a:extLst>
          </p:cNvPr>
          <p:cNvSpPr txBox="1"/>
          <p:nvPr/>
        </p:nvSpPr>
        <p:spPr>
          <a:xfrm>
            <a:off x="687294" y="2967335"/>
            <a:ext cx="4004236" cy="923330"/>
          </a:xfrm>
          <a:prstGeom prst="rect">
            <a:avLst/>
          </a:prstGeom>
          <a:noFill/>
        </p:spPr>
        <p:txBody>
          <a:bodyPr wrap="square" rtlCol="0">
            <a:spAutoFit/>
          </a:bodyPr>
          <a:lstStyle/>
          <a:p>
            <a:pPr marL="342900" indent="-342900">
              <a:buAutoNum type="arabicPeriod"/>
            </a:pPr>
            <a:r>
              <a:rPr lang="en-US" dirty="0"/>
              <a:t>Coefficients from OLS Regression</a:t>
            </a:r>
          </a:p>
          <a:p>
            <a:pPr marL="342900" indent="-342900">
              <a:buAutoNum type="arabicPeriod"/>
            </a:pPr>
            <a:endParaRPr lang="en-US" dirty="0"/>
          </a:p>
          <a:p>
            <a:pPr marL="342900" indent="-342900">
              <a:buAutoNum type="arabicPeriod"/>
            </a:pPr>
            <a:r>
              <a:rPr lang="en-US" dirty="0"/>
              <a:t>SHAP Feature Importance (right)</a:t>
            </a:r>
          </a:p>
        </p:txBody>
      </p:sp>
    </p:spTree>
    <p:extLst>
      <p:ext uri="{BB962C8B-B14F-4D97-AF65-F5344CB8AC3E}">
        <p14:creationId xmlns:p14="http://schemas.microsoft.com/office/powerpoint/2010/main" val="173236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3900-F253-8581-F459-8F27309189B3}"/>
              </a:ext>
            </a:extLst>
          </p:cNvPr>
          <p:cNvSpPr>
            <a:spLocks noGrp="1"/>
          </p:cNvSpPr>
          <p:nvPr>
            <p:ph type="title"/>
          </p:nvPr>
        </p:nvSpPr>
        <p:spPr/>
        <p:txBody>
          <a:bodyPr/>
          <a:lstStyle/>
          <a:p>
            <a:r>
              <a:rPr lang="en-US" dirty="0"/>
              <a:t>Train Test Split</a:t>
            </a:r>
          </a:p>
        </p:txBody>
      </p:sp>
      <p:sp>
        <p:nvSpPr>
          <p:cNvPr id="3" name="Content Placeholder 2">
            <a:extLst>
              <a:ext uri="{FF2B5EF4-FFF2-40B4-BE49-F238E27FC236}">
                <a16:creationId xmlns:a16="http://schemas.microsoft.com/office/drawing/2014/main" id="{2CCB02DC-06AD-05FD-DC98-034D69E0B8BE}"/>
              </a:ext>
            </a:extLst>
          </p:cNvPr>
          <p:cNvSpPr>
            <a:spLocks noGrp="1"/>
          </p:cNvSpPr>
          <p:nvPr>
            <p:ph idx="1"/>
          </p:nvPr>
        </p:nvSpPr>
        <p:spPr/>
        <p:txBody>
          <a:bodyPr/>
          <a:lstStyle/>
          <a:p>
            <a:r>
              <a:rPr lang="en-US" dirty="0"/>
              <a:t>Training Set with 75% of the Sales</a:t>
            </a:r>
          </a:p>
          <a:p>
            <a:r>
              <a:rPr lang="en-US" dirty="0"/>
              <a:t>Test Set with remaining 25% of the Data</a:t>
            </a:r>
          </a:p>
        </p:txBody>
      </p:sp>
    </p:spTree>
    <p:extLst>
      <p:ext uri="{BB962C8B-B14F-4D97-AF65-F5344CB8AC3E}">
        <p14:creationId xmlns:p14="http://schemas.microsoft.com/office/powerpoint/2010/main" val="1783328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880</Words>
  <Application>Microsoft Office PowerPoint</Application>
  <PresentationFormat>Widescreen</PresentationFormat>
  <Paragraphs>99</Paragraphs>
  <Slides>17</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Housing Data Analysis</vt:lpstr>
      <vt:lpstr>Dataset</vt:lpstr>
      <vt:lpstr>PowerPoint Presentation</vt:lpstr>
      <vt:lpstr>Data Cleaning and Data Wrangling</vt:lpstr>
      <vt:lpstr>Exploratory Data Analysis</vt:lpstr>
      <vt:lpstr>Exploratory Data Analysis Continued</vt:lpstr>
      <vt:lpstr>Preprocessing and Training</vt:lpstr>
      <vt:lpstr>Feature Importance</vt:lpstr>
      <vt:lpstr>Train Test Split</vt:lpstr>
      <vt:lpstr>Random Forest Model</vt:lpstr>
      <vt:lpstr>Ridge Regression</vt:lpstr>
      <vt:lpstr>Linear Regression</vt:lpstr>
      <vt:lpstr>Gradient Boosting</vt:lpstr>
      <vt:lpstr>Comparing The Models</vt:lpstr>
      <vt:lpstr>Comparing The Models</vt:lpstr>
      <vt:lpstr>Gradient Boosting</vt:lpstr>
      <vt:lpstr>Test Case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Data Analysis</dc:title>
  <dc:creator>Beth &amp; Andrew</dc:creator>
  <cp:lastModifiedBy>Beth &amp; Andrew</cp:lastModifiedBy>
  <cp:revision>5</cp:revision>
  <dcterms:created xsi:type="dcterms:W3CDTF">2022-07-01T15:00:25Z</dcterms:created>
  <dcterms:modified xsi:type="dcterms:W3CDTF">2022-07-06T18:06:47Z</dcterms:modified>
</cp:coreProperties>
</file>