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4b3e90a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b3e90a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NPL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b3e90a7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b3e90a7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ce968b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fce968b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Expanding on scope of work, what is beyond </a:t>
            </a:r>
            <a:r>
              <a:rPr lang="en"/>
              <a:t>original</a:t>
            </a:r>
            <a:r>
              <a:rPr lang="en"/>
              <a:t> proposal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1dcee18f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1dcee18f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fce968b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fce968b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abstract</a:t>
            </a:r>
            <a:endParaRPr/>
          </a:p>
          <a:p>
            <a:pPr indent="0" lvl="0" marL="0" rtl="0" algn="l">
              <a:spcBef>
                <a:spcPts val="0"/>
              </a:spcBef>
              <a:spcAft>
                <a:spcPts val="0"/>
              </a:spcAft>
              <a:buNone/>
            </a:pPr>
            <a:r>
              <a:rPr lang="en"/>
              <a:t>The purpose of this project</a:t>
            </a:r>
            <a:endParaRPr/>
          </a:p>
          <a:p>
            <a:pPr indent="0" lvl="0" marL="0" rtl="0" algn="l">
              <a:spcBef>
                <a:spcPts val="0"/>
              </a:spcBef>
              <a:spcAft>
                <a:spcPts val="0"/>
              </a:spcAft>
              <a:buNone/>
            </a:pPr>
            <a:r>
              <a:rPr lang="en"/>
              <a:t>The problem we are dealing with </a:t>
            </a:r>
            <a:endParaRPr/>
          </a:p>
          <a:p>
            <a:pPr indent="0" lvl="0" marL="0" rtl="0" algn="l">
              <a:spcBef>
                <a:spcPts val="0"/>
              </a:spcBef>
              <a:spcAft>
                <a:spcPts val="0"/>
              </a:spcAft>
              <a:buNone/>
            </a:pPr>
            <a:r>
              <a:rPr lang="en"/>
              <a:t>How we are planning to deal with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fce968b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fce968b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intro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fce968b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fce968b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in terms of purpose, in our vision, the custom legal advisor has 5 stages</a:t>
            </a:r>
            <a:endParaRPr/>
          </a:p>
          <a:p>
            <a:pPr indent="0" lvl="0" marL="0" rtl="0" algn="l">
              <a:spcBef>
                <a:spcPts val="0"/>
              </a:spcBef>
              <a:spcAft>
                <a:spcPts val="0"/>
              </a:spcAft>
              <a:buNone/>
            </a:pPr>
            <a:r>
              <a:rPr lang="en"/>
              <a:t>Stage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b3e90a7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b3e90a7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stage 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b3e90a7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b3e90a7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work plan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b3e90a7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b3e90a7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dcee18f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dcee18f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seq. Diag. for our “search” use case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b3e90a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b3e90a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detailed design</a:t>
            </a:r>
            <a:endParaRPr/>
          </a:p>
          <a:p>
            <a:pPr indent="0" lvl="0" marL="0" rtl="0" algn="l">
              <a:spcBef>
                <a:spcPts val="0"/>
              </a:spcBef>
              <a:spcAft>
                <a:spcPts val="0"/>
              </a:spcAft>
              <a:buNone/>
            </a:pPr>
            <a:r>
              <a:rPr lang="en"/>
              <a:t>This is a simple design… I really don’t know what more to talk about</a:t>
            </a:r>
            <a:r>
              <a:rPr lang="en"/>
              <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 Legal Advisor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Project S20-37</a:t>
            </a:r>
            <a:endParaRPr sz="1400"/>
          </a:p>
          <a:p>
            <a:pPr indent="0" lvl="0" marL="0" rtl="0" algn="ctr">
              <a:spcBef>
                <a:spcPts val="0"/>
              </a:spcBef>
              <a:spcAft>
                <a:spcPts val="0"/>
              </a:spcAft>
              <a:buNone/>
            </a:pPr>
            <a:r>
              <a:rPr lang="en" sz="1400"/>
              <a:t>Advisors: Professor Marsic, Gu Yue</a:t>
            </a:r>
            <a:endParaRPr sz="1400"/>
          </a:p>
          <a:p>
            <a:pPr indent="0" lvl="0" marL="0" rtl="0" algn="ctr">
              <a:spcBef>
                <a:spcPts val="0"/>
              </a:spcBef>
              <a:spcAft>
                <a:spcPts val="0"/>
              </a:spcAft>
              <a:buNone/>
            </a:pPr>
            <a:r>
              <a:rPr lang="en" sz="1400"/>
              <a:t>Team Members: Andrew Sengupta, Amandip Kaler, Jeff Lu, Aditya Mehta</a:t>
            </a:r>
            <a:endParaRPr sz="14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NLP </a:t>
            </a:r>
            <a:r>
              <a:rPr lang="en"/>
              <a:t>Implementation</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chose PyTorch for the </a:t>
            </a:r>
            <a:r>
              <a:rPr lang="en"/>
              <a:t>implementation</a:t>
            </a:r>
            <a:r>
              <a:rPr lang="en"/>
              <a:t> of Natural Language Processing: we had experience with pytorch face recognition in an </a:t>
            </a:r>
            <a:r>
              <a:rPr lang="en"/>
              <a:t>earlier</a:t>
            </a:r>
            <a:r>
              <a:rPr lang="en"/>
              <a:t> project and PyTorch itself has a very good NLP library.</a:t>
            </a:r>
            <a:endParaRPr/>
          </a:p>
          <a:p>
            <a:pPr indent="0" lvl="0" marL="0" rtl="0" algn="l">
              <a:spcBef>
                <a:spcPts val="1600"/>
              </a:spcBef>
              <a:spcAft>
                <a:spcPts val="1600"/>
              </a:spcAft>
              <a:buNone/>
            </a:pPr>
            <a:r>
              <a:rPr lang="en"/>
              <a:t>We </a:t>
            </a:r>
            <a:r>
              <a:rPr lang="en"/>
              <a:t>ultimately</a:t>
            </a:r>
            <a:r>
              <a:rPr lang="en"/>
              <a:t> decided to use a simple deep learning model, a recurrent </a:t>
            </a:r>
            <a:r>
              <a:rPr lang="en"/>
              <a:t>neural</a:t>
            </a:r>
            <a:r>
              <a:rPr lang="en"/>
              <a:t> network (RNN). The disadvantage of RNN is that it’s behavior is chaotic and a simple model cannot </a:t>
            </a:r>
            <a:r>
              <a:rPr lang="en"/>
              <a:t>remotely</a:t>
            </a:r>
            <a:r>
              <a:rPr lang="en"/>
              <a:t> achieve NLP. It is enough for our purpose with this project however, because to improve upon NLP model is one branch of future </a:t>
            </a:r>
            <a:r>
              <a:rPr lang="en"/>
              <a:t>development</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 of the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of the Project</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group </a:t>
            </a:r>
            <a:r>
              <a:rPr lang="en" sz="1700"/>
              <a:t>aimed</a:t>
            </a:r>
            <a:r>
              <a:rPr lang="en" sz="1700"/>
              <a:t> to create a framework that can be improved further, so future improvements are most desired.</a:t>
            </a:r>
            <a:endParaRPr sz="1700"/>
          </a:p>
          <a:p>
            <a:pPr indent="0" lvl="0" marL="0" rtl="0" algn="l">
              <a:spcBef>
                <a:spcPts val="1600"/>
              </a:spcBef>
              <a:spcAft>
                <a:spcPts val="0"/>
              </a:spcAft>
              <a:buNone/>
            </a:pPr>
            <a:r>
              <a:rPr lang="en" sz="1700"/>
              <a:t>After completing the prototype, a basic improvement would be creating a more interactive experience: instead of search only, the interactive version of the website can also ask more specific questions regarding legal cases provided by the visitor, and give additional feedbacks accordingly.</a:t>
            </a:r>
            <a:endParaRPr sz="1700"/>
          </a:p>
          <a:p>
            <a:pPr indent="0" lvl="0" marL="0" rtl="0" algn="l">
              <a:spcBef>
                <a:spcPts val="1600"/>
              </a:spcBef>
              <a:spcAft>
                <a:spcPts val="1600"/>
              </a:spcAft>
              <a:buNone/>
            </a:pPr>
            <a:r>
              <a:rPr lang="en" sz="1700"/>
              <a:t>As </a:t>
            </a:r>
            <a:r>
              <a:rPr lang="en" sz="1700"/>
              <a:t>deep learning</a:t>
            </a:r>
            <a:r>
              <a:rPr lang="en" sz="1700"/>
              <a:t> technologies improves, there should also be major </a:t>
            </a:r>
            <a:r>
              <a:rPr lang="en" sz="1700"/>
              <a:t>improvements made to the NLP model, perhaps one day an intelligent AI be able to pick up more emotions behind words.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April 2020</a:t>
            </a:r>
            <a:endParaRPr/>
          </a:p>
        </p:txBody>
      </p:sp>
      <p:sp>
        <p:nvSpPr>
          <p:cNvPr id="135" name="Google Shape;135;p25"/>
          <p:cNvSpPr txBox="1"/>
          <p:nvPr>
            <p:ph idx="1" type="body"/>
          </p:nvPr>
        </p:nvSpPr>
        <p:spPr>
          <a:xfrm>
            <a:off x="387900" y="1964999"/>
            <a:ext cx="8368200" cy="12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Stay healt</a:t>
            </a:r>
            <a:r>
              <a:rPr b="1" lang="en" sz="6000"/>
              <a:t>hy</a:t>
            </a:r>
            <a:endParaRPr b="1" sz="60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Information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Laws protect our </a:t>
            </a:r>
            <a:r>
              <a:rPr lang="en"/>
              <a:t>safety and ensures our rights, however, not even an experienced lawyer can recite most of the  U.S. Code. And for us average citizens, legal knowledge distances itself right at the time we need it the most. </a:t>
            </a:r>
            <a:endParaRPr/>
          </a:p>
          <a:p>
            <a:pPr indent="0" lvl="0" marL="0" rtl="0" algn="l">
              <a:spcBef>
                <a:spcPts val="1600"/>
              </a:spcBef>
              <a:spcAft>
                <a:spcPts val="1600"/>
              </a:spcAft>
              <a:buNone/>
            </a:pPr>
            <a:r>
              <a:rPr lang="en"/>
              <a:t>The objective of this project is to create an intelligent research tool that employs natural language processing to search relevant United States code from the given brief of a case. This would make it much simpler for the average citizen to be able to simply look up a law and what it entails.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a:t>
            </a:r>
            <a:r>
              <a:rPr lang="en"/>
              <a:t> Idea About the Project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 is a service providing website that can provide legal advices to any visitors based on their scenarios. By </a:t>
            </a:r>
            <a:r>
              <a:rPr lang="en"/>
              <a:t>employing</a:t>
            </a:r>
            <a:r>
              <a:rPr lang="en"/>
              <a:t> natural language processing, the AI will </a:t>
            </a:r>
            <a:r>
              <a:rPr lang="en"/>
              <a:t>interpret</a:t>
            </a:r>
            <a:r>
              <a:rPr lang="en"/>
              <a:t> the case provided by the visitor, then it will browse the US code to look for applicable laws relating to the case.</a:t>
            </a:r>
            <a:endParaRPr/>
          </a:p>
          <a:p>
            <a:pPr indent="0" lvl="0" marL="0" rtl="0" algn="l">
              <a:spcBef>
                <a:spcPts val="1600"/>
              </a:spcBef>
              <a:spcAft>
                <a:spcPts val="1600"/>
              </a:spcAft>
              <a:buNone/>
            </a:pPr>
            <a:r>
              <a:rPr lang="en"/>
              <a:t>We envisioned a website that acts as a virtual lawyer, in which the visitors can ask questions and the AI will provide customized answers. The site should understand the questions and dig for </a:t>
            </a:r>
            <a:r>
              <a:rPr lang="en"/>
              <a:t>appropriate</a:t>
            </a:r>
            <a:r>
              <a:rPr lang="en"/>
              <a:t> laws, then </a:t>
            </a:r>
            <a:r>
              <a:rPr lang="en"/>
              <a:t>highlight</a:t>
            </a:r>
            <a:r>
              <a:rPr lang="en"/>
              <a:t> important(</a:t>
            </a:r>
            <a:r>
              <a:rPr lang="en"/>
              <a:t>relevant</a:t>
            </a:r>
            <a:r>
              <a:rPr lang="en"/>
              <a:t>) part and rephrase the laws to the asking.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Stages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Stage I -- </a:t>
            </a:r>
            <a:r>
              <a:rPr lang="en" sz="1600"/>
              <a:t>Preparation</a:t>
            </a:r>
            <a:r>
              <a:rPr lang="en" sz="1600"/>
              <a:t>: Gather legal case data for NLP </a:t>
            </a:r>
            <a:r>
              <a:rPr lang="en" sz="1600"/>
              <a:t>training</a:t>
            </a:r>
            <a:r>
              <a:rPr lang="en" sz="1600"/>
              <a:t> </a:t>
            </a:r>
            <a:endParaRPr sz="1600"/>
          </a:p>
          <a:p>
            <a:pPr indent="0" lvl="0" marL="0" rtl="0" algn="l">
              <a:spcBef>
                <a:spcPts val="1600"/>
              </a:spcBef>
              <a:spcAft>
                <a:spcPts val="0"/>
              </a:spcAft>
              <a:buNone/>
            </a:pPr>
            <a:r>
              <a:rPr lang="en" sz="1600"/>
              <a:t>Stage II -- </a:t>
            </a:r>
            <a:r>
              <a:rPr lang="en" sz="1600"/>
              <a:t>Foundation</a:t>
            </a:r>
            <a:r>
              <a:rPr lang="en" sz="1600"/>
              <a:t>: Build and website UI, train basic NLP model</a:t>
            </a:r>
            <a:endParaRPr sz="1600"/>
          </a:p>
          <a:p>
            <a:pPr indent="0" lvl="0" marL="0" rtl="0" algn="l">
              <a:spcBef>
                <a:spcPts val="1600"/>
              </a:spcBef>
              <a:spcAft>
                <a:spcPts val="0"/>
              </a:spcAft>
              <a:buNone/>
            </a:pPr>
            <a:r>
              <a:rPr lang="en" sz="1600"/>
              <a:t>Stage III -- Prototype: Connect database, Trained AI and website, create a functional legal research tool</a:t>
            </a:r>
            <a:endParaRPr sz="1600"/>
          </a:p>
          <a:p>
            <a:pPr indent="0" lvl="0" marL="0" rtl="0" algn="l">
              <a:spcBef>
                <a:spcPts val="1600"/>
              </a:spcBef>
              <a:spcAft>
                <a:spcPts val="0"/>
              </a:spcAft>
              <a:buNone/>
            </a:pPr>
            <a:r>
              <a:rPr lang="en" sz="1600"/>
              <a:t>Stage IV -- Interactive Stage: Expand on the basic framework by making the website interactive</a:t>
            </a:r>
            <a:endParaRPr sz="1600"/>
          </a:p>
          <a:p>
            <a:pPr indent="0" lvl="0" marL="0" rtl="0" algn="l">
              <a:spcBef>
                <a:spcPts val="1600"/>
              </a:spcBef>
              <a:spcAft>
                <a:spcPts val="0"/>
              </a:spcAft>
              <a:buNone/>
            </a:pPr>
            <a:r>
              <a:rPr lang="en" sz="1600"/>
              <a:t>Stage V -- AI Enhancement: Improve AI performance with more data and better NLP model</a:t>
            </a:r>
            <a:endParaRPr sz="16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Scope of Work</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a:t>
            </a:r>
            <a:r>
              <a:rPr lang="en"/>
              <a:t>consists</a:t>
            </a:r>
            <a:r>
              <a:rPr lang="en"/>
              <a:t> of five stages, is impossible to complete within one semester. Our scope of work ends at stage III, we call it the prototype stage. In this stage we should build a basic framework for our idea that can </a:t>
            </a:r>
            <a:r>
              <a:rPr lang="en"/>
              <a:t>easily</a:t>
            </a:r>
            <a:r>
              <a:rPr lang="en"/>
              <a:t> be expanded in the future.</a:t>
            </a:r>
            <a:endParaRPr/>
          </a:p>
          <a:p>
            <a:pPr indent="0" lvl="0" marL="0" rtl="0" algn="l">
              <a:spcBef>
                <a:spcPts val="1600"/>
              </a:spcBef>
              <a:spcAft>
                <a:spcPts val="0"/>
              </a:spcAft>
              <a:buNone/>
            </a:pPr>
            <a:r>
              <a:rPr lang="en"/>
              <a:t>The end product of our group, as stated in the introduction, is </a:t>
            </a:r>
            <a:r>
              <a:rPr lang="en"/>
              <a:t>an intelligent search tool -- without interactive features and with a backend model that will need future improvements.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Plan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and data gathering</a:t>
            </a:r>
            <a:endParaRPr/>
          </a:p>
          <a:p>
            <a:pPr indent="-317500" lvl="1" marL="914400" rtl="0" algn="l">
              <a:spcBef>
                <a:spcPts val="0"/>
              </a:spcBef>
              <a:spcAft>
                <a:spcPts val="0"/>
              </a:spcAft>
              <a:buSzPts val="1400"/>
              <a:buChar char="○"/>
            </a:pPr>
            <a:r>
              <a:rPr lang="en"/>
              <a:t>Completed before February</a:t>
            </a:r>
            <a:endParaRPr/>
          </a:p>
          <a:p>
            <a:pPr indent="-342900" lvl="0" marL="457200" rtl="0" algn="l">
              <a:spcBef>
                <a:spcPts val="0"/>
              </a:spcBef>
              <a:spcAft>
                <a:spcPts val="0"/>
              </a:spcAft>
              <a:buSzPts val="1800"/>
              <a:buChar char="●"/>
            </a:pPr>
            <a:r>
              <a:rPr lang="en"/>
              <a:t>Building of Web application + Training (and testing) of NLP model </a:t>
            </a:r>
            <a:endParaRPr/>
          </a:p>
          <a:p>
            <a:pPr indent="-317500" lvl="1" marL="914400" rtl="0" algn="l">
              <a:spcBef>
                <a:spcPts val="0"/>
              </a:spcBef>
              <a:spcAft>
                <a:spcPts val="0"/>
              </a:spcAft>
              <a:buSzPts val="1400"/>
              <a:buChar char="○"/>
            </a:pPr>
            <a:r>
              <a:rPr lang="en"/>
              <a:t>Happening in parallel between February and mid March</a:t>
            </a:r>
            <a:endParaRPr/>
          </a:p>
          <a:p>
            <a:pPr indent="-342900" lvl="0" marL="457200" rtl="0" algn="l">
              <a:spcBef>
                <a:spcPts val="0"/>
              </a:spcBef>
              <a:spcAft>
                <a:spcPts val="0"/>
              </a:spcAft>
              <a:buSzPts val="1800"/>
              <a:buChar char="●"/>
            </a:pPr>
            <a:r>
              <a:rPr lang="en"/>
              <a:t>Integration of interface and backend</a:t>
            </a:r>
            <a:endParaRPr/>
          </a:p>
          <a:p>
            <a:pPr indent="-317500" lvl="1" marL="914400" rtl="0" algn="l">
              <a:spcBef>
                <a:spcPts val="0"/>
              </a:spcBef>
              <a:spcAft>
                <a:spcPts val="0"/>
              </a:spcAft>
              <a:buSzPts val="1400"/>
              <a:buChar char="○"/>
            </a:pPr>
            <a:r>
              <a:rPr lang="en"/>
              <a:t>After second stage is completed in late March</a:t>
            </a:r>
            <a:endParaRPr/>
          </a:p>
          <a:p>
            <a:pPr indent="-342900" lvl="0" marL="457200" rtl="0" algn="l">
              <a:spcBef>
                <a:spcPts val="0"/>
              </a:spcBef>
              <a:spcAft>
                <a:spcPts val="0"/>
              </a:spcAft>
              <a:buSzPts val="1800"/>
              <a:buChar char="●"/>
            </a:pPr>
            <a:r>
              <a:rPr lang="en"/>
              <a:t>Examine direction for future improvement</a:t>
            </a:r>
            <a:endParaRPr/>
          </a:p>
          <a:p>
            <a:pPr indent="-317500" lvl="1" marL="914400" rtl="0" algn="l">
              <a:spcBef>
                <a:spcPts val="0"/>
              </a:spcBef>
              <a:spcAft>
                <a:spcPts val="0"/>
              </a:spcAft>
              <a:buSzPts val="1400"/>
              <a:buChar char="○"/>
            </a:pPr>
            <a:r>
              <a:rPr lang="en"/>
              <a:t>Alongside the final report through May</a:t>
            </a:r>
            <a:endParaRPr/>
          </a:p>
          <a:p>
            <a:pPr indent="0" lvl="0" marL="0" rtl="0" algn="r">
              <a:spcBef>
                <a:spcPts val="1600"/>
              </a:spcBef>
              <a:spcAft>
                <a:spcPts val="0"/>
              </a:spcAft>
              <a:buNone/>
            </a:pPr>
            <a:r>
              <a:rPr lang="en" sz="800"/>
              <a:t>Note: this was the plan before COVID-19 </a:t>
            </a:r>
            <a:r>
              <a:rPr lang="en" sz="800"/>
              <a:t>outbreak</a:t>
            </a:r>
            <a:endParaRPr sz="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Design</a:t>
            </a:r>
            <a:endParaRPr/>
          </a:p>
        </p:txBody>
      </p:sp>
      <p:sp>
        <p:nvSpPr>
          <p:cNvPr id="105" name="Google Shape;105;p20"/>
          <p:cNvSpPr txBox="1"/>
          <p:nvPr>
            <p:ph idx="1" type="body"/>
          </p:nvPr>
        </p:nvSpPr>
        <p:spPr>
          <a:xfrm>
            <a:off x="6164025" y="1489825"/>
            <a:ext cx="25920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This web-app does text analysis with a trained NLP </a:t>
            </a:r>
            <a:r>
              <a:rPr lang="en"/>
              <a:t>model</a:t>
            </a:r>
            <a:r>
              <a:rPr lang="en"/>
              <a:t> in the server, the server then requests </a:t>
            </a:r>
            <a:r>
              <a:rPr lang="en"/>
              <a:t>appropriate law from database and provide legal advice to the customer. </a:t>
            </a:r>
            <a:endParaRPr/>
          </a:p>
        </p:txBody>
      </p:sp>
      <p:pic>
        <p:nvPicPr>
          <p:cNvPr id="106" name="Google Shape;106;p20"/>
          <p:cNvPicPr preferRelativeResize="0"/>
          <p:nvPr/>
        </p:nvPicPr>
        <p:blipFill>
          <a:blip r:embed="rId3">
            <a:alphaModFix/>
          </a:blip>
          <a:stretch>
            <a:fillRect/>
          </a:stretch>
        </p:blipFill>
        <p:spPr>
          <a:xfrm>
            <a:off x="509575" y="1286325"/>
            <a:ext cx="5214824" cy="3346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Design (Cont.)</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t>
            </a:r>
            <a:r>
              <a:rPr lang="en"/>
              <a:t>prototype</a:t>
            </a:r>
            <a:r>
              <a:rPr lang="en"/>
              <a:t> stage of this project (the search tool), we </a:t>
            </a:r>
            <a:r>
              <a:rPr lang="en"/>
              <a:t>employed</a:t>
            </a:r>
            <a:r>
              <a:rPr lang="en"/>
              <a:t> Natural language processing to analyze legal questions posted by site visitors (customers). The prototype allows user upload a or copy a text document to the website input page; the text will be sent to server, which the analysis with the pretrained model, first </a:t>
            </a:r>
            <a:r>
              <a:rPr lang="en"/>
              <a:t>highlights</a:t>
            </a:r>
            <a:r>
              <a:rPr lang="en"/>
              <a:t> key words from the case, then search the database for applicable laws; the results are returned to the visitor in a result page.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