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8" r:id="rId4"/>
    <p:sldId id="261" r:id="rId5"/>
    <p:sldId id="262" r:id="rId6"/>
    <p:sldId id="25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1"/>
    <p:restoredTop sz="94722"/>
  </p:normalViewPr>
  <p:slideViewPr>
    <p:cSldViewPr snapToGrid="0" snapToObjects="1">
      <p:cViewPr varScale="1">
        <p:scale>
          <a:sx n="143" d="100"/>
          <a:sy n="143" d="100"/>
        </p:scale>
        <p:origin x="15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453A-7590-2740-BCB3-B0D5B0132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50D29-0940-5B44-A995-66EF46264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BB27-5484-1E48-BCD8-943D80189FA7}"/>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EBE09511-D989-714A-87B3-05447BE8A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B81E-C6CD-6044-8A3B-15B05F5ED04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78601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3372-C99D-194C-9C02-A77DAC768F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DFDCC-3905-4C4F-9BFB-5A84E8F55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C1E3-8422-6C47-8F37-D497A4DD9A94}"/>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D6FBC12D-3A97-AA49-911E-F80691F4E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18F91-72F4-9E42-BCB6-E8995609DBA3}"/>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426389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ADF6F-272C-A54D-9D33-BBD71670A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E3E5E-1058-FF43-B2DD-4FD3765C2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03566-B37D-844A-A5B8-E3AA5C986D7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8DF8AA-7851-8044-B82F-444539905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A350-C87C-0D43-B29A-9707E0CE3E5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4494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7D2A-1819-874F-9EBF-1DB6E5EEA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BB44C-FC31-5B4D-AF27-E418F8F4C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1D8A0-CF8C-1E46-9FFA-011C7FB4BC1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A8D85E95-FFEF-EF46-AD39-3DB25C88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4C2F1-BC43-6F4C-8C22-8CE5C349323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31269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FD0A-5286-554F-B3C7-79F6973FD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C2C5E-9E85-6B4F-87F1-3F7A84A53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1AFB1-13A4-904D-95FB-2154227EF13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6AEED6-F4F3-7E42-9405-0B0BC3E04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24382-4458-4549-BAAC-F9149BBF54E4}"/>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6686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5E8A-C63B-774E-9FD4-12E292C9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3CDC7-E0DD-6A4A-A0BA-9709A10047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39B45-1BF3-984F-A270-40728ED3B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FAEF10-E6E7-3B4C-8725-851289EB39A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5FE0E2B5-7F50-EF43-A81A-F2B1A2CC6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31A41-E0A2-AF4E-8172-B2520EA6B44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62718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9C7C-4B6E-0140-8D0A-1D00D108C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E061C-E47F-DC45-B420-125F4E6BD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6A8E3-439D-834A-9FA4-4D18D02D5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F123C-3CC8-4A4B-97E4-52086C5E3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2096-D78A-1147-9414-7E04600D6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A1AA4-462C-F34E-B0AF-A66BA3B82F7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8" name="Footer Placeholder 7">
            <a:extLst>
              <a:ext uri="{FF2B5EF4-FFF2-40B4-BE49-F238E27FC236}">
                <a16:creationId xmlns:a16="http://schemas.microsoft.com/office/drawing/2014/main" id="{33206263-7416-E245-9811-34F044DB6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7FCBBA-3004-3648-855D-796A499DAF82}"/>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54212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A648-195F-0E47-B09B-AE226EED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BF5A2-FCE2-A641-BC49-ECF0129E8B75}"/>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4" name="Footer Placeholder 3">
            <a:extLst>
              <a:ext uri="{FF2B5EF4-FFF2-40B4-BE49-F238E27FC236}">
                <a16:creationId xmlns:a16="http://schemas.microsoft.com/office/drawing/2014/main" id="{19991D8A-5BEA-1A4F-A829-D728BBE3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2590E-F457-1741-9FAE-4D1504DD013E}"/>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8222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EA6C0-5EC0-394D-968A-33F97D1505D1}"/>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3" name="Footer Placeholder 2">
            <a:extLst>
              <a:ext uri="{FF2B5EF4-FFF2-40B4-BE49-F238E27FC236}">
                <a16:creationId xmlns:a16="http://schemas.microsoft.com/office/drawing/2014/main" id="{FEA2C56E-6C35-044C-8C4C-0C9E33DD15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44362-D182-A749-BC73-F0897610D8F6}"/>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0972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93D5-EAFC-E94E-9284-FC7C90D9B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7CD4B-D5D0-E04F-8FCD-F782588D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46523-0BE3-234D-B8E2-24C905D6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CF41B-80FA-D648-B0C2-2B7D0F13C34B}"/>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A98CE449-ED8A-524F-B459-B27668FD4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DA662-407F-2C4E-B075-DB482EC4B4FF}"/>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72432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8C5F-80AC-C64F-BF19-E119D23EA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8030F-CABC-0D47-AE57-27E00C120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2EBBC-A363-EC4A-98BC-FE17DE905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8D9F9-4D6C-4343-B368-680889398FB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EC0D5356-A715-E74A-9785-CA8FC162E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3F905-5E02-3845-9EDD-E2319BD9F4B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26972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BF770-C946-D74A-9A16-DC9B6A445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0B7E0-AB61-AA4A-A7EA-CF939AF1B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FDB71-7827-9C4D-A374-7D5635D03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C3F210A2-2A11-E74D-8F6E-D0D5E0E0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4A20B-DDA4-734B-A311-B29FCCFE7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1CC4-BA61-184D-BF07-E72B64FE83E7}" type="slidenum">
              <a:rPr lang="en-US" smtClean="0"/>
              <a:t>‹#›</a:t>
            </a:fld>
            <a:endParaRPr lang="en-US"/>
          </a:p>
        </p:txBody>
      </p:sp>
    </p:spTree>
    <p:extLst>
      <p:ext uri="{BB962C8B-B14F-4D97-AF65-F5344CB8AC3E}">
        <p14:creationId xmlns:p14="http://schemas.microsoft.com/office/powerpoint/2010/main" val="390016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8B2-3C64-8C43-AC9B-E80F03E78576}"/>
              </a:ext>
            </a:extLst>
          </p:cNvPr>
          <p:cNvSpPr>
            <a:spLocks noGrp="1"/>
          </p:cNvSpPr>
          <p:nvPr>
            <p:ph type="title"/>
          </p:nvPr>
        </p:nvSpPr>
        <p:spPr/>
        <p:txBody>
          <a:bodyPr>
            <a:normAutofit/>
          </a:bodyPr>
          <a:lstStyle/>
          <a:p>
            <a:r>
              <a:rPr lang="en-US" sz="4800" b="1">
                <a:latin typeface="+mn-lt"/>
              </a:rPr>
              <a:t>SOME WALKTHROUGH IDEAS</a:t>
            </a:r>
            <a:endParaRPr lang="en-US" sz="4800" b="1" dirty="0">
              <a:latin typeface="+mn-lt"/>
            </a:endParaRPr>
          </a:p>
        </p:txBody>
      </p:sp>
      <p:sp>
        <p:nvSpPr>
          <p:cNvPr id="3" name="Text Placeholder 2">
            <a:extLst>
              <a:ext uri="{FF2B5EF4-FFF2-40B4-BE49-F238E27FC236}">
                <a16:creationId xmlns:a16="http://schemas.microsoft.com/office/drawing/2014/main" id="{7E400014-4A40-684F-8CDD-F412320E59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860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A3A4E5-5AFE-EE4E-964E-081A8E7CC328}"/>
              </a:ext>
            </a:extLst>
          </p:cNvPr>
          <p:cNvPicPr>
            <a:picLocks noChangeAspect="1"/>
          </p:cNvPicPr>
          <p:nvPr/>
        </p:nvPicPr>
        <p:blipFill>
          <a:blip r:embed="rId2"/>
          <a:stretch>
            <a:fillRect/>
          </a:stretch>
        </p:blipFill>
        <p:spPr>
          <a:xfrm>
            <a:off x="409904" y="969116"/>
            <a:ext cx="4183555" cy="5731229"/>
          </a:xfrm>
          <a:prstGeom prst="rect">
            <a:avLst/>
          </a:prstGeom>
        </p:spPr>
      </p:pic>
      <p:sp>
        <p:nvSpPr>
          <p:cNvPr id="5" name="TextBox 4">
            <a:extLst>
              <a:ext uri="{FF2B5EF4-FFF2-40B4-BE49-F238E27FC236}">
                <a16:creationId xmlns:a16="http://schemas.microsoft.com/office/drawing/2014/main" id="{61A6F9FC-6FAB-DB4F-B5EC-912A4E8F6909}"/>
              </a:ext>
            </a:extLst>
          </p:cNvPr>
          <p:cNvSpPr txBox="1"/>
          <p:nvPr/>
        </p:nvSpPr>
        <p:spPr>
          <a:xfrm>
            <a:off x="336332" y="304799"/>
            <a:ext cx="4500848" cy="369332"/>
          </a:xfrm>
          <a:prstGeom prst="rect">
            <a:avLst/>
          </a:prstGeom>
          <a:noFill/>
        </p:spPr>
        <p:txBody>
          <a:bodyPr wrap="none" rtlCol="0">
            <a:spAutoFit/>
          </a:bodyPr>
          <a:lstStyle/>
          <a:p>
            <a:r>
              <a:rPr lang="en-US" b="1" dirty="0"/>
              <a:t>Step 1 – Draw the radiating lines for each site</a:t>
            </a:r>
          </a:p>
        </p:txBody>
      </p:sp>
      <p:pic>
        <p:nvPicPr>
          <p:cNvPr id="2" name="Picture 1">
            <a:extLst>
              <a:ext uri="{FF2B5EF4-FFF2-40B4-BE49-F238E27FC236}">
                <a16:creationId xmlns:a16="http://schemas.microsoft.com/office/drawing/2014/main" id="{9E622811-D85B-F64D-9107-6F06B7529660}"/>
              </a:ext>
            </a:extLst>
          </p:cNvPr>
          <p:cNvPicPr>
            <a:picLocks noChangeAspect="1"/>
          </p:cNvPicPr>
          <p:nvPr/>
        </p:nvPicPr>
        <p:blipFill>
          <a:blip r:embed="rId3"/>
          <a:stretch>
            <a:fillRect/>
          </a:stretch>
        </p:blipFill>
        <p:spPr>
          <a:xfrm>
            <a:off x="4385115" y="895274"/>
            <a:ext cx="4826442" cy="5657927"/>
          </a:xfrm>
          <a:prstGeom prst="rect">
            <a:avLst/>
          </a:prstGeom>
        </p:spPr>
      </p:pic>
      <p:sp>
        <p:nvSpPr>
          <p:cNvPr id="3" name="TextBox 2">
            <a:extLst>
              <a:ext uri="{FF2B5EF4-FFF2-40B4-BE49-F238E27FC236}">
                <a16:creationId xmlns:a16="http://schemas.microsoft.com/office/drawing/2014/main" id="{795AFAE6-537D-8643-A2DB-0748A2BBD190}"/>
              </a:ext>
            </a:extLst>
          </p:cNvPr>
          <p:cNvSpPr txBox="1"/>
          <p:nvPr/>
        </p:nvSpPr>
        <p:spPr>
          <a:xfrm>
            <a:off x="9348191" y="886659"/>
            <a:ext cx="2690383" cy="5755422"/>
          </a:xfrm>
          <a:prstGeom prst="rect">
            <a:avLst/>
          </a:prstGeom>
          <a:noFill/>
        </p:spPr>
        <p:txBody>
          <a:bodyPr wrap="square" rtlCol="0">
            <a:spAutoFit/>
          </a:bodyPr>
          <a:lstStyle/>
          <a:p>
            <a:r>
              <a:rPr lang="en-US" sz="1600" dirty="0"/>
              <a:t>Use the trig code provided to generate the radiating lines.</a:t>
            </a:r>
            <a:br>
              <a:rPr lang="en-US" sz="1600" dirty="0"/>
            </a:br>
            <a:br>
              <a:rPr lang="en-US" sz="1600" dirty="0"/>
            </a:br>
            <a:r>
              <a:rPr lang="en-US" sz="1600" dirty="0"/>
              <a:t>If you do all points in a loop then you may hit issues with the lines not being assigned to an origin ”</a:t>
            </a:r>
            <a:r>
              <a:rPr lang="en-US" sz="1600" dirty="0" err="1"/>
              <a:t>Site_ID</a:t>
            </a:r>
            <a:r>
              <a:rPr lang="en-US" sz="1600" dirty="0"/>
              <a:t>” code hence you may encounter issues later on. So make sure that you label each radiating line with the site ID.</a:t>
            </a:r>
          </a:p>
          <a:p>
            <a:endParaRPr lang="en-US" sz="1600" dirty="0"/>
          </a:p>
          <a:p>
            <a:r>
              <a:rPr lang="en-US" sz="1600" dirty="0"/>
              <a:t>Or run the whole code for each location as a top level loop.</a:t>
            </a:r>
          </a:p>
          <a:p>
            <a:endParaRPr lang="en-US" sz="1600" dirty="0"/>
          </a:p>
          <a:p>
            <a:r>
              <a:rPr lang="en-US" sz="1600" dirty="0"/>
              <a:t>You will need to change spatial reference and distance measurement to reflect that of the input locations. Our example code used WGS84, whilst the location file uses a RI reference in Feet.</a:t>
            </a:r>
          </a:p>
        </p:txBody>
      </p:sp>
    </p:spTree>
    <p:extLst>
      <p:ext uri="{BB962C8B-B14F-4D97-AF65-F5344CB8AC3E}">
        <p14:creationId xmlns:p14="http://schemas.microsoft.com/office/powerpoint/2010/main" val="308280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6F9FC-6FAB-DB4F-B5EC-912A4E8F6909}"/>
              </a:ext>
            </a:extLst>
          </p:cNvPr>
          <p:cNvSpPr txBox="1"/>
          <p:nvPr/>
        </p:nvSpPr>
        <p:spPr>
          <a:xfrm>
            <a:off x="177427" y="304799"/>
            <a:ext cx="3786871" cy="369332"/>
          </a:xfrm>
          <a:prstGeom prst="rect">
            <a:avLst/>
          </a:prstGeom>
          <a:noFill/>
        </p:spPr>
        <p:txBody>
          <a:bodyPr wrap="none" rtlCol="0">
            <a:spAutoFit/>
          </a:bodyPr>
          <a:lstStyle/>
          <a:p>
            <a:r>
              <a:rPr lang="en-US" b="1" dirty="0"/>
              <a:t>Step 2 – Clip the lines by the coastline</a:t>
            </a:r>
          </a:p>
        </p:txBody>
      </p:sp>
      <p:pic>
        <p:nvPicPr>
          <p:cNvPr id="3" name="Picture 2">
            <a:extLst>
              <a:ext uri="{FF2B5EF4-FFF2-40B4-BE49-F238E27FC236}">
                <a16:creationId xmlns:a16="http://schemas.microsoft.com/office/drawing/2014/main" id="{3C9E9F78-6CFD-AD41-8DD7-9524E211C6B4}"/>
              </a:ext>
            </a:extLst>
          </p:cNvPr>
          <p:cNvPicPr>
            <a:picLocks noChangeAspect="1"/>
          </p:cNvPicPr>
          <p:nvPr/>
        </p:nvPicPr>
        <p:blipFill>
          <a:blip r:embed="rId2"/>
          <a:stretch>
            <a:fillRect/>
          </a:stretch>
        </p:blipFill>
        <p:spPr>
          <a:xfrm>
            <a:off x="665304" y="972273"/>
            <a:ext cx="3968260" cy="5388015"/>
          </a:xfrm>
          <a:prstGeom prst="rect">
            <a:avLst/>
          </a:prstGeom>
        </p:spPr>
      </p:pic>
      <p:pic>
        <p:nvPicPr>
          <p:cNvPr id="6" name="Picture 5">
            <a:extLst>
              <a:ext uri="{FF2B5EF4-FFF2-40B4-BE49-F238E27FC236}">
                <a16:creationId xmlns:a16="http://schemas.microsoft.com/office/drawing/2014/main" id="{83747008-E1B8-144A-BF3A-BF6D3DAB5B11}"/>
              </a:ext>
            </a:extLst>
          </p:cNvPr>
          <p:cNvPicPr>
            <a:picLocks noChangeAspect="1"/>
          </p:cNvPicPr>
          <p:nvPr/>
        </p:nvPicPr>
        <p:blipFill>
          <a:blip r:embed="rId3"/>
          <a:stretch>
            <a:fillRect/>
          </a:stretch>
        </p:blipFill>
        <p:spPr>
          <a:xfrm>
            <a:off x="5331229" y="868101"/>
            <a:ext cx="3339905" cy="2456727"/>
          </a:xfrm>
          <a:prstGeom prst="rect">
            <a:avLst/>
          </a:prstGeom>
        </p:spPr>
      </p:pic>
      <p:sp>
        <p:nvSpPr>
          <p:cNvPr id="7" name="TextBox 6">
            <a:extLst>
              <a:ext uri="{FF2B5EF4-FFF2-40B4-BE49-F238E27FC236}">
                <a16:creationId xmlns:a16="http://schemas.microsoft.com/office/drawing/2014/main" id="{9B7B62B3-0EBB-E441-8D8F-39C827BF6CBF}"/>
              </a:ext>
            </a:extLst>
          </p:cNvPr>
          <p:cNvSpPr txBox="1"/>
          <p:nvPr/>
        </p:nvSpPr>
        <p:spPr>
          <a:xfrm>
            <a:off x="5245927" y="304799"/>
            <a:ext cx="4898200" cy="369332"/>
          </a:xfrm>
          <a:prstGeom prst="rect">
            <a:avLst/>
          </a:prstGeom>
          <a:noFill/>
        </p:spPr>
        <p:txBody>
          <a:bodyPr wrap="none" rtlCol="0">
            <a:spAutoFit/>
          </a:bodyPr>
          <a:lstStyle/>
          <a:p>
            <a:r>
              <a:rPr lang="en-US" b="1" dirty="0"/>
              <a:t>Step 3 – Keep only lines connected to origin point</a:t>
            </a:r>
          </a:p>
        </p:txBody>
      </p:sp>
      <p:pic>
        <p:nvPicPr>
          <p:cNvPr id="8" name="Picture 7">
            <a:extLst>
              <a:ext uri="{FF2B5EF4-FFF2-40B4-BE49-F238E27FC236}">
                <a16:creationId xmlns:a16="http://schemas.microsoft.com/office/drawing/2014/main" id="{04ABFEB7-D475-1740-B8A0-E14A2E166C5A}"/>
              </a:ext>
            </a:extLst>
          </p:cNvPr>
          <p:cNvPicPr>
            <a:picLocks noChangeAspect="1"/>
          </p:cNvPicPr>
          <p:nvPr/>
        </p:nvPicPr>
        <p:blipFill>
          <a:blip r:embed="rId4"/>
          <a:stretch>
            <a:fillRect/>
          </a:stretch>
        </p:blipFill>
        <p:spPr>
          <a:xfrm>
            <a:off x="7818547" y="3324828"/>
            <a:ext cx="2753786" cy="3235030"/>
          </a:xfrm>
          <a:prstGeom prst="rect">
            <a:avLst/>
          </a:prstGeom>
        </p:spPr>
      </p:pic>
      <p:sp>
        <p:nvSpPr>
          <p:cNvPr id="9" name="TextBox 8">
            <a:extLst>
              <a:ext uri="{FF2B5EF4-FFF2-40B4-BE49-F238E27FC236}">
                <a16:creationId xmlns:a16="http://schemas.microsoft.com/office/drawing/2014/main" id="{793104C5-C202-2948-A623-8C9415D45901}"/>
              </a:ext>
            </a:extLst>
          </p:cNvPr>
          <p:cNvSpPr txBox="1"/>
          <p:nvPr/>
        </p:nvSpPr>
        <p:spPr>
          <a:xfrm>
            <a:off x="8924081" y="930198"/>
            <a:ext cx="3090492" cy="2339102"/>
          </a:xfrm>
          <a:prstGeom prst="rect">
            <a:avLst/>
          </a:prstGeom>
          <a:noFill/>
        </p:spPr>
        <p:txBody>
          <a:bodyPr wrap="square" rtlCol="0">
            <a:spAutoFit/>
          </a:bodyPr>
          <a:lstStyle/>
          <a:p>
            <a:r>
              <a:rPr lang="en-US" sz="1600" dirty="0"/>
              <a:t>Use a buffer and then</a:t>
            </a:r>
          </a:p>
          <a:p>
            <a:r>
              <a:rPr lang="en-US" sz="1600" dirty="0" err="1"/>
              <a:t>SelectByLocation</a:t>
            </a:r>
            <a:r>
              <a:rPr lang="en-US" sz="1600" dirty="0"/>
              <a:t> (warning, select by location will only work on “Make Feature Layer”, i.e. a feature layer in memory. Not on an external shapefile), as sometimes you can’t accurately match up the starting location with the</a:t>
            </a:r>
          </a:p>
          <a:p>
            <a:r>
              <a:rPr lang="en-US" sz="1600" dirty="0"/>
              <a:t>lines due to rounding.</a:t>
            </a:r>
          </a:p>
        </p:txBody>
      </p:sp>
      <p:sp>
        <p:nvSpPr>
          <p:cNvPr id="10" name="TextBox 9">
            <a:extLst>
              <a:ext uri="{FF2B5EF4-FFF2-40B4-BE49-F238E27FC236}">
                <a16:creationId xmlns:a16="http://schemas.microsoft.com/office/drawing/2014/main" id="{4A2D5F54-6A89-5E45-8EC9-EDC3FDF0627A}"/>
              </a:ext>
            </a:extLst>
          </p:cNvPr>
          <p:cNvSpPr txBox="1"/>
          <p:nvPr/>
        </p:nvSpPr>
        <p:spPr>
          <a:xfrm>
            <a:off x="177427" y="781656"/>
            <a:ext cx="3563861" cy="3693319"/>
          </a:xfrm>
          <a:prstGeom prst="rect">
            <a:avLst/>
          </a:prstGeom>
          <a:noFill/>
        </p:spPr>
        <p:txBody>
          <a:bodyPr wrap="none" rtlCol="0">
            <a:spAutoFit/>
          </a:bodyPr>
          <a:lstStyle/>
          <a:p>
            <a:r>
              <a:rPr lang="en-US" dirty="0"/>
              <a:t>Clip will remove any line that moves</a:t>
            </a:r>
          </a:p>
          <a:p>
            <a:r>
              <a:rPr lang="en-US" dirty="0"/>
              <a:t>over land but will not remove lines</a:t>
            </a:r>
          </a:p>
          <a:p>
            <a:r>
              <a:rPr lang="en-US" dirty="0"/>
              <a:t>that are no longer</a:t>
            </a:r>
          </a:p>
          <a:p>
            <a:r>
              <a:rPr lang="en-US" dirty="0"/>
              <a:t>part of the origin</a:t>
            </a:r>
          </a:p>
          <a:p>
            <a:r>
              <a:rPr lang="en-US" dirty="0"/>
              <a:t>line.</a:t>
            </a:r>
          </a:p>
          <a:p>
            <a:endParaRPr lang="en-US" dirty="0"/>
          </a:p>
          <a:p>
            <a:r>
              <a:rPr lang="en-US" dirty="0"/>
              <a:t>Use Single to</a:t>
            </a:r>
          </a:p>
          <a:p>
            <a:r>
              <a:rPr lang="en-US" dirty="0"/>
              <a:t>Multipart</a:t>
            </a:r>
            <a:br>
              <a:rPr lang="en-US" dirty="0"/>
            </a:br>
            <a:r>
              <a:rPr lang="en-US" dirty="0"/>
              <a:t>conversion</a:t>
            </a:r>
            <a:br>
              <a:rPr lang="en-US" dirty="0"/>
            </a:br>
            <a:r>
              <a:rPr lang="en-US" dirty="0"/>
              <a:t>to split the </a:t>
            </a:r>
            <a:br>
              <a:rPr lang="en-US" dirty="0"/>
            </a:br>
            <a:r>
              <a:rPr lang="en-US" dirty="0"/>
              <a:t>line and then</a:t>
            </a:r>
            <a:br>
              <a:rPr lang="en-US" dirty="0"/>
            </a:br>
            <a:r>
              <a:rPr lang="en-US" dirty="0"/>
              <a:t>move to </a:t>
            </a:r>
            <a:br>
              <a:rPr lang="en-US" dirty="0"/>
            </a:br>
            <a:r>
              <a:rPr lang="en-US" dirty="0"/>
              <a:t>Step 3.</a:t>
            </a:r>
          </a:p>
        </p:txBody>
      </p:sp>
      <p:sp>
        <p:nvSpPr>
          <p:cNvPr id="11" name="TextBox 10">
            <a:extLst>
              <a:ext uri="{FF2B5EF4-FFF2-40B4-BE49-F238E27FC236}">
                <a16:creationId xmlns:a16="http://schemas.microsoft.com/office/drawing/2014/main" id="{BC5839E8-DDA1-8F40-AB43-175E863C5085}"/>
              </a:ext>
            </a:extLst>
          </p:cNvPr>
          <p:cNvSpPr txBox="1"/>
          <p:nvPr/>
        </p:nvSpPr>
        <p:spPr>
          <a:xfrm>
            <a:off x="5333681" y="5159959"/>
            <a:ext cx="2024913" cy="1200329"/>
          </a:xfrm>
          <a:prstGeom prst="rect">
            <a:avLst/>
          </a:prstGeom>
          <a:noFill/>
        </p:spPr>
        <p:txBody>
          <a:bodyPr wrap="none" rtlCol="0">
            <a:spAutoFit/>
          </a:bodyPr>
          <a:lstStyle/>
          <a:p>
            <a:r>
              <a:rPr lang="en-US" dirty="0"/>
              <a:t>Beware that if you</a:t>
            </a:r>
            <a:br>
              <a:rPr lang="en-US" dirty="0"/>
            </a:br>
            <a:r>
              <a:rPr lang="en-US" dirty="0"/>
              <a:t>do not set your line</a:t>
            </a:r>
            <a:br>
              <a:rPr lang="en-US" dirty="0"/>
            </a:br>
            <a:r>
              <a:rPr lang="en-US" dirty="0"/>
              <a:t>long enough, it will </a:t>
            </a:r>
            <a:br>
              <a:rPr lang="en-US" dirty="0"/>
            </a:br>
            <a:r>
              <a:rPr lang="en-US" dirty="0"/>
              <a:t>not reach land.</a:t>
            </a:r>
          </a:p>
        </p:txBody>
      </p:sp>
    </p:spTree>
    <p:extLst>
      <p:ext uri="{BB962C8B-B14F-4D97-AF65-F5344CB8AC3E}">
        <p14:creationId xmlns:p14="http://schemas.microsoft.com/office/powerpoint/2010/main" val="5980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8B2-3C64-8C43-AC9B-E80F03E78576}"/>
              </a:ext>
            </a:extLst>
          </p:cNvPr>
          <p:cNvSpPr>
            <a:spLocks noGrp="1"/>
          </p:cNvSpPr>
          <p:nvPr>
            <p:ph type="title"/>
          </p:nvPr>
        </p:nvSpPr>
        <p:spPr/>
        <p:txBody>
          <a:bodyPr>
            <a:normAutofit/>
          </a:bodyPr>
          <a:lstStyle/>
          <a:p>
            <a:r>
              <a:rPr lang="en-US" sz="4800" b="1" dirty="0">
                <a:latin typeface="+mn-lt"/>
              </a:rPr>
              <a:t>AFTER THIS ARE HINTS AND SOLUTIONS</a:t>
            </a:r>
          </a:p>
        </p:txBody>
      </p:sp>
      <p:sp>
        <p:nvSpPr>
          <p:cNvPr id="3" name="Text Placeholder 2">
            <a:extLst>
              <a:ext uri="{FF2B5EF4-FFF2-40B4-BE49-F238E27FC236}">
                <a16:creationId xmlns:a16="http://schemas.microsoft.com/office/drawing/2014/main" id="{7E400014-4A40-684F-8CDD-F412320E59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01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carry site ID to your radiating lines?</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273267" y="681037"/>
            <a:ext cx="3384333" cy="2547008"/>
          </a:xfrm>
        </p:spPr>
        <p:txBody>
          <a:bodyPr>
            <a:normAutofit fontScale="77500" lnSpcReduction="20000"/>
          </a:bodyPr>
          <a:lstStyle/>
          <a:p>
            <a:pPr marL="0" indent="0">
              <a:buNone/>
            </a:pPr>
            <a:r>
              <a:rPr lang="en-US" dirty="0"/>
              <a:t>Not at all that tricky. In your code, you are pulling out the X and Y locations and assigning that as your start and end point in your code. All we are going to do is extend our input file to include an “ID” column and propagate through to the final radiating lines file.</a:t>
            </a:r>
          </a:p>
        </p:txBody>
      </p:sp>
      <p:sp>
        <p:nvSpPr>
          <p:cNvPr id="4" name="Rectangle 3">
            <a:extLst>
              <a:ext uri="{FF2B5EF4-FFF2-40B4-BE49-F238E27FC236}">
                <a16:creationId xmlns:a16="http://schemas.microsoft.com/office/drawing/2014/main" id="{38B187D3-F917-2547-8606-34B4191906B4}"/>
              </a:ext>
            </a:extLst>
          </p:cNvPr>
          <p:cNvSpPr/>
          <p:nvPr/>
        </p:nvSpPr>
        <p:spPr>
          <a:xfrm>
            <a:off x="3972914" y="902739"/>
            <a:ext cx="5265680" cy="5370701"/>
          </a:xfrm>
          <a:prstGeom prst="rect">
            <a:avLst/>
          </a:prstGeom>
        </p:spPr>
        <p:txBody>
          <a:bodyPr wrap="square">
            <a:spAutoFit/>
          </a:bodyPr>
          <a:lstStyle/>
          <a:p>
            <a:br>
              <a:rPr lang="en-US" sz="700" dirty="0">
                <a:latin typeface="Helvetica" pitchFamily="2" charset="0"/>
              </a:rPr>
            </a:br>
            <a:r>
              <a:rPr lang="en-US" sz="700" i="1" dirty="0">
                <a:solidFill>
                  <a:srgbClr val="808080"/>
                </a:solidFill>
                <a:latin typeface="Consolas" panose="020B0609020204030204" pitchFamily="49" charset="0"/>
              </a:rPr>
              <a:t># Simulated input file, same format as what would be produced by a </a:t>
            </a:r>
            <a:r>
              <a:rPr lang="en-US" sz="700" i="1" dirty="0" err="1">
                <a:solidFill>
                  <a:srgbClr val="808080"/>
                </a:solidFill>
                <a:latin typeface="Consolas" panose="020B0609020204030204" pitchFamily="49" charset="0"/>
              </a:rPr>
              <a:t>SearchCursor</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site_locations</a:t>
            </a:r>
            <a:r>
              <a:rPr lang="en-US" sz="700" dirty="0">
                <a:latin typeface="Consolas" panose="020B0609020204030204" pitchFamily="49" charset="0"/>
              </a:rPr>
              <a:t> =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"ID1"</a:t>
            </a:r>
            <a:r>
              <a:rPr lang="en-US" sz="700" dirty="0">
                <a:latin typeface="Consolas" panose="020B0609020204030204" pitchFamily="49" charset="0"/>
              </a:rPr>
              <a:t>],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"ID2"</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i="1" dirty="0">
                <a:solidFill>
                  <a:srgbClr val="808080"/>
                </a:solidFill>
                <a:latin typeface="Consolas" panose="020B0609020204030204" pitchFamily="49" charset="0"/>
              </a:rPr>
              <a:t># Create Radiating Lines Shapefile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out_path</a:t>
            </a:r>
            <a:r>
              <a:rPr lang="en-US" sz="700" dirty="0">
                <a:latin typeface="Consolas" panose="020B0609020204030204" pitchFamily="49" charset="0"/>
              </a:rPr>
              <a:t> = </a:t>
            </a:r>
            <a:r>
              <a:rPr lang="en-US" sz="700" dirty="0" err="1">
                <a:latin typeface="Consolas" panose="020B0609020204030204" pitchFamily="49" charset="0"/>
              </a:rPr>
              <a:t>arcpy.env.workspace</a:t>
            </a:r>
            <a:br>
              <a:rPr lang="en-US" sz="700" dirty="0">
                <a:latin typeface="Consolas" panose="020B0609020204030204" pitchFamily="49" charset="0"/>
              </a:rPr>
            </a:br>
            <a:r>
              <a:rPr lang="en-US" sz="700" dirty="0" err="1">
                <a:latin typeface="Consolas" panose="020B0609020204030204" pitchFamily="49" charset="0"/>
              </a:rPr>
              <a:t>out_name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a:t>
            </a:r>
            <a:r>
              <a:rPr lang="en-US" sz="700" b="1" dirty="0" err="1">
                <a:solidFill>
                  <a:srgbClr val="008000"/>
                </a:solidFill>
                <a:latin typeface="Consolas" panose="020B0609020204030204" pitchFamily="49" charset="0"/>
              </a:rPr>
              <a:t>radiating_line.shp</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geometry_type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"POLYLINE"</a:t>
            </a:r>
            <a:br>
              <a:rPr lang="en-US" sz="700" b="1" dirty="0">
                <a:solidFill>
                  <a:srgbClr val="008000"/>
                </a:solidFill>
                <a:latin typeface="Consolas" panose="020B0609020204030204" pitchFamily="49" charset="0"/>
              </a:rPr>
            </a:br>
            <a:r>
              <a:rPr lang="en-US" sz="700" dirty="0">
                <a:latin typeface="Consolas" panose="020B0609020204030204" pitchFamily="49" charset="0"/>
              </a:rPr>
              <a:t>template = </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has_m</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has_z</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br>
              <a:rPr lang="en-US" sz="700" b="1" dirty="0">
                <a:solidFill>
                  <a:srgbClr val="008000"/>
                </a:solidFill>
                <a:latin typeface="Consolas" panose="020B0609020204030204" pitchFamily="49" charset="0"/>
              </a:rPr>
            </a:br>
            <a:r>
              <a:rPr lang="en-US" sz="700" i="1" dirty="0">
                <a:solidFill>
                  <a:srgbClr val="808080"/>
                </a:solidFill>
                <a:latin typeface="Consolas" panose="020B0609020204030204" pitchFamily="49" charset="0"/>
              </a:rPr>
              <a:t># Should Use Describe to get a </a:t>
            </a:r>
            <a:r>
              <a:rPr lang="en-US" sz="700" i="1" dirty="0" err="1">
                <a:solidFill>
                  <a:srgbClr val="808080"/>
                </a:solidFill>
                <a:latin typeface="Consolas" panose="020B0609020204030204" pitchFamily="49" charset="0"/>
              </a:rPr>
              <a:t>SpatialReference</a:t>
            </a:r>
            <a:r>
              <a:rPr lang="en-US" sz="700" i="1" dirty="0">
                <a:solidFill>
                  <a:srgbClr val="808080"/>
                </a:solidFill>
                <a:latin typeface="Consolas" panose="020B0609020204030204" pitchFamily="49" charset="0"/>
              </a:rPr>
              <a:t> object from your input 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spatial_ref</a:t>
            </a:r>
            <a:r>
              <a:rPr lang="en-US" sz="700" dirty="0">
                <a:latin typeface="Consolas" panose="020B0609020204030204" pitchFamily="49" charset="0"/>
              </a:rPr>
              <a:t> = </a:t>
            </a:r>
            <a:r>
              <a:rPr lang="en-US" sz="700" dirty="0">
                <a:solidFill>
                  <a:srgbClr val="0000FF"/>
                </a:solidFill>
                <a:latin typeface="Consolas" panose="020B0609020204030204" pitchFamily="49" charset="0"/>
              </a:rPr>
              <a:t>4326</a:t>
            </a:r>
            <a:br>
              <a:rPr lang="en-US" sz="700" dirty="0">
                <a:solidFill>
                  <a:srgbClr val="0000FF"/>
                </a:solidFill>
                <a:latin typeface="Consolas" panose="020B0609020204030204" pitchFamily="49" charset="0"/>
              </a:rPr>
            </a:br>
            <a:r>
              <a:rPr lang="en-US" sz="700" dirty="0" err="1">
                <a:latin typeface="Consolas" panose="020B0609020204030204" pitchFamily="49" charset="0"/>
              </a:rPr>
              <a:t>arcpy.CreateFeatureclass_management</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 </a:t>
            </a:r>
            <a:r>
              <a:rPr lang="en-US" sz="700" dirty="0" err="1">
                <a:latin typeface="Consolas" panose="020B0609020204030204" pitchFamily="49" charset="0"/>
              </a:rPr>
              <a:t>geometry_type</a:t>
            </a:r>
            <a:r>
              <a:rPr lang="en-US" sz="700" dirty="0">
                <a:latin typeface="Consolas" panose="020B0609020204030204" pitchFamily="49" charset="0"/>
              </a:rPr>
              <a:t>, template,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has_m</a:t>
            </a:r>
            <a:r>
              <a:rPr lang="en-US" sz="700" dirty="0">
                <a:latin typeface="Consolas" panose="020B0609020204030204" pitchFamily="49" charset="0"/>
              </a:rPr>
              <a:t>, </a:t>
            </a:r>
            <a:r>
              <a:rPr lang="en-US" sz="700" dirty="0" err="1">
                <a:latin typeface="Consolas" panose="020B0609020204030204" pitchFamily="49" charset="0"/>
              </a:rPr>
              <a:t>has_z</a:t>
            </a:r>
            <a:r>
              <a:rPr lang="en-US" sz="700" dirty="0">
                <a:latin typeface="Consolas" panose="020B0609020204030204" pitchFamily="49" charset="0"/>
              </a:rPr>
              <a:t>, </a:t>
            </a:r>
            <a:r>
              <a:rPr lang="en-US" sz="700" dirty="0" err="1">
                <a:latin typeface="Consolas" panose="020B0609020204030204" pitchFamily="49" charset="0"/>
              </a:rPr>
              <a:t>spatial_ref</a:t>
            </a:r>
            <a:r>
              <a:rPr lang="en-US" sz="700" dirty="0">
                <a:latin typeface="Consolas" panose="020B0609020204030204" pitchFamily="49" charset="0"/>
              </a:rPr>
              <a:t>)</a:t>
            </a:r>
            <a:br>
              <a:rPr lang="en-US" sz="700" dirty="0">
                <a:latin typeface="Consolas" panose="020B0609020204030204" pitchFamily="49" charset="0"/>
              </a:rPr>
            </a:br>
            <a:r>
              <a:rPr lang="en-US" sz="700" dirty="0" err="1">
                <a:latin typeface="Consolas" panose="020B0609020204030204" pitchFamily="49" charset="0"/>
              </a:rPr>
              <a:t>arcpy.AddField_management</a:t>
            </a:r>
            <a:r>
              <a:rPr lang="en-US" sz="700" dirty="0">
                <a:latin typeface="Consolas" panose="020B0609020204030204" pitchFamily="49" charset="0"/>
              </a:rPr>
              <a:t>(</a:t>
            </a:r>
            <a:r>
              <a:rPr lang="en-US" sz="700" dirty="0" err="1">
                <a:latin typeface="Consolas" panose="020B0609020204030204" pitchFamily="49" charset="0"/>
              </a:rPr>
              <a:t>out_name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"TEXT"</a:t>
            </a:r>
            <a:r>
              <a:rPr lang="en-US" sz="700" dirty="0">
                <a:latin typeface="Consolas" panose="020B0609020204030204" pitchFamily="49" charset="0"/>
              </a:rPr>
              <a:t>, </a:t>
            </a:r>
            <a:r>
              <a:rPr lang="en-US" sz="700" dirty="0" err="1">
                <a:solidFill>
                  <a:srgbClr val="660099"/>
                </a:solidFill>
                <a:latin typeface="Consolas" panose="020B0609020204030204" pitchFamily="49" charset="0"/>
              </a:rPr>
              <a:t>field_length</a:t>
            </a:r>
            <a:r>
              <a:rPr lang="en-US" sz="700" dirty="0">
                <a:latin typeface="Consolas" panose="020B0609020204030204" pitchFamily="49" charset="0"/>
              </a:rPr>
              <a:t>=</a:t>
            </a:r>
            <a:r>
              <a:rPr lang="en-US" sz="700" b="1" dirty="0">
                <a:solidFill>
                  <a:srgbClr val="008000"/>
                </a:solidFill>
                <a:latin typeface="Consolas" panose="020B0609020204030204" pitchFamily="49" charset="0"/>
              </a:rPr>
              <a:t>"5"</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dirty="0" err="1">
                <a:latin typeface="Consolas" panose="020B0609020204030204" pitchFamily="49" charset="0"/>
              </a:rPr>
              <a:t>OutputFeature</a:t>
            </a:r>
            <a:r>
              <a:rPr lang="en-US" sz="700" dirty="0">
                <a:latin typeface="Consolas" panose="020B0609020204030204" pitchFamily="49" charset="0"/>
              </a:rPr>
              <a:t> = </a:t>
            </a:r>
            <a:r>
              <a:rPr lang="en-US" sz="700" dirty="0" err="1">
                <a:latin typeface="Consolas" panose="020B0609020204030204" pitchFamily="49" charset="0"/>
              </a:rPr>
              <a:t>os.path.join</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b="1" dirty="0">
                <a:solidFill>
                  <a:srgbClr val="000080"/>
                </a:solidFill>
                <a:latin typeface="Consolas" panose="020B0609020204030204" pitchFamily="49" charset="0"/>
              </a:rPr>
              <a:t>for </a:t>
            </a:r>
            <a:r>
              <a:rPr lang="en-US" sz="700" dirty="0">
                <a:latin typeface="Consolas" panose="020B0609020204030204" pitchFamily="49" charset="0"/>
              </a:rPr>
              <a:t>site </a:t>
            </a:r>
            <a:r>
              <a:rPr lang="en-US" sz="700" b="1" dirty="0">
                <a:solidFill>
                  <a:srgbClr val="000080"/>
                </a:solidFill>
                <a:latin typeface="Consolas" panose="020B0609020204030204" pitchFamily="49" charset="0"/>
              </a:rPr>
              <a:t>in </a:t>
            </a:r>
            <a:r>
              <a:rPr lang="en-US" sz="700" dirty="0" err="1">
                <a:latin typeface="Consolas" panose="020B0609020204030204" pitchFamily="49" charset="0"/>
              </a:rPr>
              <a:t>site_locations</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1</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distance = </a:t>
            </a:r>
            <a:r>
              <a:rPr lang="en-US" sz="700" dirty="0">
                <a:solidFill>
                  <a:srgbClr val="0000FF"/>
                </a:solidFill>
                <a:latin typeface="Consolas" panose="020B0609020204030204" pitchFamily="49" charset="0"/>
              </a:rPr>
              <a:t>1</a:t>
            </a:r>
            <a:br>
              <a:rPr lang="en-US" sz="700" dirty="0">
                <a:solidFill>
                  <a:srgbClr val="0000FF"/>
                </a:solidFill>
                <a:latin typeface="Consolas" panose="020B0609020204030204" pitchFamily="49" charset="0"/>
              </a:rPr>
            </a:br>
            <a:r>
              <a:rPr lang="en-US" sz="700" dirty="0">
                <a:solidFill>
                  <a:srgbClr val="0000FF"/>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FF"/>
                </a:solidFill>
                <a:latin typeface="Consolas" panose="020B0609020204030204" pitchFamily="49" charset="0"/>
              </a:rPr>
              <a:t>10  </a:t>
            </a:r>
            <a:r>
              <a:rPr lang="en-US" sz="700" i="1" dirty="0">
                <a:solidFill>
                  <a:srgbClr val="808080"/>
                </a:solidFill>
                <a:latin typeface="Consolas" panose="020B0609020204030204" pitchFamily="49" charset="0"/>
              </a:rPr>
              <a:t># in degrees</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angles = </a:t>
            </a:r>
            <a:r>
              <a:rPr lang="en-US" sz="700" dirty="0">
                <a:solidFill>
                  <a:srgbClr val="000080"/>
                </a:solidFill>
                <a:latin typeface="Consolas" panose="020B0609020204030204" pitchFamily="49" charset="0"/>
              </a:rPr>
              <a:t>range</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a:t>
            </a:r>
            <a:r>
              <a:rPr lang="en-US" sz="700" dirty="0">
                <a:solidFill>
                  <a:srgbClr val="0000FF"/>
                </a:solidFill>
                <a:latin typeface="Consolas" panose="020B0609020204030204" pitchFamily="49" charset="0"/>
              </a:rPr>
              <a:t>360</a:t>
            </a:r>
            <a:r>
              <a:rPr lang="en-US" sz="700" dirty="0">
                <a:latin typeface="Consolas" panose="020B0609020204030204" pitchFamily="49" charset="0"/>
              </a:rPr>
              <a:t>,angle)</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for </a:t>
            </a:r>
            <a:r>
              <a:rPr lang="en-US" sz="700" dirty="0">
                <a:latin typeface="Consolas" panose="020B0609020204030204" pitchFamily="49" charset="0"/>
              </a:rPr>
              <a:t>ang </a:t>
            </a:r>
            <a:r>
              <a:rPr lang="en-US" sz="700" b="1" dirty="0">
                <a:solidFill>
                  <a:srgbClr val="000080"/>
                </a:solidFill>
                <a:latin typeface="Consolas" panose="020B0609020204030204" pitchFamily="49" charset="0"/>
              </a:rPr>
              <a:t>in </a:t>
            </a:r>
            <a:r>
              <a:rPr lang="en-US" sz="700" dirty="0">
                <a:latin typeface="Consolas" panose="020B0609020204030204" pitchFamily="49" charset="0"/>
              </a:rPr>
              <a:t>angles:</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calculate offsets with  trig</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80"/>
                </a:solidFill>
                <a:latin typeface="Consolas" panose="020B0609020204030204" pitchFamily="49" charset="0"/>
              </a:rPr>
              <a:t>float</a:t>
            </a:r>
            <a:r>
              <a:rPr lang="en-US" sz="700" dirty="0">
                <a:latin typeface="Consolas" panose="020B0609020204030204" pitchFamily="49" charset="0"/>
              </a:rPr>
              <a:t>(</a:t>
            </a:r>
            <a:r>
              <a:rPr lang="en-US" sz="700" dirty="0">
                <a:solidFill>
                  <a:srgbClr val="000080"/>
                </a:solidFill>
                <a:latin typeface="Consolas" panose="020B0609020204030204" pitchFamily="49" charset="0"/>
              </a:rPr>
              <a:t>int</a:t>
            </a:r>
            <a:r>
              <a:rPr lang="en-US" sz="700" dirty="0">
                <a:latin typeface="Consolas" panose="020B0609020204030204" pitchFamily="49" charset="0"/>
              </a:rPr>
              <a:t>(ang))</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disp_y</a:t>
            </a:r>
            <a:r>
              <a:rPr lang="en-US" sz="700" dirty="0">
                <a:latin typeface="Consolas" panose="020B0609020204030204" pitchFamily="49" charset="0"/>
              </a:rPr>
              <a:t>) = (distance * sin(radians(angle)), distance * cos(radians(angle)))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(end2_x, end2_y)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Draw Line</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err="1">
                <a:latin typeface="Consolas" panose="020B0609020204030204" pitchFamily="49" charset="0"/>
              </a:rPr>
              <a:t>lineArray</a:t>
            </a:r>
            <a:r>
              <a:rPr lang="en-US" sz="700" dirty="0">
                <a:latin typeface="Consolas" panose="020B0609020204030204" pitchFamily="49" charset="0"/>
              </a:rPr>
              <a:t> = </a:t>
            </a:r>
            <a:r>
              <a:rPr lang="en-US" sz="700" dirty="0" err="1">
                <a:latin typeface="Consolas" panose="020B0609020204030204" pitchFamily="49" charset="0"/>
              </a:rPr>
              <a:t>arcpy.Array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start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start.ID</a:t>
            </a:r>
            <a:r>
              <a:rPr lang="en-US" sz="700" dirty="0">
                <a:latin typeface="Consolas" panose="020B0609020204030204" pitchFamily="49" charset="0"/>
              </a:rPr>
              <a:t>, </a:t>
            </a:r>
            <a:r>
              <a:rPr lang="en-US" sz="700" dirty="0" err="1">
                <a:latin typeface="Consolas" panose="020B0609020204030204" pitchFamily="49" charset="0"/>
              </a:rPr>
              <a:t>start.X</a:t>
            </a:r>
            <a:r>
              <a:rPr lang="en-US" sz="700" dirty="0">
                <a:latin typeface="Consolas" panose="020B0609020204030204" pitchFamily="49" charset="0"/>
              </a:rPr>
              <a:t>, </a:t>
            </a:r>
            <a:r>
              <a:rPr lang="en-US" sz="700" dirty="0" err="1">
                <a:latin typeface="Consolas" panose="020B0609020204030204" pitchFamily="49" charset="0"/>
              </a:rPr>
              <a:t>start.Y</a:t>
            </a:r>
            <a:r>
              <a:rPr lang="en-US" sz="700" dirty="0">
                <a:latin typeface="Consolas" panose="020B0609020204030204" pitchFamily="49" charset="0"/>
              </a:rPr>
              <a:t>) = (</a:t>
            </a:r>
            <a:r>
              <a:rPr lang="en-US" sz="700" dirty="0">
                <a:solidFill>
                  <a:srgbClr val="0000FF"/>
                </a:solidFill>
                <a:latin typeface="Consolas" panose="020B0609020204030204" pitchFamily="49" charset="0"/>
              </a:rPr>
              <a:t>1</a:t>
            </a: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(start)</a:t>
            </a:r>
            <a:br>
              <a:rPr lang="en-US" sz="700" dirty="0">
                <a:latin typeface="Consolas" panose="020B0609020204030204" pitchFamily="49" charset="0"/>
              </a:rPr>
            </a:br>
            <a:r>
              <a:rPr lang="en-US" sz="700" dirty="0">
                <a:latin typeface="Consolas" panose="020B0609020204030204" pitchFamily="49" charset="0"/>
              </a:rPr>
              <a:t>        end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end.ID</a:t>
            </a:r>
            <a:r>
              <a:rPr lang="en-US" sz="700" dirty="0">
                <a:latin typeface="Consolas" panose="020B0609020204030204" pitchFamily="49" charset="0"/>
              </a:rPr>
              <a:t>, </a:t>
            </a:r>
            <a:r>
              <a:rPr lang="en-US" sz="700" dirty="0" err="1">
                <a:latin typeface="Consolas" panose="020B0609020204030204" pitchFamily="49" charset="0"/>
              </a:rPr>
              <a:t>end.X</a:t>
            </a:r>
            <a:r>
              <a:rPr lang="en-US" sz="700" dirty="0">
                <a:latin typeface="Consolas" panose="020B0609020204030204" pitchFamily="49" charset="0"/>
              </a:rPr>
              <a:t>, </a:t>
            </a:r>
            <a:r>
              <a:rPr lang="en-US" sz="700" dirty="0" err="1">
                <a:latin typeface="Consolas" panose="020B0609020204030204" pitchFamily="49" charset="0"/>
              </a:rPr>
              <a:t>end.Y</a:t>
            </a:r>
            <a:r>
              <a:rPr lang="en-US" sz="700" dirty="0">
                <a:latin typeface="Consolas" panose="020B0609020204030204" pitchFamily="49" charset="0"/>
              </a:rPr>
              <a:t>) = (</a:t>
            </a:r>
            <a:r>
              <a:rPr lang="en-US" sz="700" dirty="0">
                <a:solidFill>
                  <a:srgbClr val="0000FF"/>
                </a:solidFill>
                <a:latin typeface="Consolas" panose="020B0609020204030204" pitchFamily="49" charset="0"/>
              </a:rPr>
              <a:t>2</a:t>
            </a: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(end)</a:t>
            </a:r>
            <a:br>
              <a:rPr lang="en-US" sz="700" dirty="0">
                <a:latin typeface="Consolas" panose="020B0609020204030204" pitchFamily="49" charset="0"/>
              </a:rPr>
            </a:br>
            <a:r>
              <a:rPr lang="en-US" sz="700" dirty="0">
                <a:latin typeface="Consolas" panose="020B0609020204030204" pitchFamily="49" charset="0"/>
              </a:rPr>
              <a:t>        line = </a:t>
            </a:r>
            <a:r>
              <a:rPr lang="en-US" sz="700" dirty="0" err="1">
                <a:latin typeface="Consolas" panose="020B0609020204030204" pitchFamily="49" charset="0"/>
              </a:rPr>
              <a:t>arcpy.Polyline</a:t>
            </a:r>
            <a:r>
              <a:rPr lang="en-US" sz="700" dirty="0">
                <a:latin typeface="Consolas" panose="020B0609020204030204" pitchFamily="49" charset="0"/>
              </a:rPr>
              <a:t>(</a:t>
            </a:r>
            <a:r>
              <a:rPr lang="en-US" sz="700" dirty="0" err="1">
                <a:latin typeface="Consolas" panose="020B0609020204030204" pitchFamily="49" charset="0"/>
              </a:rPr>
              <a:t>lineArray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with </a:t>
            </a:r>
            <a:r>
              <a:rPr lang="en-US" sz="700" dirty="0" err="1">
                <a:latin typeface="Consolas" panose="020B0609020204030204" pitchFamily="49" charset="0"/>
              </a:rPr>
              <a:t>arcpy.da.InsertCursor</a:t>
            </a:r>
            <a:r>
              <a:rPr lang="en-US" sz="700" dirty="0">
                <a:latin typeface="Consolas" panose="020B0609020204030204" pitchFamily="49" charset="0"/>
              </a:rPr>
              <a:t>(</a:t>
            </a:r>
            <a:r>
              <a:rPr lang="en-US" sz="700" dirty="0" err="1">
                <a:latin typeface="Consolas" panose="020B0609020204030204" pitchFamily="49" charset="0"/>
              </a:rPr>
              <a:t>OutputFeature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'BEARING'</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'SHAPE@'</a:t>
            </a:r>
            <a:r>
              <a:rPr lang="en-US" sz="700" dirty="0">
                <a:latin typeface="Consolas" panose="020B0609020204030204" pitchFamily="49" charset="0"/>
              </a:rPr>
              <a:t>]) </a:t>
            </a:r>
            <a:r>
              <a:rPr lang="en-US" sz="700" b="1" dirty="0">
                <a:solidFill>
                  <a:srgbClr val="000080"/>
                </a:solidFill>
                <a:latin typeface="Consolas" panose="020B0609020204030204" pitchFamily="49" charset="0"/>
              </a:rPr>
              <a:t>as </a:t>
            </a:r>
            <a:r>
              <a:rPr lang="en-US" sz="700" dirty="0">
                <a:latin typeface="Consolas" panose="020B0609020204030204" pitchFamily="49" charset="0"/>
              </a:rPr>
              <a:t>cur:</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cur.insertRow</a:t>
            </a:r>
            <a:r>
              <a:rPr lang="en-US" sz="700" dirty="0">
                <a:latin typeface="Consolas" panose="020B0609020204030204" pitchFamily="49" charset="0"/>
              </a:rPr>
              <a:t>([site[</a:t>
            </a:r>
            <a:r>
              <a:rPr lang="en-US" sz="700" dirty="0">
                <a:solidFill>
                  <a:srgbClr val="0000FF"/>
                </a:solidFill>
                <a:latin typeface="Consolas" panose="020B0609020204030204" pitchFamily="49" charset="0"/>
              </a:rPr>
              <a:t>1</a:t>
            </a:r>
            <a:r>
              <a:rPr lang="en-US" sz="700" dirty="0">
                <a:latin typeface="Consolas" panose="020B0609020204030204" pitchFamily="49" charset="0"/>
              </a:rPr>
              <a:t>], ang, line])</a:t>
            </a:r>
            <a:br>
              <a:rPr lang="en-US" sz="700" dirty="0">
                <a:latin typeface="Consolas" panose="020B0609020204030204" pitchFamily="49" charset="0"/>
              </a:rPr>
            </a:b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lineArray.removeAll</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del </a:t>
            </a:r>
            <a:r>
              <a:rPr lang="en-US" sz="700" dirty="0">
                <a:latin typeface="Consolas" panose="020B0609020204030204" pitchFamily="49" charset="0"/>
              </a:rPr>
              <a:t>cur</a:t>
            </a:r>
            <a:endParaRPr lang="en-US" sz="700" dirty="0">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B1896ABB-D66A-A541-B87A-CF56E0B22AAD}"/>
              </a:ext>
            </a:extLst>
          </p:cNvPr>
          <p:cNvCxnSpPr/>
          <p:nvPr/>
        </p:nvCxnSpPr>
        <p:spPr>
          <a:xfrm flipH="1">
            <a:off x="8639503" y="5644055"/>
            <a:ext cx="1187669" cy="105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AC978F-55A5-4841-90D3-DF6351DF1FC9}"/>
              </a:ext>
            </a:extLst>
          </p:cNvPr>
          <p:cNvSpPr txBox="1"/>
          <p:nvPr/>
        </p:nvSpPr>
        <p:spPr>
          <a:xfrm>
            <a:off x="9827172" y="5136223"/>
            <a:ext cx="1471448" cy="1015663"/>
          </a:xfrm>
          <a:prstGeom prst="rect">
            <a:avLst/>
          </a:prstGeom>
          <a:noFill/>
        </p:spPr>
        <p:txBody>
          <a:bodyPr wrap="square" rtlCol="0">
            <a:spAutoFit/>
          </a:bodyPr>
          <a:lstStyle/>
          <a:p>
            <a:r>
              <a:rPr lang="en-US" sz="1200" dirty="0">
                <a:solidFill>
                  <a:srgbClr val="FF0000"/>
                </a:solidFill>
              </a:rPr>
              <a:t>Changed way to add the line to the Shapefile, as we now need to add other data</a:t>
            </a:r>
          </a:p>
        </p:txBody>
      </p:sp>
      <p:cxnSp>
        <p:nvCxnSpPr>
          <p:cNvPr id="8" name="Straight Arrow Connector 7">
            <a:extLst>
              <a:ext uri="{FF2B5EF4-FFF2-40B4-BE49-F238E27FC236}">
                <a16:creationId xmlns:a16="http://schemas.microsoft.com/office/drawing/2014/main" id="{5074A41B-357F-0B42-9EEF-F0B17CC30F5D}"/>
              </a:ext>
            </a:extLst>
          </p:cNvPr>
          <p:cNvCxnSpPr>
            <a:cxnSpLocks/>
          </p:cNvCxnSpPr>
          <p:nvPr/>
        </p:nvCxnSpPr>
        <p:spPr>
          <a:xfrm flipH="1">
            <a:off x="7751381" y="2606566"/>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4F54FF0-232F-7D45-93D1-9B89568025C2}"/>
              </a:ext>
            </a:extLst>
          </p:cNvPr>
          <p:cNvSpPr txBox="1"/>
          <p:nvPr/>
        </p:nvSpPr>
        <p:spPr>
          <a:xfrm>
            <a:off x="8939049" y="2375733"/>
            <a:ext cx="1471448" cy="461665"/>
          </a:xfrm>
          <a:prstGeom prst="rect">
            <a:avLst/>
          </a:prstGeom>
          <a:noFill/>
        </p:spPr>
        <p:txBody>
          <a:bodyPr wrap="square" rtlCol="0">
            <a:spAutoFit/>
          </a:bodyPr>
          <a:lstStyle/>
          <a:p>
            <a:r>
              <a:rPr lang="en-US" sz="1200" dirty="0">
                <a:solidFill>
                  <a:srgbClr val="FF0000"/>
                </a:solidFill>
              </a:rPr>
              <a:t>Add the SITE_ID field</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8043044" y="1071858"/>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9238594" y="785675"/>
            <a:ext cx="1471448" cy="646331"/>
          </a:xfrm>
          <a:prstGeom prst="rect">
            <a:avLst/>
          </a:prstGeom>
          <a:noFill/>
        </p:spPr>
        <p:txBody>
          <a:bodyPr wrap="square" rtlCol="0">
            <a:spAutoFit/>
          </a:bodyPr>
          <a:lstStyle/>
          <a:p>
            <a:r>
              <a:rPr lang="en-US" sz="1200" dirty="0">
                <a:solidFill>
                  <a:srgbClr val="FF0000"/>
                </a:solidFill>
              </a:rPr>
              <a:t>Essential the same as a </a:t>
            </a:r>
            <a:r>
              <a:rPr lang="en-US" sz="1200" dirty="0" err="1">
                <a:solidFill>
                  <a:srgbClr val="FF0000"/>
                </a:solidFill>
              </a:rPr>
              <a:t>SearchCursor</a:t>
            </a:r>
            <a:r>
              <a:rPr lang="en-US" sz="1200" dirty="0">
                <a:solidFill>
                  <a:srgbClr val="FF0000"/>
                </a:solidFill>
              </a:rPr>
              <a:t> output</a:t>
            </a:r>
          </a:p>
        </p:txBody>
      </p:sp>
      <p:sp>
        <p:nvSpPr>
          <p:cNvPr id="13" name="TextBox 12">
            <a:extLst>
              <a:ext uri="{FF2B5EF4-FFF2-40B4-BE49-F238E27FC236}">
                <a16:creationId xmlns:a16="http://schemas.microsoft.com/office/drawing/2014/main" id="{F9148387-87F4-C04C-AE82-F93760FAB834}"/>
              </a:ext>
            </a:extLst>
          </p:cNvPr>
          <p:cNvSpPr txBox="1"/>
          <p:nvPr/>
        </p:nvSpPr>
        <p:spPr>
          <a:xfrm>
            <a:off x="197069" y="6358759"/>
            <a:ext cx="1471448" cy="276999"/>
          </a:xfrm>
          <a:prstGeom prst="rect">
            <a:avLst/>
          </a:prstGeom>
          <a:noFill/>
        </p:spPr>
        <p:txBody>
          <a:bodyPr wrap="square" rtlCol="0">
            <a:spAutoFit/>
          </a:bodyPr>
          <a:lstStyle/>
          <a:p>
            <a:r>
              <a:rPr lang="en-US" sz="1200" dirty="0">
                <a:solidFill>
                  <a:srgbClr val="FF0000"/>
                </a:solidFill>
              </a:rPr>
              <a:t>Not tested!</a:t>
            </a:r>
          </a:p>
        </p:txBody>
      </p:sp>
    </p:spTree>
    <p:extLst>
      <p:ext uri="{BB962C8B-B14F-4D97-AF65-F5344CB8AC3E}">
        <p14:creationId xmlns:p14="http://schemas.microsoft.com/office/powerpoint/2010/main" val="322672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intersect using </a:t>
            </a:r>
            <a:r>
              <a:rPr lang="en-US" sz="2800" b="1" dirty="0" err="1">
                <a:latin typeface="+mn-lt"/>
              </a:rPr>
              <a:t>SelectByLocation</a:t>
            </a:r>
            <a:r>
              <a:rPr lang="en-US" sz="2800" b="1" dirty="0">
                <a:latin typeface="+mn-lt"/>
              </a:rPr>
              <a:t>?</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197069" y="681037"/>
            <a:ext cx="3384333" cy="2547008"/>
          </a:xfrm>
        </p:spPr>
        <p:txBody>
          <a:bodyPr>
            <a:normAutofit fontScale="92500" lnSpcReduction="20000"/>
          </a:bodyPr>
          <a:lstStyle/>
          <a:p>
            <a:pPr marL="0" indent="0">
              <a:buNone/>
            </a:pPr>
            <a:r>
              <a:rPr lang="en-US" dirty="0"/>
              <a:t>This is a way to retain only lines that meet our requirements. In this example, I am using pure location code, not doing anything with each site here.</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10221310" y="2850968"/>
            <a:ext cx="289035" cy="57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10510345" y="2278879"/>
            <a:ext cx="1471448" cy="830997"/>
          </a:xfrm>
          <a:prstGeom prst="rect">
            <a:avLst/>
          </a:prstGeom>
          <a:noFill/>
        </p:spPr>
        <p:txBody>
          <a:bodyPr wrap="square" rtlCol="0">
            <a:spAutoFit/>
          </a:bodyPr>
          <a:lstStyle/>
          <a:p>
            <a:r>
              <a:rPr lang="en-US" sz="1200" dirty="0">
                <a:solidFill>
                  <a:srgbClr val="FF0000"/>
                </a:solidFill>
              </a:rPr>
              <a:t>Have to do this to create lines that are split when moving across coastline.</a:t>
            </a:r>
          </a:p>
        </p:txBody>
      </p:sp>
      <p:sp>
        <p:nvSpPr>
          <p:cNvPr id="5" name="Rectangle 4">
            <a:extLst>
              <a:ext uri="{FF2B5EF4-FFF2-40B4-BE49-F238E27FC236}">
                <a16:creationId xmlns:a16="http://schemas.microsoft.com/office/drawing/2014/main" id="{A305C646-C819-9044-A35F-0FCECD52F5A5}"/>
              </a:ext>
            </a:extLst>
          </p:cNvPr>
          <p:cNvSpPr/>
          <p:nvPr/>
        </p:nvSpPr>
        <p:spPr>
          <a:xfrm>
            <a:off x="2522482" y="2850968"/>
            <a:ext cx="9075683" cy="2446824"/>
          </a:xfrm>
          <a:prstGeom prst="rect">
            <a:avLst/>
          </a:prstGeom>
        </p:spPr>
        <p:txBody>
          <a:bodyPr wrap="square">
            <a:spAutoFit/>
          </a:bodyPr>
          <a:lstStyle/>
          <a:p>
            <a:br>
              <a:rPr lang="en-US" sz="900" dirty="0">
                <a:solidFill>
                  <a:srgbClr val="000000"/>
                </a:solidFill>
                <a:latin typeface="Helvetica" pitchFamily="2" charset="0"/>
              </a:rPr>
            </a:br>
            <a:br>
              <a:rPr lang="en-US" sz="900" dirty="0">
                <a:solidFill>
                  <a:srgbClr val="000000"/>
                </a:solidFill>
                <a:latin typeface="Helvetica" pitchFamily="2" charset="0"/>
              </a:rPr>
            </a:br>
            <a:r>
              <a:rPr lang="en-US" sz="900" dirty="0" err="1">
                <a:solidFill>
                  <a:srgbClr val="000000"/>
                </a:solidFill>
                <a:latin typeface="Consolas" panose="020B0609020204030204" pitchFamily="49" charset="0"/>
              </a:rPr>
              <a:t>arcpy.Clip_analysis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NB_Coastline.shp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Radiating_Lines_Clipped.shp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xy_tolerance</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arcpy.MultipartToSinglepart_management</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Radiating_Lines_Clipped.shp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out_feature_class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Single_to_Multi_Output.shp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arcpy.Buffer_analysis</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Site_Locations.shp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out_feature_class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"Sites_10m_Buffer.shp"</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buffer_distance_or_field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"10 Meters"</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line_side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"FULL"</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line_end_type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"ROUND"</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dissolve_option</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"NONE"</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dissolve_field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660099"/>
                </a:solidFill>
                <a:latin typeface="Consolas" panose="020B0609020204030204" pitchFamily="49" charset="0"/>
              </a:rPr>
              <a:t>method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"PLANAR"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arcpy.MakeFeatureLayer_management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"Single_to_Multi_Output.</a:t>
            </a:r>
            <a:r>
              <a:rPr lang="en-US" sz="900" b="1" dirty="0" err="1">
                <a:solidFill>
                  <a:srgbClr val="008000"/>
                </a:solidFill>
                <a:latin typeface="Consolas" panose="020B0609020204030204" pitchFamily="49" charset="0"/>
              </a:rPr>
              <a:t>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arcpy.MakeFeatureLayer_management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"Sites_10m_Buffer.shp"</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"buffer"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arcpy.SelectLayerByLocation_management</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in_layer</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overlap_type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"INTERSECT"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select_features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"buffer"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search_distance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selection_type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"NEW_SELECTION"</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invert_spatial_relationship</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"NOT_INVERT"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arcpy.CopyFeatures_management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Single_to_Multi_out_Select_Per_Site.shp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endParaRPr lang="en-US" sz="900" dirty="0">
              <a:solidFill>
                <a:srgbClr val="008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41CD2C0A-F0BC-1542-A320-DD4062544A95}"/>
              </a:ext>
            </a:extLst>
          </p:cNvPr>
          <p:cNvSpPr txBox="1"/>
          <p:nvPr/>
        </p:nvSpPr>
        <p:spPr>
          <a:xfrm>
            <a:off x="8744607" y="1103899"/>
            <a:ext cx="2333296" cy="830997"/>
          </a:xfrm>
          <a:prstGeom prst="rect">
            <a:avLst/>
          </a:prstGeom>
          <a:noFill/>
        </p:spPr>
        <p:txBody>
          <a:bodyPr wrap="square" rtlCol="0">
            <a:spAutoFit/>
          </a:bodyPr>
          <a:lstStyle/>
          <a:p>
            <a:r>
              <a:rPr lang="en-US" sz="1200" dirty="0">
                <a:solidFill>
                  <a:srgbClr val="FF0000"/>
                </a:solidFill>
              </a:rPr>
              <a:t>Will cut the line by the coast, but each line will remain connected if it continues after hitting the coastline</a:t>
            </a:r>
          </a:p>
        </p:txBody>
      </p:sp>
      <p:cxnSp>
        <p:nvCxnSpPr>
          <p:cNvPr id="14" name="Straight Arrow Connector 13">
            <a:extLst>
              <a:ext uri="{FF2B5EF4-FFF2-40B4-BE49-F238E27FC236}">
                <a16:creationId xmlns:a16="http://schemas.microsoft.com/office/drawing/2014/main" id="{20408CDD-60FC-6249-B62F-E7D83AE81125}"/>
              </a:ext>
            </a:extLst>
          </p:cNvPr>
          <p:cNvCxnSpPr>
            <a:cxnSpLocks/>
          </p:cNvCxnSpPr>
          <p:nvPr/>
        </p:nvCxnSpPr>
        <p:spPr>
          <a:xfrm flipH="1">
            <a:off x="8321566" y="1849821"/>
            <a:ext cx="423041" cy="12901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09D156-85D1-4D4A-95B1-6FFC2F2B9CA0}"/>
              </a:ext>
            </a:extLst>
          </p:cNvPr>
          <p:cNvCxnSpPr>
            <a:cxnSpLocks/>
          </p:cNvCxnSpPr>
          <p:nvPr/>
        </p:nvCxnSpPr>
        <p:spPr>
          <a:xfrm>
            <a:off x="1681655" y="4445215"/>
            <a:ext cx="79878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6385B33-2F95-0E4A-B998-D76FFF6C0797}"/>
              </a:ext>
            </a:extLst>
          </p:cNvPr>
          <p:cNvSpPr txBox="1"/>
          <p:nvPr/>
        </p:nvSpPr>
        <p:spPr>
          <a:xfrm>
            <a:off x="483476" y="4074380"/>
            <a:ext cx="1292772" cy="646331"/>
          </a:xfrm>
          <a:prstGeom prst="rect">
            <a:avLst/>
          </a:prstGeom>
          <a:noFill/>
        </p:spPr>
        <p:txBody>
          <a:bodyPr wrap="square" rtlCol="0">
            <a:spAutoFit/>
          </a:bodyPr>
          <a:lstStyle/>
          <a:p>
            <a:r>
              <a:rPr lang="en-US" sz="1200" dirty="0" err="1">
                <a:solidFill>
                  <a:srgbClr val="FF0000"/>
                </a:solidFill>
              </a:rPr>
              <a:t>SelectByLocation</a:t>
            </a:r>
            <a:r>
              <a:rPr lang="en-US" sz="1200" dirty="0">
                <a:solidFill>
                  <a:srgbClr val="FF0000"/>
                </a:solidFill>
              </a:rPr>
              <a:t> only works on </a:t>
            </a:r>
            <a:r>
              <a:rPr lang="en-US" sz="1200" dirty="0" err="1">
                <a:solidFill>
                  <a:srgbClr val="FF0000"/>
                </a:solidFill>
              </a:rPr>
              <a:t>FeatureLayers</a:t>
            </a:r>
            <a:endParaRPr lang="en-US" sz="1200" dirty="0">
              <a:solidFill>
                <a:srgbClr val="FF0000"/>
              </a:solidFill>
            </a:endParaRPr>
          </a:p>
        </p:txBody>
      </p:sp>
      <p:cxnSp>
        <p:nvCxnSpPr>
          <p:cNvPr id="19" name="Straight Arrow Connector 18">
            <a:extLst>
              <a:ext uri="{FF2B5EF4-FFF2-40B4-BE49-F238E27FC236}">
                <a16:creationId xmlns:a16="http://schemas.microsoft.com/office/drawing/2014/main" id="{BD3F17B9-3E5A-074A-B493-B7AAA1FDACB3}"/>
              </a:ext>
            </a:extLst>
          </p:cNvPr>
          <p:cNvCxnSpPr>
            <a:cxnSpLocks/>
          </p:cNvCxnSpPr>
          <p:nvPr/>
        </p:nvCxnSpPr>
        <p:spPr>
          <a:xfrm flipV="1">
            <a:off x="1889235" y="4828843"/>
            <a:ext cx="633247" cy="3317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DAC13B-82C8-BD43-A844-90717BDBFC4C}"/>
              </a:ext>
            </a:extLst>
          </p:cNvPr>
          <p:cNvSpPr txBox="1"/>
          <p:nvPr/>
        </p:nvSpPr>
        <p:spPr>
          <a:xfrm>
            <a:off x="729156" y="4784351"/>
            <a:ext cx="1292772" cy="1200329"/>
          </a:xfrm>
          <a:prstGeom prst="rect">
            <a:avLst/>
          </a:prstGeom>
          <a:noFill/>
        </p:spPr>
        <p:txBody>
          <a:bodyPr wrap="square" rtlCol="0">
            <a:spAutoFit/>
          </a:bodyPr>
          <a:lstStyle/>
          <a:p>
            <a:r>
              <a:rPr lang="en-US" sz="1200" dirty="0">
                <a:solidFill>
                  <a:srgbClr val="FF0000"/>
                </a:solidFill>
              </a:rPr>
              <a:t>Intersect your buffer with the lines, keeping only lines that cross your individual buffer.</a:t>
            </a:r>
          </a:p>
        </p:txBody>
      </p:sp>
      <p:cxnSp>
        <p:nvCxnSpPr>
          <p:cNvPr id="22" name="Straight Arrow Connector 21">
            <a:extLst>
              <a:ext uri="{FF2B5EF4-FFF2-40B4-BE49-F238E27FC236}">
                <a16:creationId xmlns:a16="http://schemas.microsoft.com/office/drawing/2014/main" id="{ADD50492-153F-574E-AD38-5E66F5532B3F}"/>
              </a:ext>
            </a:extLst>
          </p:cNvPr>
          <p:cNvCxnSpPr>
            <a:cxnSpLocks/>
          </p:cNvCxnSpPr>
          <p:nvPr/>
        </p:nvCxnSpPr>
        <p:spPr>
          <a:xfrm flipH="1" flipV="1">
            <a:off x="8140261" y="5215581"/>
            <a:ext cx="708136" cy="2813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AA1BDB-989C-E64E-AC5F-270E299B5158}"/>
              </a:ext>
            </a:extLst>
          </p:cNvPr>
          <p:cNvSpPr txBox="1"/>
          <p:nvPr/>
        </p:nvSpPr>
        <p:spPr>
          <a:xfrm>
            <a:off x="8848397" y="5332140"/>
            <a:ext cx="1292772" cy="830997"/>
          </a:xfrm>
          <a:prstGeom prst="rect">
            <a:avLst/>
          </a:prstGeom>
          <a:noFill/>
        </p:spPr>
        <p:txBody>
          <a:bodyPr wrap="square" rtlCol="0">
            <a:spAutoFit/>
          </a:bodyPr>
          <a:lstStyle/>
          <a:p>
            <a:r>
              <a:rPr lang="en-US" sz="1200" dirty="0">
                <a:solidFill>
                  <a:srgbClr val="FF0000"/>
                </a:solidFill>
              </a:rPr>
              <a:t>This is your final output file. You do your stats on this.</a:t>
            </a:r>
          </a:p>
        </p:txBody>
      </p:sp>
      <p:cxnSp>
        <p:nvCxnSpPr>
          <p:cNvPr id="25" name="Straight Arrow Connector 24">
            <a:extLst>
              <a:ext uri="{FF2B5EF4-FFF2-40B4-BE49-F238E27FC236}">
                <a16:creationId xmlns:a16="http://schemas.microsoft.com/office/drawing/2014/main" id="{075FFCA5-C824-1C4F-BC03-A4F9E5E6A6AF}"/>
              </a:ext>
            </a:extLst>
          </p:cNvPr>
          <p:cNvCxnSpPr>
            <a:cxnSpLocks/>
          </p:cNvCxnSpPr>
          <p:nvPr/>
        </p:nvCxnSpPr>
        <p:spPr>
          <a:xfrm>
            <a:off x="1955582" y="3598880"/>
            <a:ext cx="561644" cy="216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87AD9-A9FB-7F42-948D-B7987CE1A55B}"/>
              </a:ext>
            </a:extLst>
          </p:cNvPr>
          <p:cNvSpPr txBox="1"/>
          <p:nvPr/>
        </p:nvSpPr>
        <p:spPr>
          <a:xfrm>
            <a:off x="310055" y="2954598"/>
            <a:ext cx="2099441" cy="830997"/>
          </a:xfrm>
          <a:prstGeom prst="rect">
            <a:avLst/>
          </a:prstGeom>
          <a:noFill/>
        </p:spPr>
        <p:txBody>
          <a:bodyPr wrap="square" rtlCol="0">
            <a:spAutoFit/>
          </a:bodyPr>
          <a:lstStyle/>
          <a:p>
            <a:r>
              <a:rPr lang="en-US" sz="1200" dirty="0">
                <a:solidFill>
                  <a:srgbClr val="FF0000"/>
                </a:solidFill>
              </a:rPr>
              <a:t>I buffer my input sites to help with the </a:t>
            </a:r>
            <a:r>
              <a:rPr lang="en-US" sz="1200" dirty="0" err="1">
                <a:solidFill>
                  <a:srgbClr val="FF0000"/>
                </a:solidFill>
              </a:rPr>
              <a:t>SelectByLocation</a:t>
            </a:r>
            <a:r>
              <a:rPr lang="en-US" sz="1200" dirty="0">
                <a:solidFill>
                  <a:srgbClr val="FF0000"/>
                </a:solidFill>
              </a:rPr>
              <a:t>. Point to line matching doesn’t work well.</a:t>
            </a:r>
          </a:p>
        </p:txBody>
      </p:sp>
    </p:spTree>
    <p:extLst>
      <p:ext uri="{BB962C8B-B14F-4D97-AF65-F5344CB8AC3E}">
        <p14:creationId xmlns:p14="http://schemas.microsoft.com/office/powerpoint/2010/main" val="277339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calculate statistics for the lines?</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197069" y="681037"/>
            <a:ext cx="3384333" cy="2547008"/>
          </a:xfrm>
        </p:spPr>
        <p:txBody>
          <a:bodyPr>
            <a:normAutofit/>
          </a:bodyPr>
          <a:lstStyle/>
          <a:p>
            <a:pPr marL="0" indent="0">
              <a:buNone/>
            </a:pPr>
            <a:r>
              <a:rPr lang="en-US" dirty="0"/>
              <a:t>This assumes that each site has 36 lines and each line has a SITE_ID code for you to sum based on that column.</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9566887" y="1873749"/>
            <a:ext cx="859066" cy="1477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10425953" y="1458250"/>
            <a:ext cx="1471448" cy="646331"/>
          </a:xfrm>
          <a:prstGeom prst="rect">
            <a:avLst/>
          </a:prstGeom>
          <a:noFill/>
        </p:spPr>
        <p:txBody>
          <a:bodyPr wrap="square" rtlCol="0">
            <a:spAutoFit/>
          </a:bodyPr>
          <a:lstStyle/>
          <a:p>
            <a:r>
              <a:rPr lang="en-US" sz="1200" dirty="0">
                <a:solidFill>
                  <a:srgbClr val="FF0000"/>
                </a:solidFill>
              </a:rPr>
              <a:t>Set SITE_ID column to calculate statistics for each site.</a:t>
            </a:r>
          </a:p>
        </p:txBody>
      </p:sp>
      <p:sp>
        <p:nvSpPr>
          <p:cNvPr id="4" name="Rectangle 3">
            <a:extLst>
              <a:ext uri="{FF2B5EF4-FFF2-40B4-BE49-F238E27FC236}">
                <a16:creationId xmlns:a16="http://schemas.microsoft.com/office/drawing/2014/main" id="{F294F34F-60E6-3B4A-AEA0-C291002E592C}"/>
              </a:ext>
            </a:extLst>
          </p:cNvPr>
          <p:cNvSpPr/>
          <p:nvPr/>
        </p:nvSpPr>
        <p:spPr>
          <a:xfrm>
            <a:off x="4269827" y="938878"/>
            <a:ext cx="7627573" cy="1869743"/>
          </a:xfrm>
          <a:prstGeom prst="rect">
            <a:avLst/>
          </a:prstGeom>
        </p:spPr>
        <p:txBody>
          <a:bodyPr wrap="square">
            <a:spAutoFit/>
          </a:bodyPr>
          <a:lstStyle/>
          <a:p>
            <a:r>
              <a:rPr lang="en-US" sz="1050" dirty="0" err="1">
                <a:latin typeface="Consolas" panose="020B0609020204030204" pitchFamily="49" charset="0"/>
              </a:rPr>
              <a:t>arcpy.AddGeometryAttributes_management</a:t>
            </a:r>
            <a:r>
              <a:rPr lang="en-US" sz="1050" dirty="0">
                <a:latin typeface="Consolas" panose="020B0609020204030204" pitchFamily="49" charset="0"/>
              </a:rPr>
              <a:t>(</a:t>
            </a:r>
            <a:r>
              <a:rPr lang="en-US" sz="1050" b="1" dirty="0">
                <a:solidFill>
                  <a:srgbClr val="008000"/>
                </a:solidFill>
                <a:latin typeface="Consolas" panose="020B0609020204030204" pitchFamily="49" charset="0"/>
              </a:rPr>
              <a:t>"</a:t>
            </a:r>
            <a:r>
              <a:rPr lang="en-US" sz="1050" b="1" dirty="0" err="1">
                <a:solidFill>
                  <a:srgbClr val="008000"/>
                </a:solidFill>
                <a:latin typeface="Consolas" panose="020B0609020204030204" pitchFamily="49" charset="0"/>
              </a:rPr>
              <a:t>Radiating_Lines_Per_Site.shp</a:t>
            </a:r>
            <a:r>
              <a:rPr lang="en-US" sz="1050" b="1" dirty="0">
                <a:solidFill>
                  <a:srgbClr val="008000"/>
                </a:solidFill>
                <a:latin typeface="Consolas" panose="020B0609020204030204" pitchFamily="49" charset="0"/>
              </a:rPr>
              <a:t>"</a:t>
            </a:r>
            <a:r>
              <a:rPr lang="en-US" sz="1050" dirty="0">
                <a:latin typeface="Consolas" panose="020B0609020204030204" pitchFamily="49" charset="0"/>
              </a:rPr>
              <a:t>, properties, </a:t>
            </a:r>
            <a:r>
              <a:rPr lang="en-US" sz="1050" dirty="0" err="1">
                <a:latin typeface="Consolas" panose="020B0609020204030204" pitchFamily="49" charset="0"/>
              </a:rPr>
              <a:t>length_unit</a:t>
            </a:r>
            <a:r>
              <a:rPr lang="en-US" sz="1050" dirty="0">
                <a:latin typeface="Consolas" panose="020B0609020204030204" pitchFamily="49" charset="0"/>
              </a:rPr>
              <a:t>, </a:t>
            </a:r>
            <a:r>
              <a:rPr lang="en-US" sz="1050" dirty="0" err="1">
                <a:latin typeface="Consolas" panose="020B0609020204030204" pitchFamily="49" charset="0"/>
              </a:rPr>
              <a:t>area_unit</a:t>
            </a:r>
            <a:r>
              <a:rPr lang="en-US" sz="1050" dirty="0">
                <a:latin typeface="Consolas" panose="020B0609020204030204" pitchFamily="49" charset="0"/>
              </a:rPr>
              <a:t>, </a:t>
            </a:r>
            <a:r>
              <a:rPr lang="en-US" sz="1050" dirty="0" err="1">
                <a:latin typeface="Consolas" panose="020B0609020204030204" pitchFamily="49" charset="0"/>
              </a:rPr>
              <a:t>coordinate_system</a:t>
            </a:r>
            <a:r>
              <a:rPr lang="en-US" sz="1050" dirty="0">
                <a:latin typeface="Consolas" panose="020B0609020204030204" pitchFamily="49" charset="0"/>
              </a:rPr>
              <a:t>)</a:t>
            </a:r>
            <a:br>
              <a:rPr lang="en-US" sz="1050" dirty="0">
                <a:latin typeface="Consolas" panose="020B0609020204030204" pitchFamily="49" charset="0"/>
              </a:rPr>
            </a:br>
            <a:endParaRPr lang="en-US" sz="1050" dirty="0">
              <a:latin typeface="Consolas" panose="020B0609020204030204" pitchFamily="49" charset="0"/>
            </a:endParaRPr>
          </a:p>
          <a:p>
            <a:r>
              <a:rPr lang="en-US" sz="1050" dirty="0" err="1">
                <a:latin typeface="Consolas" panose="020B0609020204030204" pitchFamily="49" charset="0"/>
              </a:rPr>
              <a:t>out_table</a:t>
            </a:r>
            <a:r>
              <a:rPr lang="en-US" sz="1050" dirty="0">
                <a:latin typeface="Consolas" panose="020B0609020204030204" pitchFamily="49" charset="0"/>
              </a:rPr>
              <a:t> = </a:t>
            </a:r>
            <a:r>
              <a:rPr lang="en-US" sz="1050" b="1" dirty="0">
                <a:solidFill>
                  <a:srgbClr val="008000"/>
                </a:solidFill>
                <a:latin typeface="Consolas" panose="020B0609020204030204" pitchFamily="49" charset="0"/>
              </a:rPr>
              <a:t>"</a:t>
            </a:r>
            <a:r>
              <a:rPr lang="en-US" sz="1050" b="1" dirty="0" err="1">
                <a:solidFill>
                  <a:srgbClr val="008000"/>
                </a:solidFill>
                <a:latin typeface="Consolas" panose="020B0609020204030204" pitchFamily="49" charset="0"/>
              </a:rPr>
              <a:t>stats_table.dbf</a:t>
            </a:r>
            <a:r>
              <a:rPr lang="en-US" sz="1050" b="1" dirty="0">
                <a:solidFill>
                  <a:srgbClr val="008000"/>
                </a:solidFill>
                <a:latin typeface="Consolas" panose="020B0609020204030204" pitchFamily="49" charset="0"/>
              </a:rPr>
              <a:t>”</a:t>
            </a:r>
          </a:p>
          <a:p>
            <a:r>
              <a:rPr lang="en-US" sz="1050" dirty="0" err="1">
                <a:latin typeface="Consolas" panose="020B0609020204030204" pitchFamily="49" charset="0"/>
              </a:rPr>
              <a:t>stat_fields</a:t>
            </a:r>
            <a:r>
              <a:rPr lang="en-US" sz="1050" dirty="0">
                <a:latin typeface="Consolas" panose="020B0609020204030204" pitchFamily="49" charset="0"/>
              </a:rPr>
              <a:t> = [[</a:t>
            </a:r>
            <a:r>
              <a:rPr lang="en-US" sz="1050" b="1" dirty="0">
                <a:solidFill>
                  <a:srgbClr val="008000"/>
                </a:solidFill>
                <a:latin typeface="Consolas" panose="020B0609020204030204" pitchFamily="49" charset="0"/>
              </a:rPr>
              <a:t>'LENGTH'</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'SUM'</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'LENGTH'</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'STD'</a:t>
            </a:r>
            <a:r>
              <a:rPr lang="en-US" sz="1050" dirty="0">
                <a:latin typeface="Consolas" panose="020B0609020204030204" pitchFamily="49" charset="0"/>
              </a:rPr>
              <a:t>]]</a:t>
            </a:r>
            <a:br>
              <a:rPr lang="en-US" sz="1050" dirty="0">
                <a:latin typeface="Consolas" panose="020B0609020204030204" pitchFamily="49" charset="0"/>
              </a:rPr>
            </a:br>
            <a:br>
              <a:rPr lang="en-US" sz="1050" dirty="0">
                <a:latin typeface="Consolas" panose="020B0609020204030204" pitchFamily="49" charset="0"/>
              </a:rPr>
            </a:br>
            <a:r>
              <a:rPr lang="en-US" sz="1050" dirty="0" err="1">
                <a:latin typeface="Consolas" panose="020B0609020204030204" pitchFamily="49" charset="0"/>
              </a:rPr>
              <a:t>arcpy.Statistics_analysis</a:t>
            </a:r>
            <a:r>
              <a:rPr lang="en-US" sz="1050" dirty="0">
                <a:latin typeface="Consolas" panose="020B0609020204030204" pitchFamily="49" charset="0"/>
              </a:rPr>
              <a:t>(</a:t>
            </a:r>
            <a:r>
              <a:rPr lang="en-US" sz="1050" dirty="0" err="1">
                <a:latin typeface="Consolas" panose="020B0609020204030204" pitchFamily="49" charset="0"/>
              </a:rPr>
              <a:t>in_table</a:t>
            </a:r>
            <a:r>
              <a:rPr lang="en-US" sz="1050" dirty="0">
                <a:latin typeface="Consolas" panose="020B0609020204030204" pitchFamily="49" charset="0"/>
              </a:rPr>
              <a:t>, </a:t>
            </a:r>
            <a:r>
              <a:rPr lang="en-US" sz="1050" dirty="0" err="1">
                <a:latin typeface="Consolas" panose="020B0609020204030204" pitchFamily="49" charset="0"/>
              </a:rPr>
              <a:t>out_table</a:t>
            </a:r>
            <a:r>
              <a:rPr lang="en-US" sz="1050" dirty="0">
                <a:latin typeface="Consolas" panose="020B0609020204030204" pitchFamily="49" charset="0"/>
              </a:rPr>
              <a:t>, </a:t>
            </a:r>
            <a:r>
              <a:rPr lang="en-US" sz="1050" dirty="0" err="1">
                <a:latin typeface="Consolas" panose="020B0609020204030204" pitchFamily="49" charset="0"/>
              </a:rPr>
              <a:t>stat_fields</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‘SITE_ID'</a:t>
            </a:r>
            <a:r>
              <a:rPr lang="en-US" sz="1050" dirty="0">
                <a:latin typeface="Consolas" panose="020B0609020204030204" pitchFamily="49" charset="0"/>
              </a:rPr>
              <a:t>)</a:t>
            </a:r>
            <a:br>
              <a:rPr lang="en-US" sz="1050" dirty="0">
                <a:latin typeface="Consolas" panose="020B0609020204030204" pitchFamily="49" charset="0"/>
              </a:rPr>
            </a:br>
            <a:br>
              <a:rPr lang="en-US" sz="1050" i="1" dirty="0">
                <a:solidFill>
                  <a:srgbClr val="808080"/>
                </a:solidFill>
                <a:latin typeface="Consolas" panose="020B0609020204030204" pitchFamily="49" charset="0"/>
              </a:rPr>
            </a:br>
            <a:r>
              <a:rPr lang="en-US" sz="1050" b="1" dirty="0">
                <a:solidFill>
                  <a:srgbClr val="000080"/>
                </a:solidFill>
                <a:latin typeface="Consolas" panose="020B0609020204030204" pitchFamily="49" charset="0"/>
              </a:rPr>
              <a:t>with </a:t>
            </a:r>
            <a:r>
              <a:rPr lang="en-US" sz="1050" dirty="0" err="1">
                <a:latin typeface="Consolas" panose="020B0609020204030204" pitchFamily="49" charset="0"/>
              </a:rPr>
              <a:t>arcpy.da.SearchCursor</a:t>
            </a:r>
            <a:r>
              <a:rPr lang="en-US" sz="1050" dirty="0">
                <a:latin typeface="Consolas" panose="020B0609020204030204" pitchFamily="49" charset="0"/>
              </a:rPr>
              <a:t>(</a:t>
            </a:r>
            <a:r>
              <a:rPr lang="en-US" sz="1050" dirty="0" err="1">
                <a:latin typeface="Consolas" panose="020B0609020204030204" pitchFamily="49" charset="0"/>
              </a:rPr>
              <a:t>out_table</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'FREQUENCY'</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'SUM_LENGTH'</a:t>
            </a:r>
            <a:r>
              <a:rPr lang="en-US" sz="1050" dirty="0">
                <a:latin typeface="Consolas" panose="020B0609020204030204" pitchFamily="49" charset="0"/>
              </a:rPr>
              <a:t>, </a:t>
            </a:r>
            <a:r>
              <a:rPr lang="en-US" sz="1050" b="1" dirty="0">
                <a:solidFill>
                  <a:srgbClr val="008000"/>
                </a:solidFill>
                <a:latin typeface="Consolas" panose="020B0609020204030204" pitchFamily="49" charset="0"/>
              </a:rPr>
              <a:t>'STD_LENGTH'</a:t>
            </a:r>
            <a:r>
              <a:rPr lang="en-US" sz="1050" dirty="0">
                <a:latin typeface="Consolas" panose="020B0609020204030204" pitchFamily="49" charset="0"/>
              </a:rPr>
              <a:t>]) </a:t>
            </a:r>
            <a:r>
              <a:rPr lang="en-US" sz="1050" b="1" dirty="0">
                <a:solidFill>
                  <a:srgbClr val="000080"/>
                </a:solidFill>
                <a:latin typeface="Consolas" panose="020B0609020204030204" pitchFamily="49" charset="0"/>
              </a:rPr>
              <a:t>as </a:t>
            </a:r>
            <a:r>
              <a:rPr lang="en-US" sz="1050" dirty="0">
                <a:latin typeface="Consolas" panose="020B0609020204030204" pitchFamily="49" charset="0"/>
              </a:rPr>
              <a:t>cursor:</a:t>
            </a:r>
            <a:br>
              <a:rPr lang="en-US" sz="1050" dirty="0">
                <a:latin typeface="Consolas" panose="020B0609020204030204" pitchFamily="49" charset="0"/>
              </a:rPr>
            </a:br>
            <a:r>
              <a:rPr lang="en-US" sz="1050" dirty="0">
                <a:latin typeface="Consolas" panose="020B0609020204030204" pitchFamily="49" charset="0"/>
              </a:rPr>
              <a:t>        </a:t>
            </a:r>
            <a:r>
              <a:rPr lang="en-US" sz="1050" b="1" dirty="0">
                <a:solidFill>
                  <a:srgbClr val="000080"/>
                </a:solidFill>
                <a:latin typeface="Consolas" panose="020B0609020204030204" pitchFamily="49" charset="0"/>
              </a:rPr>
              <a:t>for </a:t>
            </a:r>
            <a:r>
              <a:rPr lang="en-US" sz="1050" dirty="0">
                <a:latin typeface="Consolas" panose="020B0609020204030204" pitchFamily="49" charset="0"/>
              </a:rPr>
              <a:t>row </a:t>
            </a:r>
            <a:r>
              <a:rPr lang="en-US" sz="1050" b="1" dirty="0">
                <a:solidFill>
                  <a:srgbClr val="000080"/>
                </a:solidFill>
                <a:latin typeface="Consolas" panose="020B0609020204030204" pitchFamily="49" charset="0"/>
              </a:rPr>
              <a:t>in </a:t>
            </a:r>
            <a:r>
              <a:rPr lang="en-US" sz="1050" dirty="0">
                <a:latin typeface="Consolas" panose="020B0609020204030204" pitchFamily="49" charset="0"/>
              </a:rPr>
              <a:t>cursor:</a:t>
            </a:r>
            <a:br>
              <a:rPr lang="en-US" sz="1050" dirty="0">
                <a:latin typeface="Consolas" panose="020B0609020204030204" pitchFamily="49" charset="0"/>
              </a:rPr>
            </a:br>
            <a:r>
              <a:rPr lang="en-US" sz="1050" dirty="0">
                <a:latin typeface="Consolas" panose="020B0609020204030204" pitchFamily="49" charset="0"/>
              </a:rPr>
              <a:t>            </a:t>
            </a:r>
            <a:r>
              <a:rPr lang="en-US" sz="1050" b="1" dirty="0">
                <a:solidFill>
                  <a:srgbClr val="000080"/>
                </a:solidFill>
                <a:latin typeface="Consolas" panose="020B0609020204030204" pitchFamily="49" charset="0"/>
              </a:rPr>
              <a:t>print</a:t>
            </a:r>
            <a:r>
              <a:rPr lang="en-US" sz="1050" dirty="0">
                <a:latin typeface="Consolas" panose="020B0609020204030204" pitchFamily="49" charset="0"/>
              </a:rPr>
              <a:t>(row)</a:t>
            </a:r>
            <a:endParaRPr lang="en-US" sz="1050" dirty="0">
              <a:effectLst/>
              <a:latin typeface="Consolas" panose="020B0609020204030204" pitchFamily="49" charset="0"/>
            </a:endParaRPr>
          </a:p>
        </p:txBody>
      </p:sp>
      <p:sp>
        <p:nvSpPr>
          <p:cNvPr id="20" name="TextBox 19">
            <a:extLst>
              <a:ext uri="{FF2B5EF4-FFF2-40B4-BE49-F238E27FC236}">
                <a16:creationId xmlns:a16="http://schemas.microsoft.com/office/drawing/2014/main" id="{5C5C09A1-BA51-BA4D-A1B0-F517F30CDAC9}"/>
              </a:ext>
            </a:extLst>
          </p:cNvPr>
          <p:cNvSpPr txBox="1"/>
          <p:nvPr/>
        </p:nvSpPr>
        <p:spPr>
          <a:xfrm>
            <a:off x="10191633" y="2878995"/>
            <a:ext cx="1471448" cy="1384995"/>
          </a:xfrm>
          <a:prstGeom prst="rect">
            <a:avLst/>
          </a:prstGeom>
          <a:noFill/>
        </p:spPr>
        <p:txBody>
          <a:bodyPr wrap="square" rtlCol="0">
            <a:spAutoFit/>
          </a:bodyPr>
          <a:lstStyle/>
          <a:p>
            <a:r>
              <a:rPr lang="en-US" sz="1200" dirty="0">
                <a:solidFill>
                  <a:srgbClr val="FF0000"/>
                </a:solidFill>
              </a:rPr>
              <a:t>Prints out the stats for each site, i.e. 36 radiating lines summed and </a:t>
            </a:r>
            <a:r>
              <a:rPr lang="en-US" sz="1200" dirty="0" err="1">
                <a:solidFill>
                  <a:srgbClr val="FF0000"/>
                </a:solidFill>
              </a:rPr>
              <a:t>SD’d</a:t>
            </a:r>
            <a:r>
              <a:rPr lang="en-US" sz="1200" dirty="0">
                <a:solidFill>
                  <a:srgbClr val="FF0000"/>
                </a:solidFill>
              </a:rPr>
              <a:t>, total of 9 sites should yield 9 rows only.</a:t>
            </a:r>
          </a:p>
        </p:txBody>
      </p:sp>
      <p:cxnSp>
        <p:nvCxnSpPr>
          <p:cNvPr id="24" name="Straight Arrow Connector 23">
            <a:extLst>
              <a:ext uri="{FF2B5EF4-FFF2-40B4-BE49-F238E27FC236}">
                <a16:creationId xmlns:a16="http://schemas.microsoft.com/office/drawing/2014/main" id="{A3FCC4A0-C7B9-B74A-AADC-5144755220B1}"/>
              </a:ext>
            </a:extLst>
          </p:cNvPr>
          <p:cNvCxnSpPr>
            <a:cxnSpLocks/>
          </p:cNvCxnSpPr>
          <p:nvPr/>
        </p:nvCxnSpPr>
        <p:spPr>
          <a:xfrm flipH="1" flipV="1">
            <a:off x="6096000" y="2680447"/>
            <a:ext cx="3990531" cy="5436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198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5505</TotalTime>
  <Words>1781</Words>
  <Application>Microsoft Macintosh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Consolas</vt:lpstr>
      <vt:lpstr>Helvetica</vt:lpstr>
      <vt:lpstr>Office Theme</vt:lpstr>
      <vt:lpstr>SOME WALKTHROUGH IDEAS</vt:lpstr>
      <vt:lpstr>PowerPoint Presentation</vt:lpstr>
      <vt:lpstr>PowerPoint Presentation</vt:lpstr>
      <vt:lpstr>AFTER THIS ARE HINTS AND SOLUTIONS</vt:lpstr>
      <vt:lpstr>How to carry site ID to your radiating lines?</vt:lpstr>
      <vt:lpstr>How to intersect using SelectByLocation?</vt:lpstr>
      <vt:lpstr>How to calculate statistics for the 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Davies</dc:creator>
  <cp:lastModifiedBy>Andrew Davies</cp:lastModifiedBy>
  <cp:revision>12</cp:revision>
  <dcterms:created xsi:type="dcterms:W3CDTF">2020-04-17T17:21:42Z</dcterms:created>
  <dcterms:modified xsi:type="dcterms:W3CDTF">2020-04-27T17:53:33Z</dcterms:modified>
</cp:coreProperties>
</file>