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1"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11"/>
    <p:restoredTop sz="94694"/>
  </p:normalViewPr>
  <p:slideViewPr>
    <p:cSldViewPr snapToGrid="0" snapToObjects="1">
      <p:cViewPr varScale="1">
        <p:scale>
          <a:sx n="121" d="100"/>
          <a:sy n="121" d="100"/>
        </p:scale>
        <p:origin x="10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453A-7590-2740-BCB3-B0D5B0132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D50D29-0940-5B44-A995-66EF46264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CABB27-5484-1E48-BCD8-943D80189FA7}"/>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EBE09511-D989-714A-87B3-05447BE8A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1B81E-C6CD-6044-8A3B-15B05F5ED04D}"/>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78601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3372-C99D-194C-9C02-A77DAC768F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BDFDCC-3905-4C4F-9BFB-5A84E8F55E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DC1E3-8422-6C47-8F37-D497A4DD9A94}"/>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D6FBC12D-3A97-AA49-911E-F80691F4E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18F91-72F4-9E42-BCB6-E8995609DBA3}"/>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426389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ADF6F-272C-A54D-9D33-BBD71670AB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EE3E5E-1058-FF43-B2DD-4FD3765C29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03566-B37D-844A-A5B8-E3AA5C986D7C}"/>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9C8DF8AA-7851-8044-B82F-444539905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8A350-C87C-0D43-B29A-9707E0CE3E51}"/>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4494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7D2A-1819-874F-9EBF-1DB6E5EEA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BB44C-FC31-5B4D-AF27-E418F8F4CF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1D8A0-CF8C-1E46-9FFA-011C7FB4BC1A}"/>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A8D85E95-FFEF-EF46-AD39-3DB25C885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4C2F1-BC43-6F4C-8C22-8CE5C349323D}"/>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31269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FD0A-5286-554F-B3C7-79F6973FD7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7C2C5E-9E85-6B4F-87F1-3F7A84A530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1AFB1-13A4-904D-95FB-2154227EF13C}"/>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9C6AEED6-F4F3-7E42-9405-0B0BC3E04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24382-4458-4549-BAAC-F9149BBF54E4}"/>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66861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5E8A-C63B-774E-9FD4-12E292C99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3CDC7-E0DD-6A4A-A0BA-9709A10047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339B45-1BF3-984F-A270-40728ED3B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FAEF10-E6E7-3B4C-8725-851289EB39AD}"/>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6" name="Footer Placeholder 5">
            <a:extLst>
              <a:ext uri="{FF2B5EF4-FFF2-40B4-BE49-F238E27FC236}">
                <a16:creationId xmlns:a16="http://schemas.microsoft.com/office/drawing/2014/main" id="{5FE0E2B5-7F50-EF43-A81A-F2B1A2CC6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31A41-E0A2-AF4E-8172-B2520EA6B441}"/>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62718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9C7C-4B6E-0140-8D0A-1D00D108CC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3E061C-E47F-DC45-B420-125F4E6BD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6A8E3-439D-834A-9FA4-4D18D02D55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4F123C-3CC8-4A4B-97E4-52086C5E32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C2096-D78A-1147-9414-7E04600D6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A1AA4-462C-F34E-B0AF-A66BA3B82F7A}"/>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8" name="Footer Placeholder 7">
            <a:extLst>
              <a:ext uri="{FF2B5EF4-FFF2-40B4-BE49-F238E27FC236}">
                <a16:creationId xmlns:a16="http://schemas.microsoft.com/office/drawing/2014/main" id="{33206263-7416-E245-9811-34F044DB61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7FCBBA-3004-3648-855D-796A499DAF82}"/>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54212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A648-195F-0E47-B09B-AE226EED3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FBF5A2-FCE2-A641-BC49-ECF0129E8B75}"/>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4" name="Footer Placeholder 3">
            <a:extLst>
              <a:ext uri="{FF2B5EF4-FFF2-40B4-BE49-F238E27FC236}">
                <a16:creationId xmlns:a16="http://schemas.microsoft.com/office/drawing/2014/main" id="{19991D8A-5BEA-1A4F-A829-D728BBE3F9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2590E-F457-1741-9FAE-4D1504DD013E}"/>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82223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EA6C0-5EC0-394D-968A-33F97D1505D1}"/>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3" name="Footer Placeholder 2">
            <a:extLst>
              <a:ext uri="{FF2B5EF4-FFF2-40B4-BE49-F238E27FC236}">
                <a16:creationId xmlns:a16="http://schemas.microsoft.com/office/drawing/2014/main" id="{FEA2C56E-6C35-044C-8C4C-0C9E33DD15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44362-D182-A749-BC73-F0897610D8F6}"/>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09724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93D5-EAFC-E94E-9284-FC7C90D9B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37CD4B-D5D0-E04F-8FCD-F782588DB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D46523-0BE3-234D-B8E2-24C905D6E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CF41B-80FA-D648-B0C2-2B7D0F13C34B}"/>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6" name="Footer Placeholder 5">
            <a:extLst>
              <a:ext uri="{FF2B5EF4-FFF2-40B4-BE49-F238E27FC236}">
                <a16:creationId xmlns:a16="http://schemas.microsoft.com/office/drawing/2014/main" id="{A98CE449-ED8A-524F-B459-B27668FD4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DA662-407F-2C4E-B075-DB482EC4B4FF}"/>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72432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8C5F-80AC-C64F-BF19-E119D23EA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38030F-CABC-0D47-AE57-27E00C120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42EBBC-A363-EC4A-98BC-FE17DE905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8D9F9-4D6C-4343-B368-680889398FBD}"/>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6" name="Footer Placeholder 5">
            <a:extLst>
              <a:ext uri="{FF2B5EF4-FFF2-40B4-BE49-F238E27FC236}">
                <a16:creationId xmlns:a16="http://schemas.microsoft.com/office/drawing/2014/main" id="{EC0D5356-A715-E74A-9785-CA8FC162E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3F905-5E02-3845-9EDD-E2319BD9F4BD}"/>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26972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BF770-C946-D74A-9A16-DC9B6A4458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F0B7E0-AB61-AA4A-A7EA-CF939AF1B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FDB71-7827-9C4D-A374-7D5635D03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C3F210A2-2A11-E74D-8F6E-D0D5E0E0C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4A20B-DDA4-734B-A311-B29FCCFE7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01CC4-BA61-184D-BF07-E72B64FE83E7}" type="slidenum">
              <a:rPr lang="en-US" smtClean="0"/>
              <a:t>‹#›</a:t>
            </a:fld>
            <a:endParaRPr lang="en-US"/>
          </a:p>
        </p:txBody>
      </p:sp>
    </p:spTree>
    <p:extLst>
      <p:ext uri="{BB962C8B-B14F-4D97-AF65-F5344CB8AC3E}">
        <p14:creationId xmlns:p14="http://schemas.microsoft.com/office/powerpoint/2010/main" val="390016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A3A4E5-5AFE-EE4E-964E-081A8E7CC328}"/>
              </a:ext>
            </a:extLst>
          </p:cNvPr>
          <p:cNvPicPr>
            <a:picLocks noChangeAspect="1"/>
          </p:cNvPicPr>
          <p:nvPr/>
        </p:nvPicPr>
        <p:blipFill>
          <a:blip r:embed="rId2"/>
          <a:stretch>
            <a:fillRect/>
          </a:stretch>
        </p:blipFill>
        <p:spPr>
          <a:xfrm>
            <a:off x="409904" y="969116"/>
            <a:ext cx="4183555" cy="5731229"/>
          </a:xfrm>
          <a:prstGeom prst="rect">
            <a:avLst/>
          </a:prstGeom>
        </p:spPr>
      </p:pic>
      <p:sp>
        <p:nvSpPr>
          <p:cNvPr id="5" name="TextBox 4">
            <a:extLst>
              <a:ext uri="{FF2B5EF4-FFF2-40B4-BE49-F238E27FC236}">
                <a16:creationId xmlns:a16="http://schemas.microsoft.com/office/drawing/2014/main" id="{61A6F9FC-6FAB-DB4F-B5EC-912A4E8F6909}"/>
              </a:ext>
            </a:extLst>
          </p:cNvPr>
          <p:cNvSpPr txBox="1"/>
          <p:nvPr/>
        </p:nvSpPr>
        <p:spPr>
          <a:xfrm>
            <a:off x="336332" y="304799"/>
            <a:ext cx="4500848" cy="369332"/>
          </a:xfrm>
          <a:prstGeom prst="rect">
            <a:avLst/>
          </a:prstGeom>
          <a:noFill/>
        </p:spPr>
        <p:txBody>
          <a:bodyPr wrap="none" rtlCol="0">
            <a:spAutoFit/>
          </a:bodyPr>
          <a:lstStyle/>
          <a:p>
            <a:r>
              <a:rPr lang="en-US" b="1" dirty="0"/>
              <a:t>Step 1 – Draw the radiating lines for each site</a:t>
            </a:r>
          </a:p>
        </p:txBody>
      </p:sp>
      <p:pic>
        <p:nvPicPr>
          <p:cNvPr id="2" name="Picture 1">
            <a:extLst>
              <a:ext uri="{FF2B5EF4-FFF2-40B4-BE49-F238E27FC236}">
                <a16:creationId xmlns:a16="http://schemas.microsoft.com/office/drawing/2014/main" id="{9E622811-D85B-F64D-9107-6F06B7529660}"/>
              </a:ext>
            </a:extLst>
          </p:cNvPr>
          <p:cNvPicPr>
            <a:picLocks noChangeAspect="1"/>
          </p:cNvPicPr>
          <p:nvPr/>
        </p:nvPicPr>
        <p:blipFill>
          <a:blip r:embed="rId3"/>
          <a:stretch>
            <a:fillRect/>
          </a:stretch>
        </p:blipFill>
        <p:spPr>
          <a:xfrm>
            <a:off x="4385115" y="895274"/>
            <a:ext cx="4826442" cy="5657927"/>
          </a:xfrm>
          <a:prstGeom prst="rect">
            <a:avLst/>
          </a:prstGeom>
        </p:spPr>
      </p:pic>
      <p:sp>
        <p:nvSpPr>
          <p:cNvPr id="3" name="TextBox 2">
            <a:extLst>
              <a:ext uri="{FF2B5EF4-FFF2-40B4-BE49-F238E27FC236}">
                <a16:creationId xmlns:a16="http://schemas.microsoft.com/office/drawing/2014/main" id="{795AFAE6-537D-8643-A2DB-0748A2BBD190}"/>
              </a:ext>
            </a:extLst>
          </p:cNvPr>
          <p:cNvSpPr txBox="1"/>
          <p:nvPr/>
        </p:nvSpPr>
        <p:spPr>
          <a:xfrm>
            <a:off x="9348191" y="886659"/>
            <a:ext cx="2690383" cy="5755422"/>
          </a:xfrm>
          <a:prstGeom prst="rect">
            <a:avLst/>
          </a:prstGeom>
          <a:noFill/>
        </p:spPr>
        <p:txBody>
          <a:bodyPr wrap="square" rtlCol="0">
            <a:spAutoFit/>
          </a:bodyPr>
          <a:lstStyle/>
          <a:p>
            <a:r>
              <a:rPr lang="en-US" sz="1600" dirty="0"/>
              <a:t>Use the trig code provided to generate the radiating lines.</a:t>
            </a:r>
            <a:br>
              <a:rPr lang="en-US" sz="1600" dirty="0"/>
            </a:br>
            <a:br>
              <a:rPr lang="en-US" sz="1600" dirty="0"/>
            </a:br>
            <a:r>
              <a:rPr lang="en-US" sz="1600" dirty="0"/>
              <a:t>If you do all points in a loop then you may hit issues with the lines not being assigned to an origin ”</a:t>
            </a:r>
            <a:r>
              <a:rPr lang="en-US" sz="1600" dirty="0" err="1"/>
              <a:t>Site_ID</a:t>
            </a:r>
            <a:r>
              <a:rPr lang="en-US" sz="1600" dirty="0"/>
              <a:t>” code hence you may encounter issues later on. So make sure that you label each radiating line with the site ID.</a:t>
            </a:r>
          </a:p>
          <a:p>
            <a:endParaRPr lang="en-US" sz="1600" dirty="0"/>
          </a:p>
          <a:p>
            <a:r>
              <a:rPr lang="en-US" sz="1600" dirty="0"/>
              <a:t>Or run the whole code for each location as a top level loop.</a:t>
            </a:r>
          </a:p>
          <a:p>
            <a:endParaRPr lang="en-US" sz="1600" dirty="0"/>
          </a:p>
          <a:p>
            <a:r>
              <a:rPr lang="en-US" sz="1600" dirty="0"/>
              <a:t>You will need to change spatial reference and distance measurement to reflect that of the input locations. Our example code used WGS84, whilst the location file uses a RI reference in Feet.</a:t>
            </a:r>
          </a:p>
        </p:txBody>
      </p:sp>
    </p:spTree>
    <p:extLst>
      <p:ext uri="{BB962C8B-B14F-4D97-AF65-F5344CB8AC3E}">
        <p14:creationId xmlns:p14="http://schemas.microsoft.com/office/powerpoint/2010/main" val="308280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A6F9FC-6FAB-DB4F-B5EC-912A4E8F6909}"/>
              </a:ext>
            </a:extLst>
          </p:cNvPr>
          <p:cNvSpPr txBox="1"/>
          <p:nvPr/>
        </p:nvSpPr>
        <p:spPr>
          <a:xfrm>
            <a:off x="177427" y="304799"/>
            <a:ext cx="3786871" cy="369332"/>
          </a:xfrm>
          <a:prstGeom prst="rect">
            <a:avLst/>
          </a:prstGeom>
          <a:noFill/>
        </p:spPr>
        <p:txBody>
          <a:bodyPr wrap="none" rtlCol="0">
            <a:spAutoFit/>
          </a:bodyPr>
          <a:lstStyle/>
          <a:p>
            <a:r>
              <a:rPr lang="en-US" b="1" dirty="0"/>
              <a:t>Step 2 – Clip the lines by the coastline</a:t>
            </a:r>
          </a:p>
        </p:txBody>
      </p:sp>
      <p:pic>
        <p:nvPicPr>
          <p:cNvPr id="3" name="Picture 2">
            <a:extLst>
              <a:ext uri="{FF2B5EF4-FFF2-40B4-BE49-F238E27FC236}">
                <a16:creationId xmlns:a16="http://schemas.microsoft.com/office/drawing/2014/main" id="{3C9E9F78-6CFD-AD41-8DD7-9524E211C6B4}"/>
              </a:ext>
            </a:extLst>
          </p:cNvPr>
          <p:cNvPicPr>
            <a:picLocks noChangeAspect="1"/>
          </p:cNvPicPr>
          <p:nvPr/>
        </p:nvPicPr>
        <p:blipFill>
          <a:blip r:embed="rId2"/>
          <a:stretch>
            <a:fillRect/>
          </a:stretch>
        </p:blipFill>
        <p:spPr>
          <a:xfrm>
            <a:off x="665304" y="972273"/>
            <a:ext cx="3968260" cy="5388015"/>
          </a:xfrm>
          <a:prstGeom prst="rect">
            <a:avLst/>
          </a:prstGeom>
        </p:spPr>
      </p:pic>
      <p:pic>
        <p:nvPicPr>
          <p:cNvPr id="6" name="Picture 5">
            <a:extLst>
              <a:ext uri="{FF2B5EF4-FFF2-40B4-BE49-F238E27FC236}">
                <a16:creationId xmlns:a16="http://schemas.microsoft.com/office/drawing/2014/main" id="{83747008-E1B8-144A-BF3A-BF6D3DAB5B11}"/>
              </a:ext>
            </a:extLst>
          </p:cNvPr>
          <p:cNvPicPr>
            <a:picLocks noChangeAspect="1"/>
          </p:cNvPicPr>
          <p:nvPr/>
        </p:nvPicPr>
        <p:blipFill>
          <a:blip r:embed="rId3"/>
          <a:stretch>
            <a:fillRect/>
          </a:stretch>
        </p:blipFill>
        <p:spPr>
          <a:xfrm>
            <a:off x="5331229" y="868101"/>
            <a:ext cx="3339905" cy="2456727"/>
          </a:xfrm>
          <a:prstGeom prst="rect">
            <a:avLst/>
          </a:prstGeom>
        </p:spPr>
      </p:pic>
      <p:sp>
        <p:nvSpPr>
          <p:cNvPr id="7" name="TextBox 6">
            <a:extLst>
              <a:ext uri="{FF2B5EF4-FFF2-40B4-BE49-F238E27FC236}">
                <a16:creationId xmlns:a16="http://schemas.microsoft.com/office/drawing/2014/main" id="{9B7B62B3-0EBB-E441-8D8F-39C827BF6CBF}"/>
              </a:ext>
            </a:extLst>
          </p:cNvPr>
          <p:cNvSpPr txBox="1"/>
          <p:nvPr/>
        </p:nvSpPr>
        <p:spPr>
          <a:xfrm>
            <a:off x="5245927" y="304799"/>
            <a:ext cx="4898200" cy="369332"/>
          </a:xfrm>
          <a:prstGeom prst="rect">
            <a:avLst/>
          </a:prstGeom>
          <a:noFill/>
        </p:spPr>
        <p:txBody>
          <a:bodyPr wrap="none" rtlCol="0">
            <a:spAutoFit/>
          </a:bodyPr>
          <a:lstStyle/>
          <a:p>
            <a:r>
              <a:rPr lang="en-US" b="1" dirty="0"/>
              <a:t>Step 3 – Keep only lines connected to origin point</a:t>
            </a:r>
          </a:p>
        </p:txBody>
      </p:sp>
      <p:pic>
        <p:nvPicPr>
          <p:cNvPr id="8" name="Picture 7">
            <a:extLst>
              <a:ext uri="{FF2B5EF4-FFF2-40B4-BE49-F238E27FC236}">
                <a16:creationId xmlns:a16="http://schemas.microsoft.com/office/drawing/2014/main" id="{04ABFEB7-D475-1740-B8A0-E14A2E166C5A}"/>
              </a:ext>
            </a:extLst>
          </p:cNvPr>
          <p:cNvPicPr>
            <a:picLocks noChangeAspect="1"/>
          </p:cNvPicPr>
          <p:nvPr/>
        </p:nvPicPr>
        <p:blipFill>
          <a:blip r:embed="rId4"/>
          <a:stretch>
            <a:fillRect/>
          </a:stretch>
        </p:blipFill>
        <p:spPr>
          <a:xfrm>
            <a:off x="7818547" y="3324828"/>
            <a:ext cx="2753786" cy="3235030"/>
          </a:xfrm>
          <a:prstGeom prst="rect">
            <a:avLst/>
          </a:prstGeom>
        </p:spPr>
      </p:pic>
      <p:sp>
        <p:nvSpPr>
          <p:cNvPr id="9" name="TextBox 8">
            <a:extLst>
              <a:ext uri="{FF2B5EF4-FFF2-40B4-BE49-F238E27FC236}">
                <a16:creationId xmlns:a16="http://schemas.microsoft.com/office/drawing/2014/main" id="{793104C5-C202-2948-A623-8C9415D45901}"/>
              </a:ext>
            </a:extLst>
          </p:cNvPr>
          <p:cNvSpPr txBox="1"/>
          <p:nvPr/>
        </p:nvSpPr>
        <p:spPr>
          <a:xfrm>
            <a:off x="8924081" y="930198"/>
            <a:ext cx="3090492" cy="2339102"/>
          </a:xfrm>
          <a:prstGeom prst="rect">
            <a:avLst/>
          </a:prstGeom>
          <a:noFill/>
        </p:spPr>
        <p:txBody>
          <a:bodyPr wrap="square" rtlCol="0">
            <a:spAutoFit/>
          </a:bodyPr>
          <a:lstStyle/>
          <a:p>
            <a:r>
              <a:rPr lang="en-US" sz="1600" dirty="0"/>
              <a:t>Use a buffer and then</a:t>
            </a:r>
          </a:p>
          <a:p>
            <a:r>
              <a:rPr lang="en-US" sz="1600" dirty="0" err="1"/>
              <a:t>SelectByLocation</a:t>
            </a:r>
            <a:r>
              <a:rPr lang="en-US" sz="1600" dirty="0"/>
              <a:t> (warning, select by location will only work on “Make Feature Layer”, i.e. a feature layer in memory. Not on an external shapefile), as sometimes you can’t accurately match up the starting location with the</a:t>
            </a:r>
          </a:p>
          <a:p>
            <a:r>
              <a:rPr lang="en-US" sz="1600" dirty="0"/>
              <a:t>lines due to rounding.</a:t>
            </a:r>
          </a:p>
        </p:txBody>
      </p:sp>
      <p:sp>
        <p:nvSpPr>
          <p:cNvPr id="10" name="TextBox 9">
            <a:extLst>
              <a:ext uri="{FF2B5EF4-FFF2-40B4-BE49-F238E27FC236}">
                <a16:creationId xmlns:a16="http://schemas.microsoft.com/office/drawing/2014/main" id="{4A2D5F54-6A89-5E45-8EC9-EDC3FDF0627A}"/>
              </a:ext>
            </a:extLst>
          </p:cNvPr>
          <p:cNvSpPr txBox="1"/>
          <p:nvPr/>
        </p:nvSpPr>
        <p:spPr>
          <a:xfrm>
            <a:off x="177427" y="781656"/>
            <a:ext cx="3563861" cy="3693319"/>
          </a:xfrm>
          <a:prstGeom prst="rect">
            <a:avLst/>
          </a:prstGeom>
          <a:noFill/>
        </p:spPr>
        <p:txBody>
          <a:bodyPr wrap="none" rtlCol="0">
            <a:spAutoFit/>
          </a:bodyPr>
          <a:lstStyle/>
          <a:p>
            <a:r>
              <a:rPr lang="en-US" dirty="0"/>
              <a:t>Clip will remove any line that moves</a:t>
            </a:r>
          </a:p>
          <a:p>
            <a:r>
              <a:rPr lang="en-US" dirty="0"/>
              <a:t>over land but will not remove lines</a:t>
            </a:r>
          </a:p>
          <a:p>
            <a:r>
              <a:rPr lang="en-US" dirty="0"/>
              <a:t>that are no longer</a:t>
            </a:r>
          </a:p>
          <a:p>
            <a:r>
              <a:rPr lang="en-US" dirty="0"/>
              <a:t>part of the origin</a:t>
            </a:r>
          </a:p>
          <a:p>
            <a:r>
              <a:rPr lang="en-US" dirty="0"/>
              <a:t>line.</a:t>
            </a:r>
          </a:p>
          <a:p>
            <a:endParaRPr lang="en-US" dirty="0"/>
          </a:p>
          <a:p>
            <a:r>
              <a:rPr lang="en-US" dirty="0"/>
              <a:t>Use Single to</a:t>
            </a:r>
          </a:p>
          <a:p>
            <a:r>
              <a:rPr lang="en-US" dirty="0"/>
              <a:t>Multipart</a:t>
            </a:r>
            <a:br>
              <a:rPr lang="en-US" dirty="0"/>
            </a:br>
            <a:r>
              <a:rPr lang="en-US" dirty="0"/>
              <a:t>conversion</a:t>
            </a:r>
            <a:br>
              <a:rPr lang="en-US" dirty="0"/>
            </a:br>
            <a:r>
              <a:rPr lang="en-US" dirty="0"/>
              <a:t>to split the </a:t>
            </a:r>
            <a:br>
              <a:rPr lang="en-US" dirty="0"/>
            </a:br>
            <a:r>
              <a:rPr lang="en-US" dirty="0"/>
              <a:t>line and then</a:t>
            </a:r>
            <a:br>
              <a:rPr lang="en-US" dirty="0"/>
            </a:br>
            <a:r>
              <a:rPr lang="en-US" dirty="0"/>
              <a:t>move to </a:t>
            </a:r>
            <a:br>
              <a:rPr lang="en-US" dirty="0"/>
            </a:br>
            <a:r>
              <a:rPr lang="en-US" dirty="0"/>
              <a:t>Step 3.</a:t>
            </a:r>
          </a:p>
        </p:txBody>
      </p:sp>
      <p:sp>
        <p:nvSpPr>
          <p:cNvPr id="11" name="TextBox 10">
            <a:extLst>
              <a:ext uri="{FF2B5EF4-FFF2-40B4-BE49-F238E27FC236}">
                <a16:creationId xmlns:a16="http://schemas.microsoft.com/office/drawing/2014/main" id="{BC5839E8-DDA1-8F40-AB43-175E863C5085}"/>
              </a:ext>
            </a:extLst>
          </p:cNvPr>
          <p:cNvSpPr txBox="1"/>
          <p:nvPr/>
        </p:nvSpPr>
        <p:spPr>
          <a:xfrm>
            <a:off x="5333681" y="5159959"/>
            <a:ext cx="2024913" cy="1200329"/>
          </a:xfrm>
          <a:prstGeom prst="rect">
            <a:avLst/>
          </a:prstGeom>
          <a:noFill/>
        </p:spPr>
        <p:txBody>
          <a:bodyPr wrap="none" rtlCol="0">
            <a:spAutoFit/>
          </a:bodyPr>
          <a:lstStyle/>
          <a:p>
            <a:r>
              <a:rPr lang="en-US" dirty="0"/>
              <a:t>Beware that if you</a:t>
            </a:r>
            <a:br>
              <a:rPr lang="en-US" dirty="0"/>
            </a:br>
            <a:r>
              <a:rPr lang="en-US" dirty="0"/>
              <a:t>do not set your line</a:t>
            </a:r>
            <a:br>
              <a:rPr lang="en-US" dirty="0"/>
            </a:br>
            <a:r>
              <a:rPr lang="en-US" dirty="0"/>
              <a:t>long enough, it will </a:t>
            </a:r>
            <a:br>
              <a:rPr lang="en-US" dirty="0"/>
            </a:br>
            <a:r>
              <a:rPr lang="en-US" dirty="0"/>
              <a:t>not reach land.</a:t>
            </a:r>
          </a:p>
        </p:txBody>
      </p:sp>
    </p:spTree>
    <p:extLst>
      <p:ext uri="{BB962C8B-B14F-4D97-AF65-F5344CB8AC3E}">
        <p14:creationId xmlns:p14="http://schemas.microsoft.com/office/powerpoint/2010/main" val="59800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8B2-3C64-8C43-AC9B-E80F03E78576}"/>
              </a:ext>
            </a:extLst>
          </p:cNvPr>
          <p:cNvSpPr>
            <a:spLocks noGrp="1"/>
          </p:cNvSpPr>
          <p:nvPr>
            <p:ph type="title"/>
          </p:nvPr>
        </p:nvSpPr>
        <p:spPr/>
        <p:txBody>
          <a:bodyPr>
            <a:normAutofit/>
          </a:bodyPr>
          <a:lstStyle/>
          <a:p>
            <a:r>
              <a:rPr lang="en-US" sz="4800" b="1" dirty="0"/>
              <a:t>AFTER THIS ARE HINTS AND SOLUTIONS</a:t>
            </a:r>
          </a:p>
        </p:txBody>
      </p:sp>
      <p:sp>
        <p:nvSpPr>
          <p:cNvPr id="3" name="Text Placeholder 2">
            <a:extLst>
              <a:ext uri="{FF2B5EF4-FFF2-40B4-BE49-F238E27FC236}">
                <a16:creationId xmlns:a16="http://schemas.microsoft.com/office/drawing/2014/main" id="{7E400014-4A40-684F-8CDD-F412320E59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012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C017-7479-7340-B28F-693966E76E08}"/>
              </a:ext>
            </a:extLst>
          </p:cNvPr>
          <p:cNvSpPr>
            <a:spLocks noGrp="1"/>
          </p:cNvSpPr>
          <p:nvPr>
            <p:ph type="title"/>
          </p:nvPr>
        </p:nvSpPr>
        <p:spPr>
          <a:xfrm>
            <a:off x="197069" y="131762"/>
            <a:ext cx="6687207" cy="549275"/>
          </a:xfrm>
        </p:spPr>
        <p:txBody>
          <a:bodyPr>
            <a:normAutofit/>
          </a:bodyPr>
          <a:lstStyle/>
          <a:p>
            <a:r>
              <a:rPr lang="en-US" sz="2800" b="1" dirty="0">
                <a:latin typeface="+mn-lt"/>
              </a:rPr>
              <a:t>How to carry site ID to your radiating lines?</a:t>
            </a:r>
          </a:p>
        </p:txBody>
      </p:sp>
      <p:sp>
        <p:nvSpPr>
          <p:cNvPr id="3" name="Content Placeholder 2">
            <a:extLst>
              <a:ext uri="{FF2B5EF4-FFF2-40B4-BE49-F238E27FC236}">
                <a16:creationId xmlns:a16="http://schemas.microsoft.com/office/drawing/2014/main" id="{7882ED3F-7AA1-E547-BBFC-5027AD6F53FE}"/>
              </a:ext>
            </a:extLst>
          </p:cNvPr>
          <p:cNvSpPr>
            <a:spLocks noGrp="1"/>
          </p:cNvSpPr>
          <p:nvPr>
            <p:ph idx="1"/>
          </p:nvPr>
        </p:nvSpPr>
        <p:spPr>
          <a:xfrm>
            <a:off x="273267" y="681037"/>
            <a:ext cx="3384333" cy="2547008"/>
          </a:xfrm>
        </p:spPr>
        <p:txBody>
          <a:bodyPr>
            <a:normAutofit fontScale="77500" lnSpcReduction="20000"/>
          </a:bodyPr>
          <a:lstStyle/>
          <a:p>
            <a:pPr marL="0" indent="0">
              <a:buNone/>
            </a:pPr>
            <a:r>
              <a:rPr lang="en-US" dirty="0"/>
              <a:t>Not at all tricky, right in your code, you are pulling out the X and Y locations and assigning that as your start and end point in your code. All we are going to do is extend our input file to include an “ID” column and propagate through to the final radiating lines file.</a:t>
            </a:r>
          </a:p>
        </p:txBody>
      </p:sp>
      <p:sp>
        <p:nvSpPr>
          <p:cNvPr id="4" name="Rectangle 3">
            <a:extLst>
              <a:ext uri="{FF2B5EF4-FFF2-40B4-BE49-F238E27FC236}">
                <a16:creationId xmlns:a16="http://schemas.microsoft.com/office/drawing/2014/main" id="{38B187D3-F917-2547-8606-34B4191906B4}"/>
              </a:ext>
            </a:extLst>
          </p:cNvPr>
          <p:cNvSpPr/>
          <p:nvPr/>
        </p:nvSpPr>
        <p:spPr>
          <a:xfrm>
            <a:off x="3972914" y="902739"/>
            <a:ext cx="5265680" cy="5370701"/>
          </a:xfrm>
          <a:prstGeom prst="rect">
            <a:avLst/>
          </a:prstGeom>
        </p:spPr>
        <p:txBody>
          <a:bodyPr wrap="square">
            <a:spAutoFit/>
          </a:bodyPr>
          <a:lstStyle/>
          <a:p>
            <a:br>
              <a:rPr lang="en-US" sz="700" dirty="0">
                <a:latin typeface="Helvetica" pitchFamily="2" charset="0"/>
              </a:rPr>
            </a:br>
            <a:r>
              <a:rPr lang="en-US" sz="700" i="1" dirty="0">
                <a:solidFill>
                  <a:srgbClr val="808080"/>
                </a:solidFill>
                <a:latin typeface="Consolas" panose="020B0609020204030204" pitchFamily="49" charset="0"/>
              </a:rPr>
              <a:t># Simulated input file, same format as what would be produced by a </a:t>
            </a:r>
            <a:r>
              <a:rPr lang="en-US" sz="700" i="1" dirty="0" err="1">
                <a:solidFill>
                  <a:srgbClr val="808080"/>
                </a:solidFill>
                <a:latin typeface="Consolas" panose="020B0609020204030204" pitchFamily="49" charset="0"/>
              </a:rPr>
              <a:t>SearchCursor</a:t>
            </a:r>
            <a:br>
              <a:rPr lang="en-US" sz="700" i="1" dirty="0">
                <a:solidFill>
                  <a:srgbClr val="808080"/>
                </a:solidFill>
                <a:latin typeface="Consolas" panose="020B0609020204030204" pitchFamily="49" charset="0"/>
              </a:rPr>
            </a:br>
            <a:r>
              <a:rPr lang="en-US" sz="700" dirty="0" err="1">
                <a:latin typeface="Consolas" panose="020B0609020204030204" pitchFamily="49" charset="0"/>
              </a:rPr>
              <a:t>site_locations</a:t>
            </a:r>
            <a:r>
              <a:rPr lang="en-US" sz="700" dirty="0">
                <a:latin typeface="Consolas" panose="020B0609020204030204" pitchFamily="49" charset="0"/>
              </a:rPr>
              <a:t> = [[(-</a:t>
            </a:r>
            <a:r>
              <a:rPr lang="en-US" sz="700" dirty="0">
                <a:solidFill>
                  <a:srgbClr val="0000FF"/>
                </a:solidFill>
                <a:latin typeface="Consolas" panose="020B0609020204030204" pitchFamily="49" charset="0"/>
              </a:rPr>
              <a:t>71.42</a:t>
            </a:r>
            <a:r>
              <a:rPr lang="en-US" sz="700" dirty="0">
                <a:latin typeface="Consolas" panose="020B0609020204030204" pitchFamily="49" charset="0"/>
              </a:rPr>
              <a:t>,  </a:t>
            </a:r>
            <a:r>
              <a:rPr lang="en-US" sz="700" dirty="0">
                <a:solidFill>
                  <a:srgbClr val="0000FF"/>
                </a:solidFill>
                <a:latin typeface="Consolas" panose="020B0609020204030204" pitchFamily="49" charset="0"/>
              </a:rPr>
              <a:t>41.47</a:t>
            </a:r>
            <a:r>
              <a:rPr lang="en-US" sz="700" dirty="0">
                <a:latin typeface="Consolas" panose="020B0609020204030204" pitchFamily="49" charset="0"/>
              </a:rPr>
              <a:t>), </a:t>
            </a:r>
            <a:r>
              <a:rPr lang="en-US" sz="700" b="1" dirty="0">
                <a:solidFill>
                  <a:srgbClr val="008000"/>
                </a:solidFill>
                <a:latin typeface="Consolas" panose="020B0609020204030204" pitchFamily="49" charset="0"/>
              </a:rPr>
              <a:t>"ID1"</a:t>
            </a:r>
            <a:r>
              <a:rPr lang="en-US" sz="700" dirty="0">
                <a:latin typeface="Consolas" panose="020B0609020204030204" pitchFamily="49" charset="0"/>
              </a:rPr>
              <a:t>], [(-</a:t>
            </a:r>
            <a:r>
              <a:rPr lang="en-US" sz="700" dirty="0">
                <a:solidFill>
                  <a:srgbClr val="0000FF"/>
                </a:solidFill>
                <a:latin typeface="Consolas" panose="020B0609020204030204" pitchFamily="49" charset="0"/>
              </a:rPr>
              <a:t>71.42</a:t>
            </a:r>
            <a:r>
              <a:rPr lang="en-US" sz="700" dirty="0">
                <a:latin typeface="Consolas" panose="020B0609020204030204" pitchFamily="49" charset="0"/>
              </a:rPr>
              <a:t>,  </a:t>
            </a:r>
            <a:r>
              <a:rPr lang="en-US" sz="700" dirty="0">
                <a:solidFill>
                  <a:srgbClr val="0000FF"/>
                </a:solidFill>
                <a:latin typeface="Consolas" panose="020B0609020204030204" pitchFamily="49" charset="0"/>
              </a:rPr>
              <a:t>41.47</a:t>
            </a:r>
            <a:r>
              <a:rPr lang="en-US" sz="700" dirty="0">
                <a:latin typeface="Consolas" panose="020B0609020204030204" pitchFamily="49" charset="0"/>
              </a:rPr>
              <a:t>), </a:t>
            </a:r>
            <a:r>
              <a:rPr lang="en-US" sz="700" b="1" dirty="0">
                <a:solidFill>
                  <a:srgbClr val="008000"/>
                </a:solidFill>
                <a:latin typeface="Consolas" panose="020B0609020204030204" pitchFamily="49" charset="0"/>
              </a:rPr>
              <a:t>"ID2"</a:t>
            </a:r>
            <a:r>
              <a:rPr lang="en-US" sz="700" dirty="0">
                <a:latin typeface="Consolas" panose="020B0609020204030204" pitchFamily="49" charset="0"/>
              </a:rPr>
              <a:t>]]</a:t>
            </a:r>
            <a:br>
              <a:rPr lang="en-US" sz="700" dirty="0">
                <a:latin typeface="Consolas" panose="020B0609020204030204" pitchFamily="49" charset="0"/>
              </a:rPr>
            </a:br>
            <a:br>
              <a:rPr lang="en-US" sz="700" dirty="0">
                <a:latin typeface="Consolas" panose="020B0609020204030204" pitchFamily="49" charset="0"/>
              </a:rPr>
            </a:br>
            <a:r>
              <a:rPr lang="en-US" sz="700" i="1" dirty="0">
                <a:solidFill>
                  <a:srgbClr val="808080"/>
                </a:solidFill>
                <a:latin typeface="Consolas" panose="020B0609020204030204" pitchFamily="49" charset="0"/>
              </a:rPr>
              <a:t># Create Radiating Lines Shapefile</a:t>
            </a:r>
            <a:br>
              <a:rPr lang="en-US" sz="700" i="1" dirty="0">
                <a:solidFill>
                  <a:srgbClr val="808080"/>
                </a:solidFill>
                <a:latin typeface="Consolas" panose="020B0609020204030204" pitchFamily="49" charset="0"/>
              </a:rPr>
            </a:br>
            <a:r>
              <a:rPr lang="en-US" sz="700" dirty="0" err="1">
                <a:latin typeface="Consolas" panose="020B0609020204030204" pitchFamily="49" charset="0"/>
              </a:rPr>
              <a:t>out_path</a:t>
            </a:r>
            <a:r>
              <a:rPr lang="en-US" sz="700" dirty="0">
                <a:latin typeface="Consolas" panose="020B0609020204030204" pitchFamily="49" charset="0"/>
              </a:rPr>
              <a:t> = </a:t>
            </a:r>
            <a:r>
              <a:rPr lang="en-US" sz="700" dirty="0" err="1">
                <a:latin typeface="Consolas" panose="020B0609020204030204" pitchFamily="49" charset="0"/>
              </a:rPr>
              <a:t>arcpy.env.workspace</a:t>
            </a:r>
            <a:br>
              <a:rPr lang="en-US" sz="700" dirty="0">
                <a:latin typeface="Consolas" panose="020B0609020204030204" pitchFamily="49" charset="0"/>
              </a:rPr>
            </a:br>
            <a:r>
              <a:rPr lang="en-US" sz="700" dirty="0" err="1">
                <a:latin typeface="Consolas" panose="020B0609020204030204" pitchFamily="49" charset="0"/>
              </a:rPr>
              <a:t>out_name</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a:t>
            </a:r>
            <a:r>
              <a:rPr lang="en-US" sz="700" b="1" dirty="0" err="1">
                <a:solidFill>
                  <a:srgbClr val="008000"/>
                </a:solidFill>
                <a:latin typeface="Consolas" panose="020B0609020204030204" pitchFamily="49" charset="0"/>
              </a:rPr>
              <a:t>radiating_line.shp</a:t>
            </a:r>
            <a:r>
              <a:rPr lang="en-US" sz="700" b="1" dirty="0">
                <a:solidFill>
                  <a:srgbClr val="008000"/>
                </a:solidFill>
                <a:latin typeface="Consolas" panose="020B0609020204030204" pitchFamily="49" charset="0"/>
              </a:rPr>
              <a:t>"</a:t>
            </a:r>
            <a:br>
              <a:rPr lang="en-US" sz="700" b="1" dirty="0">
                <a:solidFill>
                  <a:srgbClr val="008000"/>
                </a:solidFill>
                <a:latin typeface="Consolas" panose="020B0609020204030204" pitchFamily="49" charset="0"/>
              </a:rPr>
            </a:br>
            <a:r>
              <a:rPr lang="en-US" sz="700" dirty="0" err="1">
                <a:latin typeface="Consolas" panose="020B0609020204030204" pitchFamily="49" charset="0"/>
              </a:rPr>
              <a:t>geometry_type</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"POLYLINE"</a:t>
            </a:r>
            <a:br>
              <a:rPr lang="en-US" sz="700" b="1" dirty="0">
                <a:solidFill>
                  <a:srgbClr val="008000"/>
                </a:solidFill>
                <a:latin typeface="Consolas" panose="020B0609020204030204" pitchFamily="49" charset="0"/>
              </a:rPr>
            </a:br>
            <a:r>
              <a:rPr lang="en-US" sz="700" dirty="0">
                <a:latin typeface="Consolas" panose="020B0609020204030204" pitchFamily="49" charset="0"/>
              </a:rPr>
              <a:t>template = </a:t>
            </a:r>
            <a:r>
              <a:rPr lang="en-US" sz="700" b="1" dirty="0">
                <a:solidFill>
                  <a:srgbClr val="008000"/>
                </a:solidFill>
                <a:latin typeface="Consolas" panose="020B0609020204030204" pitchFamily="49" charset="0"/>
              </a:rPr>
              <a:t>"#"</a:t>
            </a:r>
            <a:br>
              <a:rPr lang="en-US" sz="700" b="1" dirty="0">
                <a:solidFill>
                  <a:srgbClr val="008000"/>
                </a:solidFill>
                <a:latin typeface="Consolas" panose="020B0609020204030204" pitchFamily="49" charset="0"/>
              </a:rPr>
            </a:br>
            <a:r>
              <a:rPr lang="en-US" sz="700" dirty="0" err="1">
                <a:latin typeface="Consolas" panose="020B0609020204030204" pitchFamily="49" charset="0"/>
              </a:rPr>
              <a:t>has_m</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"DISABLED"</a:t>
            </a:r>
            <a:br>
              <a:rPr lang="en-US" sz="700" b="1" dirty="0">
                <a:solidFill>
                  <a:srgbClr val="008000"/>
                </a:solidFill>
                <a:latin typeface="Consolas" panose="020B0609020204030204" pitchFamily="49" charset="0"/>
              </a:rPr>
            </a:br>
            <a:r>
              <a:rPr lang="en-US" sz="700" dirty="0" err="1">
                <a:latin typeface="Consolas" panose="020B0609020204030204" pitchFamily="49" charset="0"/>
              </a:rPr>
              <a:t>has_z</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"DISABLED"</a:t>
            </a:r>
            <a:br>
              <a:rPr lang="en-US" sz="700" b="1" dirty="0">
                <a:solidFill>
                  <a:srgbClr val="008000"/>
                </a:solidFill>
                <a:latin typeface="Consolas" panose="020B0609020204030204" pitchFamily="49" charset="0"/>
              </a:rPr>
            </a:br>
            <a:br>
              <a:rPr lang="en-US" sz="700" b="1" dirty="0">
                <a:solidFill>
                  <a:srgbClr val="008000"/>
                </a:solidFill>
                <a:latin typeface="Consolas" panose="020B0609020204030204" pitchFamily="49" charset="0"/>
              </a:rPr>
            </a:br>
            <a:r>
              <a:rPr lang="en-US" sz="700" i="1" dirty="0">
                <a:solidFill>
                  <a:srgbClr val="808080"/>
                </a:solidFill>
                <a:latin typeface="Consolas" panose="020B0609020204030204" pitchFamily="49" charset="0"/>
              </a:rPr>
              <a:t># Should Use Describe to get a </a:t>
            </a:r>
            <a:r>
              <a:rPr lang="en-US" sz="700" i="1" dirty="0" err="1">
                <a:solidFill>
                  <a:srgbClr val="808080"/>
                </a:solidFill>
                <a:latin typeface="Consolas" panose="020B0609020204030204" pitchFamily="49" charset="0"/>
              </a:rPr>
              <a:t>SpatialReference</a:t>
            </a:r>
            <a:r>
              <a:rPr lang="en-US" sz="700" i="1" dirty="0">
                <a:solidFill>
                  <a:srgbClr val="808080"/>
                </a:solidFill>
                <a:latin typeface="Consolas" panose="020B0609020204030204" pitchFamily="49" charset="0"/>
              </a:rPr>
              <a:t> object from your input file</a:t>
            </a:r>
            <a:br>
              <a:rPr lang="en-US" sz="700" i="1" dirty="0">
                <a:solidFill>
                  <a:srgbClr val="808080"/>
                </a:solidFill>
                <a:latin typeface="Consolas" panose="020B0609020204030204" pitchFamily="49" charset="0"/>
              </a:rPr>
            </a:br>
            <a:r>
              <a:rPr lang="en-US" sz="700" dirty="0" err="1">
                <a:latin typeface="Consolas" panose="020B0609020204030204" pitchFamily="49" charset="0"/>
              </a:rPr>
              <a:t>spatial_ref</a:t>
            </a:r>
            <a:r>
              <a:rPr lang="en-US" sz="700" dirty="0">
                <a:latin typeface="Consolas" panose="020B0609020204030204" pitchFamily="49" charset="0"/>
              </a:rPr>
              <a:t> = </a:t>
            </a:r>
            <a:r>
              <a:rPr lang="en-US" sz="700" dirty="0">
                <a:solidFill>
                  <a:srgbClr val="0000FF"/>
                </a:solidFill>
                <a:latin typeface="Consolas" panose="020B0609020204030204" pitchFamily="49" charset="0"/>
              </a:rPr>
              <a:t>4326</a:t>
            </a:r>
            <a:br>
              <a:rPr lang="en-US" sz="700" dirty="0">
                <a:solidFill>
                  <a:srgbClr val="0000FF"/>
                </a:solidFill>
                <a:latin typeface="Consolas" panose="020B0609020204030204" pitchFamily="49" charset="0"/>
              </a:rPr>
            </a:br>
            <a:r>
              <a:rPr lang="en-US" sz="700" dirty="0" err="1">
                <a:latin typeface="Consolas" panose="020B0609020204030204" pitchFamily="49" charset="0"/>
              </a:rPr>
              <a:t>arcpy.CreateFeatureclass_management</a:t>
            </a:r>
            <a:r>
              <a:rPr lang="en-US" sz="700" dirty="0">
                <a:latin typeface="Consolas" panose="020B0609020204030204" pitchFamily="49" charset="0"/>
              </a:rPr>
              <a:t>(</a:t>
            </a:r>
            <a:r>
              <a:rPr lang="en-US" sz="700" dirty="0" err="1">
                <a:latin typeface="Consolas" panose="020B0609020204030204" pitchFamily="49" charset="0"/>
              </a:rPr>
              <a:t>out_path</a:t>
            </a:r>
            <a:r>
              <a:rPr lang="en-US" sz="700" dirty="0">
                <a:latin typeface="Consolas" panose="020B0609020204030204" pitchFamily="49" charset="0"/>
              </a:rPr>
              <a:t>, </a:t>
            </a:r>
            <a:r>
              <a:rPr lang="en-US" sz="700" dirty="0" err="1">
                <a:latin typeface="Consolas" panose="020B0609020204030204" pitchFamily="49" charset="0"/>
              </a:rPr>
              <a:t>out_name</a:t>
            </a:r>
            <a:r>
              <a:rPr lang="en-US" sz="700" dirty="0">
                <a:latin typeface="Consolas" panose="020B0609020204030204" pitchFamily="49" charset="0"/>
              </a:rPr>
              <a:t>, </a:t>
            </a:r>
            <a:r>
              <a:rPr lang="en-US" sz="700" dirty="0" err="1">
                <a:latin typeface="Consolas" panose="020B0609020204030204" pitchFamily="49" charset="0"/>
              </a:rPr>
              <a:t>geometry_type</a:t>
            </a:r>
            <a:r>
              <a:rPr lang="en-US" sz="700" dirty="0">
                <a:latin typeface="Consolas" panose="020B0609020204030204" pitchFamily="49" charset="0"/>
              </a:rPr>
              <a:t>, template,</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has_m</a:t>
            </a:r>
            <a:r>
              <a:rPr lang="en-US" sz="700" dirty="0">
                <a:latin typeface="Consolas" panose="020B0609020204030204" pitchFamily="49" charset="0"/>
              </a:rPr>
              <a:t>, </a:t>
            </a:r>
            <a:r>
              <a:rPr lang="en-US" sz="700" dirty="0" err="1">
                <a:latin typeface="Consolas" panose="020B0609020204030204" pitchFamily="49" charset="0"/>
              </a:rPr>
              <a:t>has_z</a:t>
            </a:r>
            <a:r>
              <a:rPr lang="en-US" sz="700" dirty="0">
                <a:latin typeface="Consolas" panose="020B0609020204030204" pitchFamily="49" charset="0"/>
              </a:rPr>
              <a:t>, </a:t>
            </a:r>
            <a:r>
              <a:rPr lang="en-US" sz="700" dirty="0" err="1">
                <a:latin typeface="Consolas" panose="020B0609020204030204" pitchFamily="49" charset="0"/>
              </a:rPr>
              <a:t>spatial_ref</a:t>
            </a:r>
            <a:r>
              <a:rPr lang="en-US" sz="700" dirty="0">
                <a:latin typeface="Consolas" panose="020B0609020204030204" pitchFamily="49" charset="0"/>
              </a:rPr>
              <a:t>)</a:t>
            </a:r>
            <a:br>
              <a:rPr lang="en-US" sz="700" dirty="0">
                <a:latin typeface="Consolas" panose="020B0609020204030204" pitchFamily="49" charset="0"/>
              </a:rPr>
            </a:br>
            <a:r>
              <a:rPr lang="en-US" sz="700" dirty="0" err="1">
                <a:latin typeface="Consolas" panose="020B0609020204030204" pitchFamily="49" charset="0"/>
              </a:rPr>
              <a:t>arcpy.AddField_management</a:t>
            </a:r>
            <a:r>
              <a:rPr lang="en-US" sz="700" dirty="0">
                <a:latin typeface="Consolas" panose="020B0609020204030204" pitchFamily="49" charset="0"/>
              </a:rPr>
              <a:t>(</a:t>
            </a:r>
            <a:r>
              <a:rPr lang="en-US" sz="700" dirty="0" err="1">
                <a:latin typeface="Consolas" panose="020B0609020204030204" pitchFamily="49" charset="0"/>
              </a:rPr>
              <a:t>out_name</a:t>
            </a:r>
            <a:r>
              <a:rPr lang="en-US" sz="700" dirty="0">
                <a:latin typeface="Consolas" panose="020B0609020204030204" pitchFamily="49" charset="0"/>
              </a:rPr>
              <a:t>, </a:t>
            </a:r>
            <a:r>
              <a:rPr lang="en-US" sz="700" b="1" dirty="0">
                <a:solidFill>
                  <a:srgbClr val="008000"/>
                </a:solidFill>
                <a:latin typeface="Consolas" panose="020B0609020204030204" pitchFamily="49" charset="0"/>
              </a:rPr>
              <a:t>"SITE_ID"</a:t>
            </a:r>
            <a:r>
              <a:rPr lang="en-US" sz="700" dirty="0">
                <a:latin typeface="Consolas" panose="020B0609020204030204" pitchFamily="49" charset="0"/>
              </a:rPr>
              <a:t>, </a:t>
            </a:r>
            <a:r>
              <a:rPr lang="en-US" sz="700" b="1" dirty="0">
                <a:solidFill>
                  <a:srgbClr val="008000"/>
                </a:solidFill>
                <a:latin typeface="Consolas" panose="020B0609020204030204" pitchFamily="49" charset="0"/>
              </a:rPr>
              <a:t>"TEXT"</a:t>
            </a:r>
            <a:r>
              <a:rPr lang="en-US" sz="700" dirty="0">
                <a:latin typeface="Consolas" panose="020B0609020204030204" pitchFamily="49" charset="0"/>
              </a:rPr>
              <a:t>, </a:t>
            </a:r>
            <a:r>
              <a:rPr lang="en-US" sz="700" dirty="0" err="1">
                <a:solidFill>
                  <a:srgbClr val="660099"/>
                </a:solidFill>
                <a:latin typeface="Consolas" panose="020B0609020204030204" pitchFamily="49" charset="0"/>
              </a:rPr>
              <a:t>field_length</a:t>
            </a:r>
            <a:r>
              <a:rPr lang="en-US" sz="700" dirty="0">
                <a:latin typeface="Consolas" panose="020B0609020204030204" pitchFamily="49" charset="0"/>
              </a:rPr>
              <a:t>=</a:t>
            </a:r>
            <a:r>
              <a:rPr lang="en-US" sz="700" b="1" dirty="0">
                <a:solidFill>
                  <a:srgbClr val="008000"/>
                </a:solidFill>
                <a:latin typeface="Consolas" panose="020B0609020204030204" pitchFamily="49" charset="0"/>
              </a:rPr>
              <a:t>"5"</a:t>
            </a:r>
            <a:r>
              <a:rPr lang="en-US" sz="700" dirty="0">
                <a:latin typeface="Consolas" panose="020B0609020204030204" pitchFamily="49" charset="0"/>
              </a:rPr>
              <a:t>)</a:t>
            </a:r>
            <a:br>
              <a:rPr lang="en-US" sz="700" dirty="0">
                <a:latin typeface="Consolas" panose="020B0609020204030204" pitchFamily="49" charset="0"/>
              </a:rPr>
            </a:br>
            <a:br>
              <a:rPr lang="en-US" sz="700" dirty="0">
                <a:latin typeface="Consolas" panose="020B0609020204030204" pitchFamily="49" charset="0"/>
              </a:rPr>
            </a:br>
            <a:r>
              <a:rPr lang="en-US" sz="700" dirty="0" err="1">
                <a:latin typeface="Consolas" panose="020B0609020204030204" pitchFamily="49" charset="0"/>
              </a:rPr>
              <a:t>OutputFeature</a:t>
            </a:r>
            <a:r>
              <a:rPr lang="en-US" sz="700" dirty="0">
                <a:latin typeface="Consolas" panose="020B0609020204030204" pitchFamily="49" charset="0"/>
              </a:rPr>
              <a:t> = </a:t>
            </a:r>
            <a:r>
              <a:rPr lang="en-US" sz="700" dirty="0" err="1">
                <a:latin typeface="Consolas" panose="020B0609020204030204" pitchFamily="49" charset="0"/>
              </a:rPr>
              <a:t>os.path.join</a:t>
            </a:r>
            <a:r>
              <a:rPr lang="en-US" sz="700" dirty="0">
                <a:latin typeface="Consolas" panose="020B0609020204030204" pitchFamily="49" charset="0"/>
              </a:rPr>
              <a:t>(</a:t>
            </a:r>
            <a:r>
              <a:rPr lang="en-US" sz="700" dirty="0" err="1">
                <a:latin typeface="Consolas" panose="020B0609020204030204" pitchFamily="49" charset="0"/>
              </a:rPr>
              <a:t>out_path</a:t>
            </a:r>
            <a:r>
              <a:rPr lang="en-US" sz="700" dirty="0">
                <a:latin typeface="Consolas" panose="020B0609020204030204" pitchFamily="49" charset="0"/>
              </a:rPr>
              <a:t>, </a:t>
            </a:r>
            <a:r>
              <a:rPr lang="en-US" sz="700" dirty="0" err="1">
                <a:latin typeface="Consolas" panose="020B0609020204030204" pitchFamily="49" charset="0"/>
              </a:rPr>
              <a:t>out_name</a:t>
            </a:r>
            <a:r>
              <a:rPr lang="en-US" sz="700" dirty="0">
                <a:latin typeface="Consolas" panose="020B0609020204030204" pitchFamily="49" charset="0"/>
              </a:rPr>
              <a:t>)</a:t>
            </a:r>
            <a:br>
              <a:rPr lang="en-US" sz="700" dirty="0">
                <a:latin typeface="Consolas" panose="020B0609020204030204" pitchFamily="49" charset="0"/>
              </a:rPr>
            </a:br>
            <a:br>
              <a:rPr lang="en-US" sz="700" dirty="0">
                <a:latin typeface="Consolas" panose="020B0609020204030204" pitchFamily="49" charset="0"/>
              </a:rPr>
            </a:br>
            <a:r>
              <a:rPr lang="en-US" sz="700" b="1" dirty="0">
                <a:solidFill>
                  <a:srgbClr val="000080"/>
                </a:solidFill>
                <a:latin typeface="Consolas" panose="020B0609020204030204" pitchFamily="49" charset="0"/>
              </a:rPr>
              <a:t>for </a:t>
            </a:r>
            <a:r>
              <a:rPr lang="en-US" sz="700" dirty="0">
                <a:latin typeface="Consolas" panose="020B0609020204030204" pitchFamily="49" charset="0"/>
              </a:rPr>
              <a:t>site </a:t>
            </a:r>
            <a:r>
              <a:rPr lang="en-US" sz="700" b="1" dirty="0">
                <a:solidFill>
                  <a:srgbClr val="000080"/>
                </a:solidFill>
                <a:latin typeface="Consolas" panose="020B0609020204030204" pitchFamily="49" charset="0"/>
              </a:rPr>
              <a:t>in </a:t>
            </a:r>
            <a:r>
              <a:rPr lang="en-US" sz="700" dirty="0" err="1">
                <a:latin typeface="Consolas" panose="020B0609020204030204" pitchFamily="49" charset="0"/>
              </a:rPr>
              <a:t>site_locations</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origin_x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 = site[</a:t>
            </a:r>
            <a:r>
              <a:rPr lang="en-US" sz="700" dirty="0">
                <a:solidFill>
                  <a:srgbClr val="0000FF"/>
                </a:solidFill>
                <a:latin typeface="Consolas" panose="020B0609020204030204" pitchFamily="49" charset="0"/>
              </a:rPr>
              <a:t>0</a:t>
            </a:r>
            <a:r>
              <a:rPr lang="en-US" sz="700" dirty="0">
                <a:latin typeface="Consolas" panose="020B0609020204030204" pitchFamily="49" charset="0"/>
              </a:rPr>
              <a:t>][</a:t>
            </a:r>
            <a:r>
              <a:rPr lang="en-US" sz="700" dirty="0">
                <a:solidFill>
                  <a:srgbClr val="0000FF"/>
                </a:solidFill>
                <a:latin typeface="Consolas" panose="020B0609020204030204" pitchFamily="49" charset="0"/>
              </a:rPr>
              <a:t>0</a:t>
            </a:r>
            <a:r>
              <a:rPr lang="en-US" sz="700" dirty="0">
                <a:latin typeface="Consolas" panose="020B0609020204030204" pitchFamily="49" charset="0"/>
              </a:rPr>
              <a:t>], site[</a:t>
            </a:r>
            <a:r>
              <a:rPr lang="en-US" sz="700" dirty="0">
                <a:solidFill>
                  <a:srgbClr val="0000FF"/>
                </a:solidFill>
                <a:latin typeface="Consolas" panose="020B0609020204030204" pitchFamily="49" charset="0"/>
              </a:rPr>
              <a:t>0</a:t>
            </a:r>
            <a:r>
              <a:rPr lang="en-US" sz="700" dirty="0">
                <a:latin typeface="Consolas" panose="020B0609020204030204" pitchFamily="49" charset="0"/>
              </a:rPr>
              <a:t>][</a:t>
            </a:r>
            <a:r>
              <a:rPr lang="en-US" sz="700" dirty="0">
                <a:solidFill>
                  <a:srgbClr val="0000FF"/>
                </a:solidFill>
                <a:latin typeface="Consolas" panose="020B0609020204030204" pitchFamily="49" charset="0"/>
              </a:rPr>
              <a:t>1</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distance = </a:t>
            </a:r>
            <a:r>
              <a:rPr lang="en-US" sz="700" dirty="0">
                <a:solidFill>
                  <a:srgbClr val="0000FF"/>
                </a:solidFill>
                <a:latin typeface="Consolas" panose="020B0609020204030204" pitchFamily="49" charset="0"/>
              </a:rPr>
              <a:t>1</a:t>
            </a:r>
            <a:br>
              <a:rPr lang="en-US" sz="700" dirty="0">
                <a:solidFill>
                  <a:srgbClr val="0000FF"/>
                </a:solidFill>
                <a:latin typeface="Consolas" panose="020B0609020204030204" pitchFamily="49" charset="0"/>
              </a:rPr>
            </a:br>
            <a:r>
              <a:rPr lang="en-US" sz="700" dirty="0">
                <a:solidFill>
                  <a:srgbClr val="0000FF"/>
                </a:solidFill>
                <a:latin typeface="Consolas" panose="020B0609020204030204" pitchFamily="49" charset="0"/>
              </a:rPr>
              <a:t>    </a:t>
            </a:r>
            <a:r>
              <a:rPr lang="en-US" sz="700" dirty="0">
                <a:latin typeface="Consolas" panose="020B0609020204030204" pitchFamily="49" charset="0"/>
              </a:rPr>
              <a:t>angle = </a:t>
            </a:r>
            <a:r>
              <a:rPr lang="en-US" sz="700" dirty="0">
                <a:solidFill>
                  <a:srgbClr val="0000FF"/>
                </a:solidFill>
                <a:latin typeface="Consolas" panose="020B0609020204030204" pitchFamily="49" charset="0"/>
              </a:rPr>
              <a:t>10  </a:t>
            </a:r>
            <a:r>
              <a:rPr lang="en-US" sz="700" i="1" dirty="0">
                <a:solidFill>
                  <a:srgbClr val="808080"/>
                </a:solidFill>
                <a:latin typeface="Consolas" panose="020B0609020204030204" pitchFamily="49" charset="0"/>
              </a:rPr>
              <a:t># in degrees</a:t>
            </a:r>
            <a:br>
              <a:rPr lang="en-US" sz="700" i="1" dirty="0">
                <a:solidFill>
                  <a:srgbClr val="808080"/>
                </a:solidFill>
                <a:latin typeface="Consolas" panose="020B0609020204030204" pitchFamily="49" charset="0"/>
              </a:rPr>
            </a:br>
            <a:r>
              <a:rPr lang="en-US" sz="700" i="1" dirty="0">
                <a:solidFill>
                  <a:srgbClr val="808080"/>
                </a:solidFill>
                <a:latin typeface="Consolas" panose="020B0609020204030204" pitchFamily="49" charset="0"/>
              </a:rPr>
              <a:t>    </a:t>
            </a:r>
            <a:r>
              <a:rPr lang="en-US" sz="700" dirty="0">
                <a:latin typeface="Consolas" panose="020B0609020204030204" pitchFamily="49" charset="0"/>
              </a:rPr>
              <a:t>angles = </a:t>
            </a:r>
            <a:r>
              <a:rPr lang="en-US" sz="700" dirty="0">
                <a:solidFill>
                  <a:srgbClr val="000080"/>
                </a:solidFill>
                <a:latin typeface="Consolas" panose="020B0609020204030204" pitchFamily="49" charset="0"/>
              </a:rPr>
              <a:t>range</a:t>
            </a:r>
            <a:r>
              <a:rPr lang="en-US" sz="700" dirty="0">
                <a:latin typeface="Consolas" panose="020B0609020204030204" pitchFamily="49" charset="0"/>
              </a:rPr>
              <a:t>(</a:t>
            </a:r>
            <a:r>
              <a:rPr lang="en-US" sz="700" dirty="0">
                <a:solidFill>
                  <a:srgbClr val="0000FF"/>
                </a:solidFill>
                <a:latin typeface="Consolas" panose="020B0609020204030204" pitchFamily="49" charset="0"/>
              </a:rPr>
              <a:t>0</a:t>
            </a:r>
            <a:r>
              <a:rPr lang="en-US" sz="700" dirty="0">
                <a:latin typeface="Consolas" panose="020B0609020204030204" pitchFamily="49" charset="0"/>
              </a:rPr>
              <a:t>, </a:t>
            </a:r>
            <a:r>
              <a:rPr lang="en-US" sz="700" dirty="0">
                <a:solidFill>
                  <a:srgbClr val="0000FF"/>
                </a:solidFill>
                <a:latin typeface="Consolas" panose="020B0609020204030204" pitchFamily="49" charset="0"/>
              </a:rPr>
              <a:t>360</a:t>
            </a:r>
            <a:r>
              <a:rPr lang="en-US" sz="700" dirty="0">
                <a:latin typeface="Consolas" panose="020B0609020204030204" pitchFamily="49" charset="0"/>
              </a:rPr>
              <a:t>,angle)</a:t>
            </a:r>
            <a:br>
              <a:rPr lang="en-US" sz="700" dirty="0">
                <a:latin typeface="Consolas" panose="020B0609020204030204" pitchFamily="49" charset="0"/>
              </a:rPr>
            </a:br>
            <a:r>
              <a:rPr lang="en-US" sz="700" dirty="0">
                <a:latin typeface="Consolas" panose="020B0609020204030204" pitchFamily="49" charset="0"/>
              </a:rPr>
              <a:t>    </a:t>
            </a:r>
            <a:r>
              <a:rPr lang="en-US" sz="700" b="1" dirty="0">
                <a:solidFill>
                  <a:srgbClr val="000080"/>
                </a:solidFill>
                <a:latin typeface="Consolas" panose="020B0609020204030204" pitchFamily="49" charset="0"/>
              </a:rPr>
              <a:t>for </a:t>
            </a:r>
            <a:r>
              <a:rPr lang="en-US" sz="700" dirty="0">
                <a:latin typeface="Consolas" panose="020B0609020204030204" pitchFamily="49" charset="0"/>
              </a:rPr>
              <a:t>ang </a:t>
            </a:r>
            <a:r>
              <a:rPr lang="en-US" sz="700" b="1" dirty="0">
                <a:solidFill>
                  <a:srgbClr val="000080"/>
                </a:solidFill>
                <a:latin typeface="Consolas" panose="020B0609020204030204" pitchFamily="49" charset="0"/>
              </a:rPr>
              <a:t>in </a:t>
            </a:r>
            <a:r>
              <a:rPr lang="en-US" sz="700" dirty="0">
                <a:latin typeface="Consolas" panose="020B0609020204030204" pitchFamily="49" charset="0"/>
              </a:rPr>
              <a:t>angles:</a:t>
            </a:r>
            <a:br>
              <a:rPr lang="en-US" sz="700" dirty="0">
                <a:latin typeface="Consolas" panose="020B0609020204030204" pitchFamily="49" charset="0"/>
              </a:rPr>
            </a:br>
            <a:r>
              <a:rPr lang="en-US" sz="700" dirty="0">
                <a:latin typeface="Consolas" panose="020B0609020204030204" pitchFamily="49" charset="0"/>
              </a:rPr>
              <a:t>        </a:t>
            </a:r>
            <a:r>
              <a:rPr lang="en-US" sz="700" i="1" dirty="0">
                <a:solidFill>
                  <a:srgbClr val="808080"/>
                </a:solidFill>
                <a:latin typeface="Consolas" panose="020B0609020204030204" pitchFamily="49" charset="0"/>
              </a:rPr>
              <a:t># calculate offsets with  trig</a:t>
            </a:r>
            <a:br>
              <a:rPr lang="en-US" sz="700" i="1" dirty="0">
                <a:solidFill>
                  <a:srgbClr val="808080"/>
                </a:solidFill>
                <a:latin typeface="Consolas" panose="020B0609020204030204" pitchFamily="49" charset="0"/>
              </a:rPr>
            </a:br>
            <a:r>
              <a:rPr lang="en-US" sz="700" i="1" dirty="0">
                <a:solidFill>
                  <a:srgbClr val="808080"/>
                </a:solidFill>
                <a:latin typeface="Consolas" panose="020B0609020204030204" pitchFamily="49" charset="0"/>
              </a:rPr>
              <a:t>        </a:t>
            </a:r>
            <a:r>
              <a:rPr lang="en-US" sz="700" dirty="0">
                <a:latin typeface="Consolas" panose="020B0609020204030204" pitchFamily="49" charset="0"/>
              </a:rPr>
              <a:t>angle = </a:t>
            </a:r>
            <a:r>
              <a:rPr lang="en-US" sz="700" dirty="0">
                <a:solidFill>
                  <a:srgbClr val="000080"/>
                </a:solidFill>
                <a:latin typeface="Consolas" panose="020B0609020204030204" pitchFamily="49" charset="0"/>
              </a:rPr>
              <a:t>float</a:t>
            </a:r>
            <a:r>
              <a:rPr lang="en-US" sz="700" dirty="0">
                <a:latin typeface="Consolas" panose="020B0609020204030204" pitchFamily="49" charset="0"/>
              </a:rPr>
              <a:t>(</a:t>
            </a:r>
            <a:r>
              <a:rPr lang="en-US" sz="700" dirty="0">
                <a:solidFill>
                  <a:srgbClr val="000080"/>
                </a:solidFill>
                <a:latin typeface="Consolas" panose="020B0609020204030204" pitchFamily="49" charset="0"/>
              </a:rPr>
              <a:t>int</a:t>
            </a:r>
            <a:r>
              <a:rPr lang="en-US" sz="700" dirty="0">
                <a:latin typeface="Consolas" panose="020B0609020204030204" pitchFamily="49" charset="0"/>
              </a:rPr>
              <a:t>(ang))</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disp_x</a:t>
            </a:r>
            <a:r>
              <a:rPr lang="en-US" sz="700" dirty="0">
                <a:latin typeface="Consolas" panose="020B0609020204030204" pitchFamily="49" charset="0"/>
              </a:rPr>
              <a:t>, </a:t>
            </a:r>
            <a:r>
              <a:rPr lang="en-US" sz="700" dirty="0" err="1">
                <a:latin typeface="Consolas" panose="020B0609020204030204" pitchFamily="49" charset="0"/>
              </a:rPr>
              <a:t>disp_y</a:t>
            </a:r>
            <a:r>
              <a:rPr lang="en-US" sz="700" dirty="0">
                <a:latin typeface="Consolas" panose="020B0609020204030204" pitchFamily="49" charset="0"/>
              </a:rPr>
              <a:t>) = (distance * sin(radians(angle)), distance * cos(radians(angle)))</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end_x</a:t>
            </a:r>
            <a:r>
              <a:rPr lang="en-US" sz="700" dirty="0">
                <a:latin typeface="Consolas" panose="020B0609020204030204" pitchFamily="49" charset="0"/>
              </a:rPr>
              <a:t>, </a:t>
            </a:r>
            <a:r>
              <a:rPr lang="en-US" sz="700" dirty="0" err="1">
                <a:latin typeface="Consolas" panose="020B0609020204030204" pitchFamily="49" charset="0"/>
              </a:rPr>
              <a:t>end_y</a:t>
            </a:r>
            <a:r>
              <a:rPr lang="en-US" sz="700" dirty="0">
                <a:latin typeface="Consolas" panose="020B0609020204030204" pitchFamily="49" charset="0"/>
              </a:rPr>
              <a:t>) = (</a:t>
            </a:r>
            <a:r>
              <a:rPr lang="en-US" sz="700" dirty="0" err="1">
                <a:latin typeface="Consolas" panose="020B0609020204030204" pitchFamily="49" charset="0"/>
              </a:rPr>
              <a:t>origin_x</a:t>
            </a:r>
            <a:r>
              <a:rPr lang="en-US" sz="700" dirty="0">
                <a:latin typeface="Consolas" panose="020B0609020204030204" pitchFamily="49" charset="0"/>
              </a:rPr>
              <a:t> + </a:t>
            </a:r>
            <a:r>
              <a:rPr lang="en-US" sz="700" dirty="0" err="1">
                <a:latin typeface="Consolas" panose="020B0609020204030204" pitchFamily="49" charset="0"/>
              </a:rPr>
              <a:t>disp_x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 + </a:t>
            </a:r>
            <a:r>
              <a:rPr lang="en-US" sz="700" dirty="0" err="1">
                <a:latin typeface="Consolas" panose="020B0609020204030204" pitchFamily="49" charset="0"/>
              </a:rPr>
              <a:t>disp_y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(end2_x, end2_y) = (</a:t>
            </a:r>
            <a:r>
              <a:rPr lang="en-US" sz="700" dirty="0" err="1">
                <a:latin typeface="Consolas" panose="020B0609020204030204" pitchFamily="49" charset="0"/>
              </a:rPr>
              <a:t>origin_x</a:t>
            </a:r>
            <a:r>
              <a:rPr lang="en-US" sz="700" dirty="0">
                <a:latin typeface="Consolas" panose="020B0609020204030204" pitchFamily="49" charset="0"/>
              </a:rPr>
              <a:t> + </a:t>
            </a:r>
            <a:r>
              <a:rPr lang="en-US" sz="700" dirty="0" err="1">
                <a:latin typeface="Consolas" panose="020B0609020204030204" pitchFamily="49" charset="0"/>
              </a:rPr>
              <a:t>disp_x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 + </a:t>
            </a:r>
            <a:r>
              <a:rPr lang="en-US" sz="700" dirty="0" err="1">
                <a:latin typeface="Consolas" panose="020B0609020204030204" pitchFamily="49" charset="0"/>
              </a:rPr>
              <a:t>disp_y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br>
              <a:rPr lang="en-US" sz="700" dirty="0">
                <a:latin typeface="Consolas" panose="020B0609020204030204" pitchFamily="49" charset="0"/>
              </a:rPr>
            </a:br>
            <a:r>
              <a:rPr lang="en-US" sz="700" dirty="0">
                <a:latin typeface="Consolas" panose="020B0609020204030204" pitchFamily="49" charset="0"/>
              </a:rPr>
              <a:t>        </a:t>
            </a:r>
            <a:r>
              <a:rPr lang="en-US" sz="700" i="1" dirty="0">
                <a:solidFill>
                  <a:srgbClr val="808080"/>
                </a:solidFill>
                <a:latin typeface="Consolas" panose="020B0609020204030204" pitchFamily="49" charset="0"/>
              </a:rPr>
              <a:t># Draw Line</a:t>
            </a:r>
            <a:br>
              <a:rPr lang="en-US" sz="700" i="1" dirty="0">
                <a:solidFill>
                  <a:srgbClr val="808080"/>
                </a:solidFill>
                <a:latin typeface="Consolas" panose="020B0609020204030204" pitchFamily="49" charset="0"/>
              </a:rPr>
            </a:br>
            <a:r>
              <a:rPr lang="en-US" sz="700" i="1" dirty="0">
                <a:solidFill>
                  <a:srgbClr val="808080"/>
                </a:solidFill>
                <a:latin typeface="Consolas" panose="020B0609020204030204" pitchFamily="49" charset="0"/>
              </a:rPr>
              <a:t>        </a:t>
            </a:r>
            <a:r>
              <a:rPr lang="en-US" sz="700" dirty="0" err="1">
                <a:latin typeface="Consolas" panose="020B0609020204030204" pitchFamily="49" charset="0"/>
              </a:rPr>
              <a:t>lineArray</a:t>
            </a:r>
            <a:r>
              <a:rPr lang="en-US" sz="700" dirty="0">
                <a:latin typeface="Consolas" panose="020B0609020204030204" pitchFamily="49" charset="0"/>
              </a:rPr>
              <a:t> = </a:t>
            </a:r>
            <a:r>
              <a:rPr lang="en-US" sz="700" dirty="0" err="1">
                <a:latin typeface="Consolas" panose="020B0609020204030204" pitchFamily="49" charset="0"/>
              </a:rPr>
              <a:t>arcpy.Array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start = </a:t>
            </a:r>
            <a:r>
              <a:rPr lang="en-US" sz="700" dirty="0" err="1">
                <a:latin typeface="Consolas" panose="020B0609020204030204" pitchFamily="49" charset="0"/>
              </a:rPr>
              <a:t>arcpy.Point</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start.ID</a:t>
            </a:r>
            <a:r>
              <a:rPr lang="en-US" sz="700" dirty="0">
                <a:latin typeface="Consolas" panose="020B0609020204030204" pitchFamily="49" charset="0"/>
              </a:rPr>
              <a:t>, </a:t>
            </a:r>
            <a:r>
              <a:rPr lang="en-US" sz="700" dirty="0" err="1">
                <a:latin typeface="Consolas" panose="020B0609020204030204" pitchFamily="49" charset="0"/>
              </a:rPr>
              <a:t>start.X</a:t>
            </a:r>
            <a:r>
              <a:rPr lang="en-US" sz="700" dirty="0">
                <a:latin typeface="Consolas" panose="020B0609020204030204" pitchFamily="49" charset="0"/>
              </a:rPr>
              <a:t>, </a:t>
            </a:r>
            <a:r>
              <a:rPr lang="en-US" sz="700" dirty="0" err="1">
                <a:latin typeface="Consolas" panose="020B0609020204030204" pitchFamily="49" charset="0"/>
              </a:rPr>
              <a:t>start.Y</a:t>
            </a:r>
            <a:r>
              <a:rPr lang="en-US" sz="700" dirty="0">
                <a:latin typeface="Consolas" panose="020B0609020204030204" pitchFamily="49" charset="0"/>
              </a:rPr>
              <a:t>) = (</a:t>
            </a:r>
            <a:r>
              <a:rPr lang="en-US" sz="700" dirty="0">
                <a:solidFill>
                  <a:srgbClr val="0000FF"/>
                </a:solidFill>
                <a:latin typeface="Consolas" panose="020B0609020204030204" pitchFamily="49" charset="0"/>
              </a:rPr>
              <a:t>1</a:t>
            </a:r>
            <a:r>
              <a:rPr lang="en-US" sz="700" dirty="0">
                <a:latin typeface="Consolas" panose="020B0609020204030204" pitchFamily="49" charset="0"/>
              </a:rPr>
              <a:t>, </a:t>
            </a:r>
            <a:r>
              <a:rPr lang="en-US" sz="700" dirty="0" err="1">
                <a:latin typeface="Consolas" panose="020B0609020204030204" pitchFamily="49" charset="0"/>
              </a:rPr>
              <a:t>origin_x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lineArray.add</a:t>
            </a:r>
            <a:r>
              <a:rPr lang="en-US" sz="700" dirty="0">
                <a:latin typeface="Consolas" panose="020B0609020204030204" pitchFamily="49" charset="0"/>
              </a:rPr>
              <a:t>(start)</a:t>
            </a:r>
            <a:br>
              <a:rPr lang="en-US" sz="700" dirty="0">
                <a:latin typeface="Consolas" panose="020B0609020204030204" pitchFamily="49" charset="0"/>
              </a:rPr>
            </a:br>
            <a:r>
              <a:rPr lang="en-US" sz="700" dirty="0">
                <a:latin typeface="Consolas" panose="020B0609020204030204" pitchFamily="49" charset="0"/>
              </a:rPr>
              <a:t>        end = </a:t>
            </a:r>
            <a:r>
              <a:rPr lang="en-US" sz="700" dirty="0" err="1">
                <a:latin typeface="Consolas" panose="020B0609020204030204" pitchFamily="49" charset="0"/>
              </a:rPr>
              <a:t>arcpy.Point</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end.ID</a:t>
            </a:r>
            <a:r>
              <a:rPr lang="en-US" sz="700" dirty="0">
                <a:latin typeface="Consolas" panose="020B0609020204030204" pitchFamily="49" charset="0"/>
              </a:rPr>
              <a:t>, </a:t>
            </a:r>
            <a:r>
              <a:rPr lang="en-US" sz="700" dirty="0" err="1">
                <a:latin typeface="Consolas" panose="020B0609020204030204" pitchFamily="49" charset="0"/>
              </a:rPr>
              <a:t>end.X</a:t>
            </a:r>
            <a:r>
              <a:rPr lang="en-US" sz="700" dirty="0">
                <a:latin typeface="Consolas" panose="020B0609020204030204" pitchFamily="49" charset="0"/>
              </a:rPr>
              <a:t>, </a:t>
            </a:r>
            <a:r>
              <a:rPr lang="en-US" sz="700" dirty="0" err="1">
                <a:latin typeface="Consolas" panose="020B0609020204030204" pitchFamily="49" charset="0"/>
              </a:rPr>
              <a:t>end.Y</a:t>
            </a:r>
            <a:r>
              <a:rPr lang="en-US" sz="700" dirty="0">
                <a:latin typeface="Consolas" panose="020B0609020204030204" pitchFamily="49" charset="0"/>
              </a:rPr>
              <a:t>) = (</a:t>
            </a:r>
            <a:r>
              <a:rPr lang="en-US" sz="700" dirty="0">
                <a:solidFill>
                  <a:srgbClr val="0000FF"/>
                </a:solidFill>
                <a:latin typeface="Consolas" panose="020B0609020204030204" pitchFamily="49" charset="0"/>
              </a:rPr>
              <a:t>2</a:t>
            </a:r>
            <a:r>
              <a:rPr lang="en-US" sz="700" dirty="0">
                <a:latin typeface="Consolas" panose="020B0609020204030204" pitchFamily="49" charset="0"/>
              </a:rPr>
              <a:t>, </a:t>
            </a:r>
            <a:r>
              <a:rPr lang="en-US" sz="700" dirty="0" err="1">
                <a:latin typeface="Consolas" panose="020B0609020204030204" pitchFamily="49" charset="0"/>
              </a:rPr>
              <a:t>end_x</a:t>
            </a:r>
            <a:r>
              <a:rPr lang="en-US" sz="700" dirty="0">
                <a:latin typeface="Consolas" panose="020B0609020204030204" pitchFamily="49" charset="0"/>
              </a:rPr>
              <a:t>, </a:t>
            </a:r>
            <a:r>
              <a:rPr lang="en-US" sz="700" dirty="0" err="1">
                <a:latin typeface="Consolas" panose="020B0609020204030204" pitchFamily="49" charset="0"/>
              </a:rPr>
              <a:t>end_y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lineArray.add</a:t>
            </a:r>
            <a:r>
              <a:rPr lang="en-US" sz="700" dirty="0">
                <a:latin typeface="Consolas" panose="020B0609020204030204" pitchFamily="49" charset="0"/>
              </a:rPr>
              <a:t>(end)</a:t>
            </a:r>
            <a:br>
              <a:rPr lang="en-US" sz="700" dirty="0">
                <a:latin typeface="Consolas" panose="020B0609020204030204" pitchFamily="49" charset="0"/>
              </a:rPr>
            </a:br>
            <a:r>
              <a:rPr lang="en-US" sz="700" dirty="0">
                <a:latin typeface="Consolas" panose="020B0609020204030204" pitchFamily="49" charset="0"/>
              </a:rPr>
              <a:t>        line = </a:t>
            </a:r>
            <a:r>
              <a:rPr lang="en-US" sz="700" dirty="0" err="1">
                <a:latin typeface="Consolas" panose="020B0609020204030204" pitchFamily="49" charset="0"/>
              </a:rPr>
              <a:t>arcpy.Polyline</a:t>
            </a:r>
            <a:r>
              <a:rPr lang="en-US" sz="700" dirty="0">
                <a:latin typeface="Consolas" panose="020B0609020204030204" pitchFamily="49" charset="0"/>
              </a:rPr>
              <a:t>(</a:t>
            </a:r>
            <a:r>
              <a:rPr lang="en-US" sz="700" dirty="0" err="1">
                <a:latin typeface="Consolas" panose="020B0609020204030204" pitchFamily="49" charset="0"/>
              </a:rPr>
              <a:t>lineArray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br>
              <a:rPr lang="en-US" sz="700" dirty="0">
                <a:latin typeface="Consolas" panose="020B0609020204030204" pitchFamily="49" charset="0"/>
              </a:rPr>
            </a:br>
            <a:r>
              <a:rPr lang="en-US" sz="700" dirty="0">
                <a:latin typeface="Consolas" panose="020B0609020204030204" pitchFamily="49" charset="0"/>
              </a:rPr>
              <a:t>        </a:t>
            </a:r>
            <a:r>
              <a:rPr lang="en-US" sz="700" b="1" dirty="0">
                <a:solidFill>
                  <a:srgbClr val="000080"/>
                </a:solidFill>
                <a:latin typeface="Consolas" panose="020B0609020204030204" pitchFamily="49" charset="0"/>
              </a:rPr>
              <a:t>with </a:t>
            </a:r>
            <a:r>
              <a:rPr lang="en-US" sz="700" dirty="0" err="1">
                <a:latin typeface="Consolas" panose="020B0609020204030204" pitchFamily="49" charset="0"/>
              </a:rPr>
              <a:t>arcpy.da.InsertCursor</a:t>
            </a:r>
            <a:r>
              <a:rPr lang="en-US" sz="700" dirty="0">
                <a:latin typeface="Consolas" panose="020B0609020204030204" pitchFamily="49" charset="0"/>
              </a:rPr>
              <a:t>(</a:t>
            </a:r>
            <a:r>
              <a:rPr lang="en-US" sz="700" dirty="0" err="1">
                <a:latin typeface="Consolas" panose="020B0609020204030204" pitchFamily="49" charset="0"/>
              </a:rPr>
              <a:t>OutputFeature</a:t>
            </a:r>
            <a:r>
              <a:rPr lang="en-US" sz="700" dirty="0">
                <a:latin typeface="Consolas" panose="020B0609020204030204" pitchFamily="49" charset="0"/>
              </a:rPr>
              <a:t>, [</a:t>
            </a:r>
            <a:r>
              <a:rPr lang="en-US" sz="700" b="1" dirty="0">
                <a:solidFill>
                  <a:srgbClr val="008000"/>
                </a:solidFill>
                <a:latin typeface="Consolas" panose="020B0609020204030204" pitchFamily="49" charset="0"/>
              </a:rPr>
              <a:t>'SITE_ID'</a:t>
            </a:r>
            <a:r>
              <a:rPr lang="en-US" sz="700" dirty="0">
                <a:latin typeface="Consolas" panose="020B0609020204030204" pitchFamily="49" charset="0"/>
              </a:rPr>
              <a:t>, </a:t>
            </a:r>
            <a:r>
              <a:rPr lang="en-US" sz="700" b="1" dirty="0">
                <a:solidFill>
                  <a:srgbClr val="008000"/>
                </a:solidFill>
                <a:latin typeface="Consolas" panose="020B0609020204030204" pitchFamily="49" charset="0"/>
              </a:rPr>
              <a:t>'BEARING'</a:t>
            </a:r>
            <a:r>
              <a:rPr lang="en-US" sz="700" dirty="0">
                <a:latin typeface="Consolas" panose="020B0609020204030204" pitchFamily="49" charset="0"/>
              </a:rPr>
              <a:t>, </a:t>
            </a:r>
            <a:r>
              <a:rPr lang="en-US" sz="700" b="1" dirty="0">
                <a:solidFill>
                  <a:srgbClr val="008000"/>
                </a:solidFill>
                <a:latin typeface="Consolas" panose="020B0609020204030204" pitchFamily="49" charset="0"/>
              </a:rPr>
              <a:t>'SHAPE@'</a:t>
            </a:r>
            <a:r>
              <a:rPr lang="en-US" sz="700" dirty="0">
                <a:latin typeface="Consolas" panose="020B0609020204030204" pitchFamily="49" charset="0"/>
              </a:rPr>
              <a:t>]) </a:t>
            </a:r>
            <a:r>
              <a:rPr lang="en-US" sz="700" b="1" dirty="0">
                <a:solidFill>
                  <a:srgbClr val="000080"/>
                </a:solidFill>
                <a:latin typeface="Consolas" panose="020B0609020204030204" pitchFamily="49" charset="0"/>
              </a:rPr>
              <a:t>as </a:t>
            </a:r>
            <a:r>
              <a:rPr lang="en-US" sz="700" dirty="0">
                <a:latin typeface="Consolas" panose="020B0609020204030204" pitchFamily="49" charset="0"/>
              </a:rPr>
              <a:t>cur:</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cur.insertRow</a:t>
            </a:r>
            <a:r>
              <a:rPr lang="en-US" sz="700" dirty="0">
                <a:latin typeface="Consolas" panose="020B0609020204030204" pitchFamily="49" charset="0"/>
              </a:rPr>
              <a:t>([site[</a:t>
            </a:r>
            <a:r>
              <a:rPr lang="en-US" sz="700" dirty="0">
                <a:solidFill>
                  <a:srgbClr val="0000FF"/>
                </a:solidFill>
                <a:latin typeface="Consolas" panose="020B0609020204030204" pitchFamily="49" charset="0"/>
              </a:rPr>
              <a:t>1</a:t>
            </a:r>
            <a:r>
              <a:rPr lang="en-US" sz="700" dirty="0">
                <a:latin typeface="Consolas" panose="020B0609020204030204" pitchFamily="49" charset="0"/>
              </a:rPr>
              <a:t>], ang, line])</a:t>
            </a:r>
            <a:br>
              <a:rPr lang="en-US" sz="700" dirty="0">
                <a:latin typeface="Consolas" panose="020B0609020204030204" pitchFamily="49" charset="0"/>
              </a:rPr>
            </a:b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lineArray.removeAll</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b="1" dirty="0">
                <a:solidFill>
                  <a:srgbClr val="000080"/>
                </a:solidFill>
                <a:latin typeface="Consolas" panose="020B0609020204030204" pitchFamily="49" charset="0"/>
              </a:rPr>
              <a:t>del </a:t>
            </a:r>
            <a:r>
              <a:rPr lang="en-US" sz="700" dirty="0">
                <a:latin typeface="Consolas" panose="020B0609020204030204" pitchFamily="49" charset="0"/>
              </a:rPr>
              <a:t>cur</a:t>
            </a:r>
            <a:endParaRPr lang="en-US" sz="700" dirty="0">
              <a:effectLst/>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B1896ABB-D66A-A541-B87A-CF56E0B22AAD}"/>
              </a:ext>
            </a:extLst>
          </p:cNvPr>
          <p:cNvCxnSpPr/>
          <p:nvPr/>
        </p:nvCxnSpPr>
        <p:spPr>
          <a:xfrm flipH="1">
            <a:off x="8639503" y="5644055"/>
            <a:ext cx="1187669" cy="1051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AC978F-55A5-4841-90D3-DF6351DF1FC9}"/>
              </a:ext>
            </a:extLst>
          </p:cNvPr>
          <p:cNvSpPr txBox="1"/>
          <p:nvPr/>
        </p:nvSpPr>
        <p:spPr>
          <a:xfrm>
            <a:off x="9827172" y="5136223"/>
            <a:ext cx="1471448" cy="1015663"/>
          </a:xfrm>
          <a:prstGeom prst="rect">
            <a:avLst/>
          </a:prstGeom>
          <a:noFill/>
        </p:spPr>
        <p:txBody>
          <a:bodyPr wrap="square" rtlCol="0">
            <a:spAutoFit/>
          </a:bodyPr>
          <a:lstStyle/>
          <a:p>
            <a:r>
              <a:rPr lang="en-US" sz="1200" dirty="0">
                <a:solidFill>
                  <a:srgbClr val="FF0000"/>
                </a:solidFill>
              </a:rPr>
              <a:t>Changed way to add the line to the Shapefile, as we now need to add other data</a:t>
            </a:r>
          </a:p>
        </p:txBody>
      </p:sp>
      <p:cxnSp>
        <p:nvCxnSpPr>
          <p:cNvPr id="8" name="Straight Arrow Connector 7">
            <a:extLst>
              <a:ext uri="{FF2B5EF4-FFF2-40B4-BE49-F238E27FC236}">
                <a16:creationId xmlns:a16="http://schemas.microsoft.com/office/drawing/2014/main" id="{5074A41B-357F-0B42-9EEF-F0B17CC30F5D}"/>
              </a:ext>
            </a:extLst>
          </p:cNvPr>
          <p:cNvCxnSpPr>
            <a:cxnSpLocks/>
          </p:cNvCxnSpPr>
          <p:nvPr/>
        </p:nvCxnSpPr>
        <p:spPr>
          <a:xfrm flipH="1">
            <a:off x="7751381" y="2606566"/>
            <a:ext cx="1187668" cy="1313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4F54FF0-232F-7D45-93D1-9B89568025C2}"/>
              </a:ext>
            </a:extLst>
          </p:cNvPr>
          <p:cNvSpPr txBox="1"/>
          <p:nvPr/>
        </p:nvSpPr>
        <p:spPr>
          <a:xfrm>
            <a:off x="8939049" y="2375733"/>
            <a:ext cx="1471448" cy="461665"/>
          </a:xfrm>
          <a:prstGeom prst="rect">
            <a:avLst/>
          </a:prstGeom>
          <a:noFill/>
        </p:spPr>
        <p:txBody>
          <a:bodyPr wrap="square" rtlCol="0">
            <a:spAutoFit/>
          </a:bodyPr>
          <a:lstStyle/>
          <a:p>
            <a:r>
              <a:rPr lang="en-US" sz="1200" dirty="0">
                <a:solidFill>
                  <a:srgbClr val="FF0000"/>
                </a:solidFill>
              </a:rPr>
              <a:t>Add the SITE_ID field</a:t>
            </a:r>
          </a:p>
        </p:txBody>
      </p:sp>
      <p:cxnSp>
        <p:nvCxnSpPr>
          <p:cNvPr id="11" name="Straight Arrow Connector 10">
            <a:extLst>
              <a:ext uri="{FF2B5EF4-FFF2-40B4-BE49-F238E27FC236}">
                <a16:creationId xmlns:a16="http://schemas.microsoft.com/office/drawing/2014/main" id="{32A9845D-ECE0-8A41-89D6-C31A60E117A4}"/>
              </a:ext>
            </a:extLst>
          </p:cNvPr>
          <p:cNvCxnSpPr>
            <a:cxnSpLocks/>
          </p:cNvCxnSpPr>
          <p:nvPr/>
        </p:nvCxnSpPr>
        <p:spPr>
          <a:xfrm flipH="1">
            <a:off x="8043044" y="1071858"/>
            <a:ext cx="1187668" cy="1313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DFA0EF-66E4-0941-9CC0-1972277ABA70}"/>
              </a:ext>
            </a:extLst>
          </p:cNvPr>
          <p:cNvSpPr txBox="1"/>
          <p:nvPr/>
        </p:nvSpPr>
        <p:spPr>
          <a:xfrm>
            <a:off x="9238594" y="785675"/>
            <a:ext cx="1471448" cy="646331"/>
          </a:xfrm>
          <a:prstGeom prst="rect">
            <a:avLst/>
          </a:prstGeom>
          <a:noFill/>
        </p:spPr>
        <p:txBody>
          <a:bodyPr wrap="square" rtlCol="0">
            <a:spAutoFit/>
          </a:bodyPr>
          <a:lstStyle/>
          <a:p>
            <a:r>
              <a:rPr lang="en-US" sz="1200" dirty="0">
                <a:solidFill>
                  <a:srgbClr val="FF0000"/>
                </a:solidFill>
              </a:rPr>
              <a:t>Essential the same as a </a:t>
            </a:r>
            <a:r>
              <a:rPr lang="en-US" sz="1200" dirty="0" err="1">
                <a:solidFill>
                  <a:srgbClr val="FF0000"/>
                </a:solidFill>
              </a:rPr>
              <a:t>SearchCursor</a:t>
            </a:r>
            <a:r>
              <a:rPr lang="en-US" sz="1200" dirty="0">
                <a:solidFill>
                  <a:srgbClr val="FF0000"/>
                </a:solidFill>
              </a:rPr>
              <a:t> output</a:t>
            </a:r>
          </a:p>
        </p:txBody>
      </p:sp>
    </p:spTree>
    <p:extLst>
      <p:ext uri="{BB962C8B-B14F-4D97-AF65-F5344CB8AC3E}">
        <p14:creationId xmlns:p14="http://schemas.microsoft.com/office/powerpoint/2010/main" val="277339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318F-53A2-FA4B-BC12-988AB65839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A01BB1-E0BB-C44E-9B08-9DFC7CD428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7993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5489</TotalTime>
  <Words>1088</Words>
  <Application>Microsoft Macintosh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Consolas</vt:lpstr>
      <vt:lpstr>Helvetica</vt:lpstr>
      <vt:lpstr>Office Theme</vt:lpstr>
      <vt:lpstr>PowerPoint Presentation</vt:lpstr>
      <vt:lpstr>PowerPoint Presentation</vt:lpstr>
      <vt:lpstr>AFTER THIS ARE HINTS AND SOLUTIONS</vt:lpstr>
      <vt:lpstr>How to carry site ID to your radiating lines?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Davies</dc:creator>
  <cp:lastModifiedBy>Andrew Davies</cp:lastModifiedBy>
  <cp:revision>7</cp:revision>
  <dcterms:created xsi:type="dcterms:W3CDTF">2020-04-17T17:21:42Z</dcterms:created>
  <dcterms:modified xsi:type="dcterms:W3CDTF">2020-04-27T13:19:17Z</dcterms:modified>
</cp:coreProperties>
</file>