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sldIdLst>
    <p:sldId id="267" r:id="rId2"/>
    <p:sldId id="257" r:id="rId3"/>
    <p:sldId id="258" r:id="rId4"/>
    <p:sldId id="278" r:id="rId5"/>
    <p:sldId id="259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E85"/>
    <a:srgbClr val="FFFFFF"/>
    <a:srgbClr val="000000"/>
    <a:srgbClr val="101080"/>
    <a:srgbClr val="0F0F7D"/>
    <a:srgbClr val="0000F0"/>
    <a:srgbClr val="0E0E92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7" autoAdjust="0"/>
    <p:restoredTop sz="90929"/>
  </p:normalViewPr>
  <p:slideViewPr>
    <p:cSldViewPr>
      <p:cViewPr varScale="1">
        <p:scale>
          <a:sx n="100" d="100"/>
          <a:sy n="100" d="100"/>
        </p:scale>
        <p:origin x="-92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07CC52-9365-0A44-8CA9-DE0D2E0F17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4E3212-4F54-AC41-8799-D5EA7CA90B22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1"/>
          <p:cNvSpPr>
            <a:spLocks noChangeShapeType="1"/>
          </p:cNvSpPr>
          <p:nvPr/>
        </p:nvSpPr>
        <p:spPr bwMode="auto">
          <a:xfrm flipH="1">
            <a:off x="1371600" y="2971800"/>
            <a:ext cx="9144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5" name="Line 52"/>
          <p:cNvSpPr>
            <a:spLocks noChangeShapeType="1"/>
          </p:cNvSpPr>
          <p:nvPr/>
        </p:nvSpPr>
        <p:spPr bwMode="auto">
          <a:xfrm>
            <a:off x="3200400" y="2971800"/>
            <a:ext cx="9144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5105400" y="2625725"/>
            <a:ext cx="9144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381000" y="2590800"/>
            <a:ext cx="990600" cy="685800"/>
          </a:xfrm>
          <a:prstGeom prst="rect">
            <a:avLst/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392113" y="2924175"/>
            <a:ext cx="9906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286000" y="2590800"/>
            <a:ext cx="990600" cy="685800"/>
          </a:xfrm>
          <a:prstGeom prst="rect">
            <a:avLst/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2286000" y="2971800"/>
            <a:ext cx="9906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114800" y="2362200"/>
            <a:ext cx="990600" cy="1066800"/>
          </a:xfrm>
          <a:prstGeom prst="rect">
            <a:avLst/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>
            <a:off x="4114800" y="2743200"/>
            <a:ext cx="9906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7824788" y="2763838"/>
            <a:ext cx="990600" cy="685800"/>
          </a:xfrm>
          <a:prstGeom prst="rect">
            <a:avLst/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7837488" y="3116263"/>
            <a:ext cx="9906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5981700" y="2368550"/>
            <a:ext cx="990600" cy="587375"/>
          </a:xfrm>
          <a:prstGeom prst="rect">
            <a:avLst/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>
            <a:off x="5994400" y="2671763"/>
            <a:ext cx="9906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7" name="AutoShape 55"/>
          <p:cNvSpPr>
            <a:spLocks noChangeArrowheads="1"/>
          </p:cNvSpPr>
          <p:nvPr/>
        </p:nvSpPr>
        <p:spPr bwMode="auto">
          <a:xfrm rot="5400000">
            <a:off x="3810000" y="2819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2286000" y="2590800"/>
            <a:ext cx="963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Generalizable</a:t>
            </a:r>
          </a:p>
          <a:p>
            <a:pPr algn="ctr"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Element</a:t>
            </a:r>
          </a:p>
        </p:txBody>
      </p:sp>
      <p:sp>
        <p:nvSpPr>
          <p:cNvPr id="19" name="Text Box 60"/>
          <p:cNvSpPr txBox="1">
            <a:spLocks noChangeArrowheads="1"/>
          </p:cNvSpPr>
          <p:nvPr/>
        </p:nvSpPr>
        <p:spPr bwMode="auto">
          <a:xfrm>
            <a:off x="6065838" y="2392363"/>
            <a:ext cx="8588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Namespace</a:t>
            </a:r>
          </a:p>
        </p:txBody>
      </p: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4038600" y="236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Model</a:t>
            </a:r>
          </a:p>
          <a:p>
            <a:pPr algn="ctr"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Element</a:t>
            </a:r>
          </a:p>
        </p:txBody>
      </p:sp>
      <p:sp>
        <p:nvSpPr>
          <p:cNvPr id="21" name="AutoShape 62"/>
          <p:cNvSpPr>
            <a:spLocks noChangeArrowheads="1"/>
          </p:cNvSpPr>
          <p:nvPr/>
        </p:nvSpPr>
        <p:spPr bwMode="auto">
          <a:xfrm rot="5400000">
            <a:off x="1981200" y="2819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4114800" y="2819400"/>
            <a:ext cx="992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name</a:t>
            </a:r>
          </a:p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visibility</a:t>
            </a:r>
          </a:p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isSpecification</a:t>
            </a:r>
          </a:p>
        </p:txBody>
      </p:sp>
      <p:sp>
        <p:nvSpPr>
          <p:cNvPr id="23" name="AutoShape 65"/>
          <p:cNvSpPr>
            <a:spLocks noChangeArrowheads="1"/>
          </p:cNvSpPr>
          <p:nvPr/>
        </p:nvSpPr>
        <p:spPr bwMode="auto">
          <a:xfrm>
            <a:off x="5740400" y="2549525"/>
            <a:ext cx="228600" cy="152400"/>
          </a:xfrm>
          <a:prstGeom prst="diamond">
            <a:avLst/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4" name="Text Box 66"/>
          <p:cNvSpPr txBox="1">
            <a:spLocks noChangeArrowheads="1"/>
          </p:cNvSpPr>
          <p:nvPr/>
        </p:nvSpPr>
        <p:spPr bwMode="auto">
          <a:xfrm>
            <a:off x="528638" y="2641600"/>
            <a:ext cx="706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Classifier</a:t>
            </a:r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2290763" y="2989263"/>
            <a:ext cx="542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isRoot</a:t>
            </a:r>
          </a:p>
        </p:txBody>
      </p:sp>
      <p:sp>
        <p:nvSpPr>
          <p:cNvPr id="26" name="AutoShape 68"/>
          <p:cNvSpPr>
            <a:spLocks noChangeArrowheads="1"/>
          </p:cNvSpPr>
          <p:nvPr/>
        </p:nvSpPr>
        <p:spPr bwMode="auto">
          <a:xfrm rot="16200000" flipH="1">
            <a:off x="5124450" y="29972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101080"/>
          </a:solidFill>
          <a:ln w="9525">
            <a:solidFill>
              <a:srgbClr val="000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7" name="Text Box 69"/>
          <p:cNvSpPr txBox="1">
            <a:spLocks noChangeArrowheads="1"/>
          </p:cNvSpPr>
          <p:nvPr/>
        </p:nvSpPr>
        <p:spPr bwMode="auto">
          <a:xfrm>
            <a:off x="7918450" y="2803525"/>
            <a:ext cx="884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Constraint</a:t>
            </a:r>
          </a:p>
        </p:txBody>
      </p:sp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7875588" y="3163888"/>
            <a:ext cx="471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F0"/>
                </a:solidFill>
                <a:latin typeface="Arial" charset="0"/>
                <a:ea typeface="+mn-ea"/>
              </a:rPr>
              <a:t>Body</a:t>
            </a:r>
          </a:p>
        </p:txBody>
      </p:sp>
      <p:sp>
        <p:nvSpPr>
          <p:cNvPr id="29" name="Line 71"/>
          <p:cNvSpPr>
            <a:spLocks noChangeShapeType="1"/>
          </p:cNvSpPr>
          <p:nvPr/>
        </p:nvSpPr>
        <p:spPr bwMode="auto">
          <a:xfrm>
            <a:off x="5456238" y="3149600"/>
            <a:ext cx="2374900" cy="0"/>
          </a:xfrm>
          <a:prstGeom prst="line">
            <a:avLst/>
          </a:prstGeom>
          <a:noFill/>
          <a:ln w="9525">
            <a:solidFill>
              <a:srgbClr val="000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228600" y="914400"/>
            <a:ext cx="871696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821487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754F47D-49DE-244C-9A66-5CAFEB2F1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80283-3329-C74B-810C-11722DE4C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0"/>
            <a:ext cx="1982788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5797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F46D8-AF15-A646-B909-4B87F069C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AA671-F6F8-184D-8BF6-0B76732B3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A5C74-B3F1-9F41-82B5-EE9BC64B25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295400"/>
            <a:ext cx="38893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763" y="1295400"/>
            <a:ext cx="38893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6BC35-E9A0-3D41-B0AB-72E91B8429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F5116-626F-E64D-AECE-158333B3D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D38E4-D7A6-3F4C-9D7B-677889F38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B3066-0526-1846-BE00-50B6080FE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B0C79-8F3D-1A47-A6B4-1A25BF7665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22A50-47E3-5A4E-9244-AB52D86DD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902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1295400"/>
            <a:ext cx="79311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charset="0"/>
              </a:defRPr>
            </a:lvl1pPr>
          </a:lstStyle>
          <a:p>
            <a:fld id="{C7F85400-703B-BB44-91DF-C75F0415128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" grpId="0" build="p" bldLvl="2" autoUpdateAnimBg="0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0"/>
        <a:buChar char="n"/>
        <a:defRPr kumimoji="1"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s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716963" cy="1400175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Introduction to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Conceptual Modeling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10025"/>
            <a:ext cx="8382000" cy="2085975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Arial" charset="0"/>
              </a:rPr>
              <a:t>CS5700</a:t>
            </a:r>
          </a:p>
          <a:p>
            <a:pPr>
              <a:buFont typeface="Monotype Sorts" charset="0"/>
              <a:buNone/>
            </a:pPr>
            <a:r>
              <a:rPr lang="en-US">
                <a:latin typeface="Arial" charset="0"/>
              </a:rPr>
              <a:t>Object-Oriented Software Development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400">
                <a:latin typeface="Arial" charset="0"/>
              </a:rPr>
              <a:t>Dr. Stephen Clyde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931150" cy="5181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What is a model?</a:t>
            </a:r>
          </a:p>
          <a:p>
            <a:pPr lvl="1"/>
            <a:r>
              <a:rPr lang="en-US" sz="2400" dirty="0">
                <a:latin typeface="Arial" charset="0"/>
              </a:rPr>
              <a:t>A model is a description of a system</a:t>
            </a:r>
          </a:p>
          <a:p>
            <a:pPr lvl="1"/>
            <a:r>
              <a:rPr lang="en-US" sz="2400" dirty="0">
                <a:latin typeface="Arial" charset="0"/>
              </a:rPr>
              <a:t>A model is a simplification or abstraction of reality</a:t>
            </a:r>
          </a:p>
          <a:p>
            <a:pPr lvl="1"/>
            <a:r>
              <a:rPr lang="en-US" sz="2400" dirty="0">
                <a:latin typeface="Arial" charset="0"/>
              </a:rPr>
              <a:t>A model allows for reasoning about a system</a:t>
            </a:r>
          </a:p>
          <a:p>
            <a:r>
              <a:rPr lang="en-US" dirty="0">
                <a:latin typeface="Arial" charset="0"/>
              </a:rPr>
              <a:t>Some common types of models</a:t>
            </a:r>
          </a:p>
          <a:p>
            <a:pPr lvl="1"/>
            <a:r>
              <a:rPr lang="en-US" sz="2400" dirty="0" smtClean="0">
                <a:latin typeface="Arial" charset="0"/>
              </a:rPr>
              <a:t>Physical Scale </a:t>
            </a:r>
            <a:r>
              <a:rPr lang="en-US" sz="2400" dirty="0">
                <a:latin typeface="Arial" charset="0"/>
              </a:rPr>
              <a:t>models</a:t>
            </a:r>
          </a:p>
          <a:p>
            <a:pPr lvl="1"/>
            <a:r>
              <a:rPr lang="en-US" sz="2400" dirty="0">
                <a:latin typeface="Arial" charset="0"/>
              </a:rPr>
              <a:t>Mathematical models</a:t>
            </a:r>
          </a:p>
          <a:p>
            <a:pPr lvl="1"/>
            <a:r>
              <a:rPr lang="en-US" sz="2400" dirty="0">
                <a:latin typeface="Arial" charset="0"/>
              </a:rPr>
              <a:t>Process models</a:t>
            </a:r>
          </a:p>
          <a:p>
            <a:pPr lvl="1"/>
            <a:r>
              <a:rPr lang="en-US" sz="2400" dirty="0" smtClean="0">
                <a:latin typeface="Arial" charset="0"/>
              </a:rPr>
              <a:t>Data models</a:t>
            </a:r>
          </a:p>
          <a:p>
            <a:r>
              <a:rPr lang="en-US" sz="2600" dirty="0" smtClean="0">
                <a:latin typeface="Arial" charset="0"/>
              </a:rPr>
              <a:t>Conceptual modeling </a:t>
            </a:r>
            <a:r>
              <a:rPr lang="en-US" sz="2600" dirty="0" smtClean="0">
                <a:latin typeface="Arial" charset="0"/>
                <a:sym typeface="Wingdings"/>
              </a:rPr>
              <a:t> modeling to capture ideas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Conceptual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447800"/>
            <a:ext cx="7999412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charset="0"/>
              </a:rPr>
              <a:t>Why do we build </a:t>
            </a:r>
            <a:r>
              <a:rPr lang="en-US" dirty="0" smtClean="0">
                <a:latin typeface="Arial" charset="0"/>
              </a:rPr>
              <a:t>models </a:t>
            </a:r>
            <a:r>
              <a:rPr lang="en-US" dirty="0">
                <a:latin typeface="Arial" charset="0"/>
              </a:rPr>
              <a:t>in software engineering?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To be better understand a real-world system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To visualize a system as it is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envision a </a:t>
            </a:r>
            <a:r>
              <a:rPr lang="en-US" dirty="0">
                <a:latin typeface="Arial" charset="0"/>
              </a:rPr>
              <a:t>system as we want it to </a:t>
            </a:r>
            <a:r>
              <a:rPr lang="en-US" dirty="0" smtClean="0">
                <a:latin typeface="Arial" charset="0"/>
              </a:rPr>
              <a:t>become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Arial" charset="0"/>
              </a:rPr>
              <a:t>To discover and document key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decisions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To specify a </a:t>
            </a:r>
            <a:r>
              <a:rPr lang="en-US" dirty="0" smtClean="0">
                <a:latin typeface="Arial" charset="0"/>
              </a:rPr>
              <a:t>solution (design)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create a plan that </a:t>
            </a:r>
            <a:r>
              <a:rPr lang="en-US" dirty="0">
                <a:latin typeface="Arial" charset="0"/>
              </a:rPr>
              <a:t>can guide construction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To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COMMUNICATE efficiently</a:t>
            </a:r>
            <a:endParaRPr lang="en-US" sz="24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Conceptual Modeling</a:t>
            </a:r>
          </a:p>
        </p:txBody>
      </p:sp>
      <p:sp>
        <p:nvSpPr>
          <p:cNvPr id="6147" name="Oval 7"/>
          <p:cNvSpPr>
            <a:spLocks noChangeArrowheads="1"/>
          </p:cNvSpPr>
          <p:nvPr/>
        </p:nvSpPr>
        <p:spPr bwMode="auto">
          <a:xfrm>
            <a:off x="3505200" y="1066800"/>
            <a:ext cx="1905000" cy="1219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Modeling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43000" y="1981200"/>
            <a:ext cx="2514600" cy="1295400"/>
            <a:chOff x="672" y="1248"/>
            <a:chExt cx="1584" cy="816"/>
          </a:xfrm>
        </p:grpSpPr>
        <p:sp>
          <p:nvSpPr>
            <p:cNvPr id="6173" name="Line 12"/>
            <p:cNvSpPr>
              <a:spLocks noChangeShapeType="1"/>
            </p:cNvSpPr>
            <p:nvPr/>
          </p:nvSpPr>
          <p:spPr bwMode="auto">
            <a:xfrm flipV="1">
              <a:off x="1584" y="1248"/>
              <a:ext cx="6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Oval 8"/>
            <p:cNvSpPr>
              <a:spLocks noChangeArrowheads="1"/>
            </p:cNvSpPr>
            <p:nvPr/>
          </p:nvSpPr>
          <p:spPr bwMode="auto">
            <a:xfrm>
              <a:off x="672" y="1536"/>
              <a:ext cx="1248" cy="52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Philosophy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429000" y="2286000"/>
            <a:ext cx="2133600" cy="990600"/>
            <a:chOff x="2112" y="1440"/>
            <a:chExt cx="1344" cy="624"/>
          </a:xfrm>
        </p:grpSpPr>
        <p:sp>
          <p:nvSpPr>
            <p:cNvPr id="6171" name="Line 13"/>
            <p:cNvSpPr>
              <a:spLocks noChangeShapeType="1"/>
            </p:cNvSpPr>
            <p:nvPr/>
          </p:nvSpPr>
          <p:spPr bwMode="auto">
            <a:xfrm flipV="1">
              <a:off x="2784" y="144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1344" cy="52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Methodology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257800" y="1905000"/>
            <a:ext cx="2667000" cy="1371600"/>
            <a:chOff x="3264" y="1200"/>
            <a:chExt cx="1680" cy="864"/>
          </a:xfrm>
        </p:grpSpPr>
        <p:sp>
          <p:nvSpPr>
            <p:cNvPr id="6169" name="Line 14"/>
            <p:cNvSpPr>
              <a:spLocks noChangeShapeType="1"/>
            </p:cNvSpPr>
            <p:nvPr/>
          </p:nvSpPr>
          <p:spPr bwMode="auto">
            <a:xfrm flipH="1" flipV="1">
              <a:off x="3264" y="1200"/>
              <a:ext cx="76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Oval 10"/>
            <p:cNvSpPr>
              <a:spLocks noChangeArrowheads="1"/>
            </p:cNvSpPr>
            <p:nvPr/>
          </p:nvSpPr>
          <p:spPr bwMode="auto">
            <a:xfrm>
              <a:off x="3600" y="1536"/>
              <a:ext cx="1344" cy="52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Discipline-specific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Theories</a:t>
              </a:r>
            </a:p>
          </p:txBody>
        </p:sp>
      </p:grp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66008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/>
              <a:t>References:</a:t>
            </a:r>
          </a:p>
          <a:p>
            <a:r>
              <a:rPr lang="en-US" sz="1400"/>
              <a:t>Banhaty, </a:t>
            </a:r>
            <a:r>
              <a:rPr lang="ja-JP" altLang="en-US" sz="1400"/>
              <a:t>“</a:t>
            </a:r>
            <a:r>
              <a:rPr lang="en-US" sz="1400"/>
              <a:t>System Inquiry</a:t>
            </a:r>
            <a:r>
              <a:rPr lang="ja-JP" altLang="en-US" sz="1400"/>
              <a:t>”</a:t>
            </a:r>
            <a:r>
              <a:rPr lang="en-US" sz="1400"/>
              <a:t>, </a:t>
            </a:r>
            <a:r>
              <a:rPr lang="en-US" sz="1400">
                <a:hlinkClick r:id="rId2"/>
              </a:rPr>
              <a:t>www.isss.org</a:t>
            </a:r>
            <a:endParaRPr lang="en-US" sz="1400"/>
          </a:p>
          <a:p>
            <a:r>
              <a:rPr lang="en-US" sz="1400"/>
              <a:t>Wegman, </a:t>
            </a:r>
            <a:r>
              <a:rPr lang="ja-JP" altLang="en-US" sz="1400"/>
              <a:t>“</a:t>
            </a:r>
            <a:r>
              <a:rPr lang="en-US" sz="1400"/>
              <a:t>Conceptual Modeling</a:t>
            </a:r>
            <a:r>
              <a:rPr lang="ja-JP" altLang="en-US" sz="1400"/>
              <a:t>”</a:t>
            </a:r>
            <a:r>
              <a:rPr lang="en-US" sz="1400"/>
              <a:t>, http://lamswww.epfl.ch/course/system2002/week7.pdf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6200" y="3200400"/>
            <a:ext cx="3657600" cy="2286000"/>
            <a:chOff x="0" y="2016"/>
            <a:chExt cx="2304" cy="1440"/>
          </a:xfrm>
        </p:grpSpPr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V="1">
              <a:off x="528" y="2016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V="1">
              <a:off x="1104" y="2064"/>
              <a:ext cx="144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 flipV="1">
              <a:off x="1536" y="2016"/>
              <a:ext cx="28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Oval 15"/>
            <p:cNvSpPr>
              <a:spLocks noChangeArrowheads="1"/>
            </p:cNvSpPr>
            <p:nvPr/>
          </p:nvSpPr>
          <p:spPr bwMode="auto">
            <a:xfrm>
              <a:off x="432" y="2976"/>
              <a:ext cx="1392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Epistemology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</a:rPr>
                <a:t>(what is knowledge)</a:t>
              </a:r>
            </a:p>
          </p:txBody>
        </p:sp>
        <p:sp>
          <p:nvSpPr>
            <p:cNvPr id="6167" name="Oval 16"/>
            <p:cNvSpPr>
              <a:spLocks noChangeArrowheads="1"/>
            </p:cNvSpPr>
            <p:nvPr/>
          </p:nvSpPr>
          <p:spPr bwMode="auto">
            <a:xfrm>
              <a:off x="0" y="2448"/>
              <a:ext cx="1008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Ontology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</a:rPr>
                <a:t>(what exists)</a:t>
              </a:r>
            </a:p>
          </p:txBody>
        </p:sp>
        <p:sp>
          <p:nvSpPr>
            <p:cNvPr id="6168" name="Oval 17"/>
            <p:cNvSpPr>
              <a:spLocks noChangeArrowheads="1"/>
            </p:cNvSpPr>
            <p:nvPr/>
          </p:nvSpPr>
          <p:spPr bwMode="auto">
            <a:xfrm>
              <a:off x="1296" y="2448"/>
              <a:ext cx="1008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Ethics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</a:rPr>
                <a:t>(what is right)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867400" y="3276600"/>
            <a:ext cx="3124200" cy="2286000"/>
            <a:chOff x="3648" y="2064"/>
            <a:chExt cx="1968" cy="1440"/>
          </a:xfrm>
        </p:grpSpPr>
        <p:sp>
          <p:nvSpPr>
            <p:cNvPr id="6159" name="Line 23"/>
            <p:cNvSpPr>
              <a:spLocks noChangeShapeType="1"/>
            </p:cNvSpPr>
            <p:nvPr/>
          </p:nvSpPr>
          <p:spPr bwMode="auto">
            <a:xfrm flipH="1" flipV="1">
              <a:off x="4512" y="2064"/>
              <a:ext cx="28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24"/>
            <p:cNvSpPr>
              <a:spLocks noChangeShapeType="1"/>
            </p:cNvSpPr>
            <p:nvPr/>
          </p:nvSpPr>
          <p:spPr bwMode="auto">
            <a:xfrm flipH="1" flipV="1">
              <a:off x="4272" y="2064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Oval 21"/>
            <p:cNvSpPr>
              <a:spLocks noChangeArrowheads="1"/>
            </p:cNvSpPr>
            <p:nvPr/>
          </p:nvSpPr>
          <p:spPr bwMode="auto">
            <a:xfrm>
              <a:off x="4416" y="2448"/>
              <a:ext cx="1200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Theories for making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</a:rPr>
                <a:t>design choices</a:t>
              </a:r>
            </a:p>
          </p:txBody>
        </p:sp>
        <p:sp>
          <p:nvSpPr>
            <p:cNvPr id="6162" name="Oval 22"/>
            <p:cNvSpPr>
              <a:spLocks noChangeArrowheads="1"/>
            </p:cNvSpPr>
            <p:nvPr/>
          </p:nvSpPr>
          <p:spPr bwMode="auto">
            <a:xfrm>
              <a:off x="3648" y="3024"/>
              <a:ext cx="1200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Theories used to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</a:rPr>
                <a:t>represent models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505200" y="3200400"/>
            <a:ext cx="2743200" cy="2286000"/>
            <a:chOff x="2160" y="2016"/>
            <a:chExt cx="1728" cy="1440"/>
          </a:xfrm>
        </p:grpSpPr>
        <p:sp>
          <p:nvSpPr>
            <p:cNvPr id="6155" name="Line 27"/>
            <p:cNvSpPr>
              <a:spLocks noChangeShapeType="1"/>
            </p:cNvSpPr>
            <p:nvPr/>
          </p:nvSpPr>
          <p:spPr bwMode="auto">
            <a:xfrm flipH="1" flipV="1">
              <a:off x="3024" y="2016"/>
              <a:ext cx="33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28"/>
            <p:cNvSpPr>
              <a:spLocks noChangeShapeType="1"/>
            </p:cNvSpPr>
            <p:nvPr/>
          </p:nvSpPr>
          <p:spPr bwMode="auto">
            <a:xfrm flipV="1">
              <a:off x="2688" y="2064"/>
              <a:ext cx="96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Oval 25"/>
            <p:cNvSpPr>
              <a:spLocks noChangeArrowheads="1"/>
            </p:cNvSpPr>
            <p:nvPr/>
          </p:nvSpPr>
          <p:spPr bwMode="auto">
            <a:xfrm>
              <a:off x="2160" y="2976"/>
              <a:ext cx="1008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Methods</a:t>
              </a:r>
            </a:p>
          </p:txBody>
        </p:sp>
        <p:sp>
          <p:nvSpPr>
            <p:cNvPr id="6158" name="Oval 26"/>
            <p:cNvSpPr>
              <a:spLocks noChangeArrowheads="1"/>
            </p:cNvSpPr>
            <p:nvPr/>
          </p:nvSpPr>
          <p:spPr bwMode="auto">
            <a:xfrm>
              <a:off x="2880" y="2448"/>
              <a:ext cx="1008" cy="480"/>
            </a:xfrm>
            <a:prstGeom prst="ellipse">
              <a:avLst/>
            </a:prstGeom>
            <a:solidFill>
              <a:srgbClr val="D5BE8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Tools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Principles of Modeling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31150" cy="4876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 model is not directly observable, but can expressed in the graphical or textual notation of </a:t>
            </a:r>
            <a:r>
              <a:rPr lang="en-US" dirty="0" smtClean="0">
                <a:latin typeface="Arial" charset="0"/>
              </a:rPr>
              <a:t>its </a:t>
            </a:r>
            <a:r>
              <a:rPr lang="en-US" dirty="0">
                <a:latin typeface="Arial" charset="0"/>
              </a:rPr>
              <a:t>modeling language</a:t>
            </a:r>
          </a:p>
          <a:p>
            <a:r>
              <a:rPr lang="en-US" dirty="0">
                <a:latin typeface="Arial" charset="0"/>
              </a:rPr>
              <a:t>The choice of modeling languages has a profound impact on how a problem is attacked and how a solution is shaped</a:t>
            </a:r>
          </a:p>
          <a:p>
            <a:r>
              <a:rPr lang="en-US" dirty="0">
                <a:latin typeface="Arial" charset="0"/>
              </a:rPr>
              <a:t>A model may need to be expressed at different levels of precision or completeness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Principles of Modeling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3115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Useful models are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Accurate, but not necessarily complete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Understandable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Consistent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Easily Modified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Expressed at different levels of detail for different communications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best models are 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connected to reality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single modeling language is </a:t>
            </a:r>
            <a:r>
              <a:rPr lang="en-US" sz="2800" dirty="0" smtClean="0">
                <a:latin typeface="Arial" charset="0"/>
              </a:rPr>
              <a:t>sufficient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A </a:t>
            </a:r>
            <a:r>
              <a:rPr lang="en-US" sz="2800" dirty="0">
                <a:latin typeface="Arial" charset="0"/>
              </a:rPr>
              <a:t>nontrivial system is best </a:t>
            </a:r>
            <a:r>
              <a:rPr lang="en-US" sz="2800" dirty="0" smtClean="0">
                <a:latin typeface="Arial" charset="0"/>
              </a:rPr>
              <a:t>modeled using a </a:t>
            </a:r>
            <a:r>
              <a:rPr lang="en-US" sz="2800" dirty="0">
                <a:latin typeface="Arial" charset="0"/>
              </a:rPr>
              <a:t>small set of nearly independent models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Discussion on Object Orientation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>
                <a:latin typeface="Arial" charset="0"/>
              </a:rPr>
              <a:t>What does it mean for a programming approach to be Object Oriented?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32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3200">
                <a:latin typeface="Arial" charset="0"/>
              </a:rPr>
              <a:t>What are the essential features or concepts of Object Orientation?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32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3200">
                <a:latin typeface="Arial" charset="0"/>
              </a:rPr>
              <a:t>How does it compare to other programming paradigms?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Object-oriented Modeling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311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OO Models reflect either a problem or solution domain in terms of objects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Good OO models use domain terminology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An object is a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thing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from the problem or solution domain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Every object has </a:t>
            </a:r>
            <a:r>
              <a:rPr lang="en-US" sz="2400" dirty="0" smtClean="0">
                <a:latin typeface="Arial" charset="0"/>
              </a:rPr>
              <a:t>a unique identity, even if it is not known or relevant for a particular system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An object has attributes, state, and behavior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Objects relate to each other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An object provides services to and uses services of other objects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Objects have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abstraction boundaries </a:t>
            </a:r>
            <a:r>
              <a:rPr lang="en-US" sz="2400" dirty="0">
                <a:latin typeface="Arial" charset="0"/>
              </a:rPr>
              <a:t>which </a:t>
            </a:r>
            <a:r>
              <a:rPr lang="en-US" sz="2400" dirty="0">
                <a:solidFill>
                  <a:srgbClr val="FFFF66"/>
                </a:solidFill>
                <a:latin typeface="Arial" charset="0"/>
              </a:rPr>
              <a:t>encapsulate</a:t>
            </a:r>
            <a:r>
              <a:rPr lang="en-US" sz="2400" dirty="0">
                <a:latin typeface="Arial" charset="0"/>
              </a:rPr>
              <a:t> their structure and behavior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">
      <a:dk1>
        <a:srgbClr val="5490A8"/>
      </a:dk1>
      <a:lt1>
        <a:srgbClr val="CCECFF"/>
      </a:lt1>
      <a:dk2>
        <a:srgbClr val="000090"/>
      </a:dk2>
      <a:lt2>
        <a:srgbClr val="FFFF66"/>
      </a:lt2>
      <a:accent1>
        <a:srgbClr val="0099CC"/>
      </a:accent1>
      <a:accent2>
        <a:srgbClr val="3366CC"/>
      </a:accent2>
      <a:accent3>
        <a:srgbClr val="AAAAC6"/>
      </a:accent3>
      <a:accent4>
        <a:srgbClr val="AEC9DA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7">
        <a:dk1>
          <a:srgbClr val="5490A8"/>
        </a:dk1>
        <a:lt1>
          <a:srgbClr val="DDDDDD"/>
        </a:lt1>
        <a:dk2>
          <a:srgbClr val="2B048C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CAAC5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703</TotalTime>
  <Words>432</Words>
  <Application>Microsoft Macintosh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Dads Tie</vt:lpstr>
      <vt:lpstr>Introduction to Conceptual Modeling</vt:lpstr>
      <vt:lpstr>Modeling</vt:lpstr>
      <vt:lpstr>Conceptual Modeling</vt:lpstr>
      <vt:lpstr>Conceptual Modeling</vt:lpstr>
      <vt:lpstr>Principles of Modeling</vt:lpstr>
      <vt:lpstr>Principles of Modeling</vt:lpstr>
      <vt:lpstr>Discussion on Object Orientation</vt:lpstr>
      <vt:lpstr>Object-oriented Modeling</vt:lpstr>
    </vt:vector>
  </TitlesOfParts>
  <Company>Utah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Preferred Customer</dc:creator>
  <cp:lastModifiedBy>Stephen Clyde</cp:lastModifiedBy>
  <cp:revision>39</cp:revision>
  <dcterms:created xsi:type="dcterms:W3CDTF">1999-09-01T15:54:28Z</dcterms:created>
  <dcterms:modified xsi:type="dcterms:W3CDTF">2015-09-02T16:02:07Z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swc@stevec.cs.usu.edu</vt:lpwstr>
  </property>
  <property fmtid="{D5CDD505-2E9C-101B-9397-08002B2CF9AE}" pid="8" name="HomePage">
    <vt:lpwstr>http://sys1.cs.usu.edu/cs5700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C:\CLASSES\cs5700s00\Web\Notes</vt:lpwstr>
  </property>
</Properties>
</file>