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3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CS5700 – Object-oriented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 and Why Study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0754"/>
            <a:ext cx="10820400" cy="22454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Captures expertise in an accessible</a:t>
            </a:r>
            <a:r>
              <a:rPr lang="en-US" dirty="0"/>
              <a:t> </a:t>
            </a:r>
            <a:r>
              <a:rPr lang="en-US" dirty="0" smtClean="0"/>
              <a:t>and teachable form</a:t>
            </a:r>
          </a:p>
          <a:p>
            <a:r>
              <a:rPr lang="en-US" dirty="0" smtClean="0"/>
              <a:t>Collectively create a high-level lexicon (a vocabulary) for design software system</a:t>
            </a:r>
          </a:p>
          <a:p>
            <a:r>
              <a:rPr lang="en-US" dirty="0" smtClean="0"/>
              <a:t>Help with analysis of problems by documenting common problems</a:t>
            </a:r>
          </a:p>
          <a:p>
            <a:r>
              <a:rPr lang="en-US" dirty="0" smtClean="0"/>
              <a:t>Help with making design choices by explaining consequences of known solutions</a:t>
            </a:r>
          </a:p>
          <a:p>
            <a:r>
              <a:rPr lang="en-US" dirty="0" smtClean="0"/>
              <a:t>Improve productive by encouraging reuse and by providing examples</a:t>
            </a:r>
          </a:p>
          <a:p>
            <a:r>
              <a:rPr lang="en-US" dirty="0" smtClean="0"/>
              <a:t>Encourage more readable and maintainable code by using common terms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8347" y="2057401"/>
            <a:ext cx="7735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FFFF00"/>
                </a:solidFill>
              </a:rPr>
              <a:t>reusable solution </a:t>
            </a:r>
            <a:r>
              <a:rPr lang="en-US" sz="3600" dirty="0" smtClean="0"/>
              <a:t>to a commonly </a:t>
            </a:r>
            <a:r>
              <a:rPr lang="en-US" sz="3600" dirty="0" smtClean="0">
                <a:solidFill>
                  <a:srgbClr val="FFFF00"/>
                </a:solidFill>
              </a:rPr>
              <a:t>occurring problem </a:t>
            </a:r>
            <a:r>
              <a:rPr lang="en-US" sz="3600" dirty="0" smtClean="0"/>
              <a:t>with a given </a:t>
            </a:r>
            <a:r>
              <a:rPr lang="en-US" sz="3600" dirty="0" smtClean="0">
                <a:solidFill>
                  <a:srgbClr val="FFFF00"/>
                </a:solidFill>
              </a:rPr>
              <a:t>context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Expertise Available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194560"/>
            <a:ext cx="823162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Capturing expertise in patterns originated as an architectural concept (Christopher </a:t>
            </a:r>
            <a:r>
              <a:rPr lang="en-US" dirty="0" err="1" smtClean="0"/>
              <a:t>Alexandar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early work in identifying and applying software design patterns first published at the 1987 OOPSLA conference (Kent Beck and Ward Cunningham)</a:t>
            </a:r>
          </a:p>
          <a:p>
            <a:r>
              <a:rPr lang="en-US" dirty="0" smtClean="0"/>
              <a:t>The works started to gain momentum, during a “Bird of Feather” meeting at the OOPSLA conference</a:t>
            </a:r>
          </a:p>
          <a:p>
            <a:r>
              <a:rPr lang="en-US" dirty="0" smtClean="0"/>
              <a:t>A seminal a book was that documented 24 fundamental patterns </a:t>
            </a:r>
            <a:r>
              <a:rPr lang="en-US" dirty="0" err="1" smtClean="0"/>
              <a:t>wasreleased</a:t>
            </a:r>
            <a:r>
              <a:rPr lang="en-US" dirty="0" smtClean="0"/>
              <a:t> at the 1994 OOPSLA conference (Gang of Four)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15" y="2194560"/>
            <a:ext cx="2622494" cy="32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Design Patterns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61058"/>
              </p:ext>
            </p:extLst>
          </p:nvPr>
        </p:nvGraphicFramePr>
        <p:xfrm>
          <a:off x="874841" y="2200508"/>
          <a:ext cx="2515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Creational Patterns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Abstract Factory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Factory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Prototype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Singleton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4258"/>
              </p:ext>
            </p:extLst>
          </p:nvPr>
        </p:nvGraphicFramePr>
        <p:xfrm>
          <a:off x="4826450" y="2200508"/>
          <a:ext cx="2515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Structural</a:t>
                      </a:r>
                      <a:r>
                        <a:rPr lang="en-US" sz="1600" baseline="0" dirty="0" smtClean="0"/>
                        <a:t> Patterns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Adapter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Bridge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Composite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Decorator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Facade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Flyweight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16250"/>
              </p:ext>
            </p:extLst>
          </p:nvPr>
        </p:nvGraphicFramePr>
        <p:xfrm>
          <a:off x="8778060" y="2208075"/>
          <a:ext cx="25157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Behavioral</a:t>
                      </a:r>
                      <a:r>
                        <a:rPr lang="en-US" sz="1600" baseline="0" dirty="0" smtClean="0"/>
                        <a:t> Patterns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r>
                        <a:rPr lang="en-US" sz="1600" baseline="0" dirty="0" smtClean="0"/>
                        <a:t> of Responsibility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Interpreter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Memento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Observer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Strategy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Visitor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2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documentation template is used to capture each pattern</a:t>
            </a:r>
          </a:p>
          <a:p>
            <a:r>
              <a:rPr lang="en-US" dirty="0" smtClean="0"/>
              <a:t>Essential elements in a pattern template: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Context</a:t>
            </a:r>
          </a:p>
          <a:p>
            <a:r>
              <a:rPr lang="en-US" dirty="0" smtClean="0"/>
              <a:t>Other elements</a:t>
            </a:r>
          </a:p>
          <a:p>
            <a:pPr lvl="1"/>
            <a:r>
              <a:rPr lang="en-US" dirty="0" smtClean="0"/>
              <a:t>Classification</a:t>
            </a:r>
            <a:endParaRPr lang="en-US" dirty="0"/>
          </a:p>
          <a:p>
            <a:pPr lvl="1"/>
            <a:r>
              <a:rPr lang="en-US" dirty="0" smtClean="0"/>
              <a:t>Intent</a:t>
            </a:r>
            <a:endParaRPr lang="en-US" dirty="0"/>
          </a:p>
          <a:p>
            <a:pPr lvl="1"/>
            <a:r>
              <a:rPr lang="en-US" dirty="0" smtClean="0"/>
              <a:t>Aliases</a:t>
            </a:r>
            <a:endParaRPr lang="en-US" dirty="0"/>
          </a:p>
          <a:p>
            <a:pPr lvl="1"/>
            <a:r>
              <a:rPr lang="en-US" dirty="0" smtClean="0"/>
              <a:t>Motivation</a:t>
            </a:r>
            <a:endParaRPr lang="en-US" dirty="0"/>
          </a:p>
          <a:p>
            <a:pPr lvl="1"/>
            <a:r>
              <a:rPr lang="en-US" dirty="0" smtClean="0"/>
              <a:t>Applicability</a:t>
            </a:r>
            <a:endParaRPr lang="en-US" dirty="0"/>
          </a:p>
          <a:p>
            <a:pPr lvl="1"/>
            <a:r>
              <a:rPr lang="en-US" dirty="0" smtClean="0"/>
              <a:t>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2581" y="2956560"/>
            <a:ext cx="5738091" cy="1026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Example of application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2581" y="4119879"/>
            <a:ext cx="5738091" cy="2280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Collaborations</a:t>
            </a:r>
            <a:endParaRPr lang="en-US" dirty="0"/>
          </a:p>
          <a:p>
            <a:pPr lvl="1"/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Sample </a:t>
            </a:r>
            <a:r>
              <a:rPr lang="en-US" dirty="0"/>
              <a:t>Code</a:t>
            </a:r>
          </a:p>
          <a:p>
            <a:pPr lvl="1"/>
            <a:r>
              <a:rPr lang="en-US" dirty="0" smtClean="0"/>
              <a:t>Known </a:t>
            </a:r>
            <a:r>
              <a:rPr lang="en-US" dirty="0"/>
              <a:t>Uses</a:t>
            </a:r>
          </a:p>
          <a:p>
            <a:pPr lvl="1"/>
            <a:r>
              <a:rPr lang="en-US" dirty="0" smtClean="0"/>
              <a:t>Related </a:t>
            </a:r>
            <a:r>
              <a:rPr lang="en-US" dirty="0"/>
              <a:t>Patterns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on design patterns that work together to help developers follow software engineering principles and apply good practices</a:t>
            </a:r>
          </a:p>
          <a:p>
            <a:r>
              <a:rPr lang="en-US" dirty="0" smtClean="0"/>
              <a:t>A pattern language has a vocabulary, grammar, semantics, and pragmatics</a:t>
            </a:r>
            <a:endParaRPr lang="en-US" dirty="0"/>
          </a:p>
          <a:p>
            <a:pPr lvl="1"/>
            <a:r>
              <a:rPr lang="en-US" dirty="0" smtClean="0"/>
              <a:t>The vocabulary is a collection on named patterns</a:t>
            </a:r>
          </a:p>
          <a:p>
            <a:pPr lvl="1"/>
            <a:r>
              <a:rPr lang="en-US" dirty="0" smtClean="0"/>
              <a:t>The grammar (which includes syntax) is embodied in the pattern problem description and solution, which what the essential concepts are and how they fits into a web of other concepts that eventual comprise an entire system</a:t>
            </a:r>
          </a:p>
          <a:p>
            <a:pPr lvl="1"/>
            <a:r>
              <a:rPr lang="en-US" dirty="0" smtClean="0"/>
              <a:t>The semantics are captured in the patterns’ solution and examples</a:t>
            </a:r>
          </a:p>
          <a:p>
            <a:pPr lvl="1"/>
            <a:r>
              <a:rPr lang="en-US" dirty="0" smtClean="0"/>
              <a:t>The pragmatics are determined the patterns’ context and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Pattern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40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Architectural Design Patterns</a:t>
            </a:r>
          </a:p>
          <a:p>
            <a:r>
              <a:rPr lang="en-US" dirty="0" smtClean="0"/>
              <a:t>User Interface Design Patterns</a:t>
            </a:r>
          </a:p>
          <a:p>
            <a:r>
              <a:rPr lang="en-US" dirty="0" smtClean="0"/>
              <a:t>Patterns for Concurrent, Parallel, and Distributed Systems</a:t>
            </a:r>
          </a:p>
          <a:p>
            <a:r>
              <a:rPr lang="en-US" dirty="0" smtClean="0"/>
              <a:t>Patterns for Simulation Software System</a:t>
            </a:r>
          </a:p>
          <a:p>
            <a:r>
              <a:rPr lang="en-US" dirty="0" smtClean="0"/>
              <a:t>Patterns for System Configuration and Resource Management</a:t>
            </a:r>
          </a:p>
          <a:p>
            <a:r>
              <a:rPr lang="en-US" dirty="0" smtClean="0"/>
              <a:t>Patterns for System Testing</a:t>
            </a:r>
          </a:p>
          <a:p>
            <a:r>
              <a:rPr lang="en-US" dirty="0" smtClean="0"/>
              <a:t>Analysis Patterns</a:t>
            </a:r>
          </a:p>
          <a:p>
            <a:r>
              <a:rPr lang="en-US" dirty="0" smtClean="0"/>
              <a:t>Patterns of Interaction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Patterns for Teaching Object Technology</a:t>
            </a:r>
          </a:p>
          <a:p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06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</TotalTime>
  <Words>407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Introduction to Design Patterns</vt:lpstr>
      <vt:lpstr>What is a Design Pattern and Why Study Them?</vt:lpstr>
      <vt:lpstr>Making Expertise Available</vt:lpstr>
      <vt:lpstr>The Original Design Patterns</vt:lpstr>
      <vt:lpstr>Pattern Documentation</vt:lpstr>
      <vt:lpstr>Design Pattern Language</vt:lpstr>
      <vt:lpstr>Other Pattern Languages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Stephen Clyde</dc:creator>
  <cp:lastModifiedBy>Stephen Clyde</cp:lastModifiedBy>
  <cp:revision>8</cp:revision>
  <dcterms:created xsi:type="dcterms:W3CDTF">2016-09-02T15:48:59Z</dcterms:created>
  <dcterms:modified xsi:type="dcterms:W3CDTF">2016-09-02T17:03:57Z</dcterms:modified>
</cp:coreProperties>
</file>