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sldIdLst>
    <p:sldId id="256" r:id="rId2"/>
    <p:sldId id="258" r:id="rId3"/>
    <p:sldId id="257" r:id="rId4"/>
    <p:sldId id="273" r:id="rId5"/>
    <p:sldId id="275" r:id="rId6"/>
    <p:sldId id="276" r:id="rId7"/>
    <p:sldId id="282" r:id="rId8"/>
    <p:sldId id="286" r:id="rId9"/>
    <p:sldId id="287" r:id="rId10"/>
    <p:sldId id="283" r:id="rId11"/>
    <p:sldId id="277" r:id="rId12"/>
    <p:sldId id="284" r:id="rId13"/>
    <p:sldId id="289" r:id="rId14"/>
    <p:sldId id="288" r:id="rId15"/>
    <p:sldId id="280" r:id="rId16"/>
    <p:sldId id="290" r:id="rId17"/>
    <p:sldId id="292" r:id="rId18"/>
    <p:sldId id="278" r:id="rId19"/>
    <p:sldId id="279" r:id="rId20"/>
    <p:sldId id="293" r:id="rId21"/>
    <p:sldId id="294" r:id="rId22"/>
    <p:sldId id="295" r:id="rId23"/>
    <p:sldId id="296" r:id="rId24"/>
    <p:sldId id="297" r:id="rId25"/>
    <p:sldId id="298" r:id="rId26"/>
    <p:sldId id="299" r:id="rId27"/>
    <p:sldId id="300" r:id="rId28"/>
    <p:sldId id="301" r:id="rId29"/>
    <p:sldId id="303" r:id="rId30"/>
    <p:sldId id="304" r:id="rId31"/>
    <p:sldId id="302"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57"/>
    <p:restoredTop sz="94692"/>
  </p:normalViewPr>
  <p:slideViewPr>
    <p:cSldViewPr snapToGrid="0" snapToObjects="1">
      <p:cViewPr varScale="1">
        <p:scale>
          <a:sx n="173" d="100"/>
          <a:sy n="173" d="100"/>
        </p:scale>
        <p:origin x="1176" y="17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notesMaster" Target="notesMasters/notesMaster1.xml"/><Relationship Id="rId34" Type="http://schemas.openxmlformats.org/officeDocument/2006/relationships/presProps" Target="presProps.xml"/><Relationship Id="rId35" Type="http://schemas.openxmlformats.org/officeDocument/2006/relationships/viewProps" Target="viewProps.xml"/><Relationship Id="rId36" Type="http://schemas.openxmlformats.org/officeDocument/2006/relationships/theme" Target="theme/theme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65E769-BE77-494F-B033-9B470C3BD4F5}" type="datetimeFigureOut">
              <a:rPr lang="en-US" smtClean="0"/>
              <a:t>10/17/16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212501-0C01-FA42-979F-C3FEC42AB691}" type="slidenum">
              <a:rPr lang="en-US" smtClean="0"/>
              <a:t>‹#›</a:t>
            </a:fld>
            <a:endParaRPr lang="en-US"/>
          </a:p>
        </p:txBody>
      </p:sp>
    </p:spTree>
    <p:extLst>
      <p:ext uri="{BB962C8B-B14F-4D97-AF65-F5344CB8AC3E}">
        <p14:creationId xmlns:p14="http://schemas.microsoft.com/office/powerpoint/2010/main" val="17551483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e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e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457199" y="1295400"/>
            <a:ext cx="8228013" cy="1927225"/>
          </a:xfrm>
        </p:spPr>
        <p:txBody>
          <a:bodyPr tIns="0" bIns="0" anchor="b" anchorCtr="0"/>
          <a:lstStyle>
            <a:lvl1pPr>
              <a:defRPr sz="6000">
                <a:solidFill>
                  <a:schemeClr val="bg1"/>
                </a:solidFill>
              </a:defRPr>
            </a:lvl1pPr>
          </a:lstStyle>
          <a:p>
            <a:r>
              <a:rPr lang="en-US" smtClean="0"/>
              <a:t>Click to edit Master title style</a:t>
            </a:r>
            <a:endParaRPr/>
          </a:p>
        </p:txBody>
      </p:sp>
      <p:sp>
        <p:nvSpPr>
          <p:cNvPr id="3" name="Subtitle 2"/>
          <p:cNvSpPr>
            <a:spLocks noGrp="1"/>
          </p:cNvSpPr>
          <p:nvPr>
            <p:ph type="subTitle" idx="1"/>
          </p:nvPr>
        </p:nvSpPr>
        <p:spPr>
          <a:xfrm>
            <a:off x="457199" y="3307976"/>
            <a:ext cx="8228013" cy="1066800"/>
          </a:xfrm>
        </p:spPr>
        <p:txBody>
          <a:bodyPr tIns="0" bIns="0"/>
          <a:lstStyle>
            <a:lvl1pPr marL="0" indent="0" algn="ctr">
              <a:spcBef>
                <a:spcPts val="300"/>
              </a:spcBef>
              <a:buNone/>
              <a:defRPr sz="1800">
                <a:solidFill>
                  <a:schemeClr val="bg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679BC7E7-EA8E-4DA7-915E-CC098D9BADCB}" type="datetimeFigureOut">
              <a:rPr lang="en-US" smtClean="0"/>
              <a:t>10/17/16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2F5E10-5301-4EE6-90D2-A6C4A3F62BED}" type="slidenum">
              <a:rPr lang="en-US" smtClean="0"/>
              <a:t>‹#›</a:t>
            </a:fld>
            <a:endParaRPr lang="en-US"/>
          </a:p>
        </p:txBody>
      </p:sp>
      <p:sp>
        <p:nvSpPr>
          <p:cNvPr id="8" name="TextBox 7"/>
          <p:cNvSpPr txBox="1"/>
          <p:nvPr/>
        </p:nvSpPr>
        <p:spPr>
          <a:xfrm>
            <a:off x="8292818" y="5804647"/>
            <a:ext cx="367088" cy="677108"/>
          </a:xfrm>
          <a:prstGeom prst="rect">
            <a:avLst/>
          </a:prstGeom>
          <a:noFill/>
        </p:spPr>
        <p:txBody>
          <a:bodyPr wrap="none" lIns="0" tIns="0" rIns="0" bIns="0" rtlCol="0">
            <a:spAutoFit/>
          </a:bodyPr>
          <a:lstStyle/>
          <a:p>
            <a:r>
              <a:rPr sz="4400">
                <a:solidFill>
                  <a:schemeClr val="accent1"/>
                </a:solidFill>
                <a:latin typeface="Wingdings" pitchFamily="2" charset="2"/>
              </a:rPr>
              <a:t>S</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bg>
      <p:bgRef idx="1001">
        <a:schemeClr val="bg1"/>
      </p:bgRef>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9BC7E7-EA8E-4DA7-915E-CC098D9BADCB}" type="datetimeFigureOut">
              <a:rPr lang="en-US" smtClean="0"/>
              <a:t>10/17/16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F2F5E10-5301-4EE6-90D2-A6C4A3F62BED}"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199" y="381001"/>
            <a:ext cx="3509683" cy="2209800"/>
          </a:xfrm>
        </p:spPr>
        <p:txBody>
          <a:bodyPr anchor="b"/>
          <a:lstStyle>
            <a:lvl1pPr algn="l">
              <a:defRPr sz="4400" b="0"/>
            </a:lvl1pPr>
          </a:lstStyle>
          <a:p>
            <a:r>
              <a:rPr lang="en-US" smtClean="0"/>
              <a:t>Click to edit Master title style</a:t>
            </a:r>
            <a:endParaRPr/>
          </a:p>
        </p:txBody>
      </p:sp>
      <p:sp>
        <p:nvSpPr>
          <p:cNvPr id="3" name="Content Placeholder 2"/>
          <p:cNvSpPr>
            <a:spLocks noGrp="1"/>
          </p:cNvSpPr>
          <p:nvPr>
            <p:ph idx="1"/>
          </p:nvPr>
        </p:nvSpPr>
        <p:spPr>
          <a:xfrm>
            <a:off x="5029200" y="273050"/>
            <a:ext cx="3657600" cy="5853113"/>
          </a:xfrm>
        </p:spPr>
        <p:txBody>
          <a:bodyPr>
            <a:normAutofit/>
          </a:bodyPr>
          <a:lstStyle>
            <a:lvl1pPr>
              <a:defRPr sz="2200"/>
            </a:lvl1pPr>
            <a:lvl2pPr>
              <a:defRPr sz="2000"/>
            </a:lvl2pPr>
            <a:lvl3pPr>
              <a:defRPr sz="1800"/>
            </a:lvl3pPr>
            <a:lvl4pPr>
              <a:defRPr sz="1800"/>
            </a:lvl4pPr>
            <a:lvl5pPr>
              <a:defRPr sz="1800"/>
            </a:lvl5pPr>
            <a:lvl6pPr marL="1946275" indent="-227013">
              <a:defRPr sz="1600"/>
            </a:lvl6pPr>
            <a:lvl7pPr marL="2173288" indent="-227013">
              <a:defRPr sz="1600"/>
            </a:lvl7pPr>
            <a:lvl8pPr marL="2398713" indent="-227013">
              <a:defRPr sz="1600"/>
            </a:lvl8pPr>
            <a:lvl9pPr marL="2625725" indent="-227013">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457199" y="2649071"/>
            <a:ext cx="3509683" cy="3388192"/>
          </a:xfrm>
        </p:spPr>
        <p:txBody>
          <a:bodyPr>
            <a:normAutofit/>
          </a:bodyPr>
          <a:lstStyle>
            <a:lvl1pPr marL="0" indent="0">
              <a:spcBef>
                <a:spcPts val="600"/>
              </a:spcBef>
              <a:buNone/>
              <a:defRPr sz="20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bg1"/>
                </a:solidFill>
              </a:defRPr>
            </a:lvl1pPr>
          </a:lstStyle>
          <a:p>
            <a:fld id="{679BC7E7-EA8E-4DA7-915E-CC098D9BADCB}" type="datetimeFigureOut">
              <a:rPr lang="en-US" smtClean="0"/>
              <a:t>10/17/16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2F5E10-5301-4EE6-90D2-A6C4A3F62BED}"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051425" y="381001"/>
            <a:ext cx="3635375" cy="2209800"/>
          </a:xfrm>
        </p:spPr>
        <p:txBody>
          <a:bodyPr anchor="b"/>
          <a:lstStyle>
            <a:lvl1pPr algn="l">
              <a:defRPr sz="4400" b="0">
                <a:solidFill>
                  <a:schemeClr val="tx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5051425" y="2649070"/>
            <a:ext cx="3635375" cy="3505667"/>
          </a:xfrm>
        </p:spPr>
        <p:txBody>
          <a:bodyPr>
            <a:normAutofit/>
          </a:bodyPr>
          <a:lstStyle>
            <a:lvl1pPr marL="0" indent="0">
              <a:spcBef>
                <a:spcPts val="600"/>
              </a:spcBef>
              <a:buNone/>
              <a:defRPr sz="2000">
                <a:solidFill>
                  <a:schemeClr val="tx1">
                    <a:lumMod val="65000"/>
                    <a:lumOff val="3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bg1"/>
                </a:solidFill>
              </a:defRPr>
            </a:lvl1pPr>
          </a:lstStyle>
          <a:p>
            <a:fld id="{679BC7E7-EA8E-4DA7-915E-CC098D9BADCB}" type="datetimeFigureOut">
              <a:rPr lang="en-US" smtClean="0"/>
              <a:t>10/17/16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2F5E10-5301-4EE6-90D2-A6C4A3F62BED}" type="slidenum">
              <a:rPr lang="en-US" smtClean="0"/>
              <a:t>‹#›</a:t>
            </a:fld>
            <a:endParaRPr lang="en-US"/>
          </a:p>
        </p:txBody>
      </p:sp>
      <p:sp>
        <p:nvSpPr>
          <p:cNvPr id="9" name="Picture Placeholder 8"/>
          <p:cNvSpPr>
            <a:spLocks noGrp="1"/>
          </p:cNvSpPr>
          <p:nvPr>
            <p:ph type="pic" sz="quarter" idx="13"/>
          </p:nvPr>
        </p:nvSpPr>
        <p:spPr>
          <a:xfrm>
            <a:off x="228600" y="1143000"/>
            <a:ext cx="4267200" cy="4267200"/>
          </a:xfrm>
          <a:prstGeom prst="ellipse">
            <a:avLst/>
          </a:prstGeom>
          <a:ln w="28575">
            <a:solidFill>
              <a:schemeClr val="accent1"/>
            </a:solidFill>
          </a:ln>
        </p:spPr>
        <p:txBody>
          <a:bodyPr/>
          <a:lstStyle>
            <a:lvl1pPr marL="0" indent="0">
              <a:buNone/>
              <a:defRPr>
                <a:solidFill>
                  <a:schemeClr val="bg1"/>
                </a:solidFill>
              </a:defRPr>
            </a:lvl1pPr>
          </a:lstStyle>
          <a:p>
            <a:r>
              <a:rPr lang="en-US" smtClean="0"/>
              <a:t>Drag picture to placeholder or click icon to add</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3 Pictures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051425" y="381001"/>
            <a:ext cx="3635375" cy="2209800"/>
          </a:xfrm>
        </p:spPr>
        <p:txBody>
          <a:bodyPr anchor="b"/>
          <a:lstStyle>
            <a:lvl1pPr algn="l">
              <a:defRPr sz="4400" b="0">
                <a:solidFill>
                  <a:schemeClr val="tx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5051425" y="2649070"/>
            <a:ext cx="3635375" cy="3505667"/>
          </a:xfrm>
        </p:spPr>
        <p:txBody>
          <a:bodyPr>
            <a:normAutofit/>
          </a:bodyPr>
          <a:lstStyle>
            <a:lvl1pPr marL="0" indent="0">
              <a:spcBef>
                <a:spcPts val="600"/>
              </a:spcBef>
              <a:buNone/>
              <a:defRPr sz="2000">
                <a:solidFill>
                  <a:schemeClr val="tx1">
                    <a:lumMod val="65000"/>
                    <a:lumOff val="3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bg1"/>
                </a:solidFill>
              </a:defRPr>
            </a:lvl1pPr>
          </a:lstStyle>
          <a:p>
            <a:fld id="{679BC7E7-EA8E-4DA7-915E-CC098D9BADCB}" type="datetimeFigureOut">
              <a:rPr lang="en-US" smtClean="0"/>
              <a:t>10/17/16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2F5E10-5301-4EE6-90D2-A6C4A3F62BED}" type="slidenum">
              <a:rPr lang="en-US" smtClean="0"/>
              <a:t>‹#›</a:t>
            </a:fld>
            <a:endParaRPr lang="en-US"/>
          </a:p>
        </p:txBody>
      </p:sp>
      <p:sp>
        <p:nvSpPr>
          <p:cNvPr id="9" name="Picture Placeholder 8"/>
          <p:cNvSpPr>
            <a:spLocks noGrp="1"/>
          </p:cNvSpPr>
          <p:nvPr>
            <p:ph type="pic" sz="quarter" idx="13"/>
          </p:nvPr>
        </p:nvSpPr>
        <p:spPr>
          <a:xfrm>
            <a:off x="990600" y="2590800"/>
            <a:ext cx="3505200" cy="3505200"/>
          </a:xfrm>
          <a:prstGeom prst="ellipse">
            <a:avLst/>
          </a:prstGeom>
          <a:ln w="28575">
            <a:solidFill>
              <a:schemeClr val="accent1"/>
            </a:solidFill>
          </a:ln>
        </p:spPr>
        <p:txBody>
          <a:bodyPr/>
          <a:lstStyle>
            <a:lvl1pPr marL="0" indent="0">
              <a:buNone/>
              <a:defRPr>
                <a:solidFill>
                  <a:schemeClr val="bg1"/>
                </a:solidFill>
              </a:defRPr>
            </a:lvl1pPr>
          </a:lstStyle>
          <a:p>
            <a:r>
              <a:rPr lang="en-US" smtClean="0"/>
              <a:t>Drag picture to placeholder or click icon to add</a:t>
            </a:r>
            <a:endParaRPr/>
          </a:p>
        </p:txBody>
      </p:sp>
      <p:sp>
        <p:nvSpPr>
          <p:cNvPr id="8" name="Picture Placeholder 8"/>
          <p:cNvSpPr>
            <a:spLocks noGrp="1"/>
          </p:cNvSpPr>
          <p:nvPr>
            <p:ph type="pic" sz="quarter" idx="14"/>
          </p:nvPr>
        </p:nvSpPr>
        <p:spPr>
          <a:xfrm>
            <a:off x="2479675" y="1260475"/>
            <a:ext cx="1254125" cy="1254125"/>
          </a:xfrm>
          <a:prstGeom prst="ellipse">
            <a:avLst/>
          </a:prstGeom>
          <a:ln w="28575">
            <a:solidFill>
              <a:schemeClr val="accent1"/>
            </a:solidFill>
          </a:ln>
        </p:spPr>
        <p:txBody>
          <a:bodyPr>
            <a:normAutofit/>
          </a:bodyPr>
          <a:lstStyle>
            <a:lvl1pPr marL="0" indent="0">
              <a:buNone/>
              <a:defRPr sz="1400">
                <a:solidFill>
                  <a:schemeClr val="bg1"/>
                </a:solidFill>
              </a:defRPr>
            </a:lvl1pPr>
          </a:lstStyle>
          <a:p>
            <a:r>
              <a:rPr lang="en-US" smtClean="0"/>
              <a:t>Drag picture to placeholder or click icon to add</a:t>
            </a:r>
            <a:endParaRPr/>
          </a:p>
        </p:txBody>
      </p:sp>
      <p:sp>
        <p:nvSpPr>
          <p:cNvPr id="10" name="Picture Placeholder 8"/>
          <p:cNvSpPr>
            <a:spLocks noGrp="1"/>
          </p:cNvSpPr>
          <p:nvPr>
            <p:ph type="pic" sz="quarter" idx="15"/>
          </p:nvPr>
        </p:nvSpPr>
        <p:spPr>
          <a:xfrm>
            <a:off x="269875" y="762000"/>
            <a:ext cx="2092325" cy="2092325"/>
          </a:xfrm>
          <a:prstGeom prst="ellipse">
            <a:avLst/>
          </a:prstGeom>
          <a:ln w="28575">
            <a:solidFill>
              <a:schemeClr val="accent1"/>
            </a:solidFill>
          </a:ln>
        </p:spPr>
        <p:txBody>
          <a:bodyPr>
            <a:normAutofit/>
          </a:bodyPr>
          <a:lstStyle>
            <a:lvl1pPr marL="0" indent="0">
              <a:buNone/>
              <a:defRPr sz="1800">
                <a:solidFill>
                  <a:schemeClr val="bg1"/>
                </a:solidFill>
              </a:defRPr>
            </a:lvl1pPr>
          </a:lstStyle>
          <a:p>
            <a:r>
              <a:rPr lang="en-US" smtClean="0"/>
              <a:t>Drag picture to placeholder or click icon to add</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a:xfrm>
            <a:off x="457200" y="2568388"/>
            <a:ext cx="8228013" cy="3468875"/>
          </a:xfrm>
        </p:spPr>
        <p:txBody>
          <a:bodyPr vert="eaVert"/>
          <a:lstStyle>
            <a:lvl5pPr>
              <a:defRPr/>
            </a:lvl5pPr>
            <a:lvl6pPr marL="1719072">
              <a:defRPr/>
            </a:lvl6pPr>
            <a:lvl7pPr marL="1719072">
              <a:defRPr/>
            </a:lvl7pPr>
            <a:lvl8pPr marL="1719072">
              <a:defRPr/>
            </a:lvl8pPr>
            <a:lvl9pPr marL="1719072">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679BC7E7-EA8E-4DA7-915E-CC098D9BADCB}" type="datetimeFigureOut">
              <a:rPr lang="en-US" smtClean="0"/>
              <a:t>10/17/16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2F5E10-5301-4EE6-90D2-A6C4A3F62BED}"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6600" y="274638"/>
            <a:ext cx="1524000" cy="5851525"/>
          </a:xfrm>
        </p:spPr>
        <p:txBody>
          <a:bodyPr vert="eaVert" anchor="t" anchorCtr="0"/>
          <a:lstStyle/>
          <a:p>
            <a:r>
              <a:rPr lang="en-US" smtClean="0"/>
              <a:t>Click to edit Master title style</a:t>
            </a:r>
            <a:endParaRPr/>
          </a:p>
        </p:txBody>
      </p:sp>
      <p:sp>
        <p:nvSpPr>
          <p:cNvPr id="3" name="Vertical Text Placeholder 2"/>
          <p:cNvSpPr>
            <a:spLocks noGrp="1"/>
          </p:cNvSpPr>
          <p:nvPr>
            <p:ph type="body" orient="vert" idx="1"/>
          </p:nvPr>
        </p:nvSpPr>
        <p:spPr>
          <a:xfrm>
            <a:off x="457200" y="416859"/>
            <a:ext cx="6019800" cy="5615642"/>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679BC7E7-EA8E-4DA7-915E-CC098D9BADCB}" type="datetimeFigureOut">
              <a:rPr lang="en-US" smtClean="0"/>
              <a:t>10/17/16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2F5E10-5301-4EE6-90D2-A6C4A3F62BED}"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los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79BC7E7-EA8E-4DA7-915E-CC098D9BADCB}" type="datetimeFigureOut">
              <a:rPr lang="en-US" smtClean="0"/>
              <a:t>10/17/16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F2F5E10-5301-4EE6-90D2-A6C4A3F62BED}"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679BC7E7-EA8E-4DA7-915E-CC098D9BADCB}" type="datetimeFigureOut">
              <a:rPr lang="en-US" smtClean="0"/>
              <a:t>10/17/16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2F5E10-5301-4EE6-90D2-A6C4A3F62BE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236694"/>
            <a:ext cx="6400800" cy="1362075"/>
          </a:xfrm>
        </p:spPr>
        <p:txBody>
          <a:bodyPr anchor="b" anchorCtr="0"/>
          <a:lstStyle>
            <a:lvl1pPr algn="r">
              <a:defRPr sz="4600" b="0" cap="none" baseline="0"/>
            </a:lvl1pPr>
          </a:lstStyle>
          <a:p>
            <a:r>
              <a:rPr lang="en-US" smtClean="0"/>
              <a:t>Click to edit Master title style</a:t>
            </a:r>
            <a:endParaRPr/>
          </a:p>
        </p:txBody>
      </p:sp>
      <p:sp>
        <p:nvSpPr>
          <p:cNvPr id="3" name="Text Placeholder 2"/>
          <p:cNvSpPr>
            <a:spLocks noGrp="1"/>
          </p:cNvSpPr>
          <p:nvPr>
            <p:ph type="body" idx="1"/>
          </p:nvPr>
        </p:nvSpPr>
        <p:spPr>
          <a:xfrm>
            <a:off x="1676399" y="3609695"/>
            <a:ext cx="5181601" cy="1500187"/>
          </a:xfrm>
        </p:spPr>
        <p:txBody>
          <a:bodyPr anchor="t" anchorCtr="0"/>
          <a:lstStyle>
            <a:lvl1pPr marL="0" indent="0" algn="r">
              <a:spcBef>
                <a:spcPts val="300"/>
              </a:spcBef>
              <a:buNone/>
              <a:defRPr sz="1800"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679BC7E7-EA8E-4DA7-915E-CC098D9BADCB}" type="datetimeFigureOut">
              <a:rPr lang="en-US" smtClean="0"/>
              <a:t>10/17/16</a:t>
            </a:fld>
            <a:endParaRPr lang="en-US"/>
          </a:p>
        </p:txBody>
      </p:sp>
      <p:sp>
        <p:nvSpPr>
          <p:cNvPr id="5" name="Footer Placeholder 4"/>
          <p:cNvSpPr>
            <a:spLocks noGrp="1"/>
          </p:cNvSpPr>
          <p:nvPr>
            <p:ph type="ftr" sz="quarter" idx="11"/>
          </p:nvPr>
        </p:nvSpPr>
        <p:spPr>
          <a:xfrm>
            <a:off x="7238999" y="6356350"/>
            <a:ext cx="1446213" cy="365125"/>
          </a:xfrm>
        </p:spPr>
        <p:txBody>
          <a:body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9F2F5E10-5301-4EE6-90D2-A6C4A3F62BED}" type="slidenum">
              <a:rPr lang="en-US" smtClean="0"/>
              <a:t>‹#›</a:t>
            </a:fld>
            <a:endParaRPr lang="en-US"/>
          </a:p>
        </p:txBody>
      </p:sp>
      <p:sp>
        <p:nvSpPr>
          <p:cNvPr id="8" name="TextBox 7"/>
          <p:cNvSpPr txBox="1"/>
          <p:nvPr/>
        </p:nvSpPr>
        <p:spPr>
          <a:xfrm>
            <a:off x="8292818" y="5804647"/>
            <a:ext cx="367088" cy="677108"/>
          </a:xfrm>
          <a:prstGeom prst="rect">
            <a:avLst/>
          </a:prstGeom>
          <a:noFill/>
        </p:spPr>
        <p:txBody>
          <a:bodyPr wrap="none" lIns="0" tIns="0" rIns="0" bIns="0" rtlCol="0">
            <a:spAutoFit/>
          </a:bodyPr>
          <a:lstStyle/>
          <a:p>
            <a:r>
              <a:rPr sz="4400">
                <a:solidFill>
                  <a:schemeClr val="accent1"/>
                </a:solidFill>
                <a:latin typeface="Wingdings" pitchFamily="2" charset="2"/>
              </a:rPr>
              <a:t>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740664" y="2784475"/>
            <a:ext cx="3767328" cy="3252788"/>
          </a:xfrm>
        </p:spPr>
        <p:txBody>
          <a:bodyPr/>
          <a:lstStyle>
            <a:lvl1pPr>
              <a:defRPr sz="1800"/>
            </a:lvl1pPr>
            <a:lvl2pPr>
              <a:defRPr sz="1800"/>
            </a:lvl2pPr>
            <a:lvl3pPr>
              <a:defRPr sz="1800"/>
            </a:lvl3pPr>
            <a:lvl4pPr>
              <a:defRPr sz="1800"/>
            </a:lvl4pPr>
            <a:lvl5pPr>
              <a:defRPr sz="1800"/>
            </a:lvl5pPr>
            <a:lvl6pPr marL="1946275" indent="-227013">
              <a:defRPr sz="1600"/>
            </a:lvl6pPr>
            <a:lvl7pPr marL="2173288" indent="-227013">
              <a:defRPr sz="1600"/>
            </a:lvl7pPr>
            <a:lvl8pPr marL="2398713" indent="-227013">
              <a:defRPr sz="1600"/>
            </a:lvl8pPr>
            <a:lvl9pPr marL="2625725" indent="-227013">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634753" y="2784475"/>
            <a:ext cx="3767328" cy="3252788"/>
          </a:xfrm>
        </p:spPr>
        <p:txBody>
          <a:bodyPr/>
          <a:lstStyle>
            <a:lvl1pPr>
              <a:defRPr sz="1800"/>
            </a:lvl1pPr>
            <a:lvl2pPr>
              <a:defRPr sz="1800"/>
            </a:lvl2pPr>
            <a:lvl3pPr>
              <a:defRPr sz="1800"/>
            </a:lvl3pPr>
            <a:lvl4pPr>
              <a:defRPr sz="1800"/>
            </a:lvl4pPr>
            <a:lvl5pPr>
              <a:defRPr sz="1800"/>
            </a:lvl5pPr>
            <a:lvl6pPr marL="1946275" indent="-227013">
              <a:tabLst/>
              <a:defRPr sz="1600"/>
            </a:lvl6pPr>
            <a:lvl7pPr marL="2173288" indent="-227013">
              <a:tabLst/>
              <a:defRPr sz="1600"/>
            </a:lvl7pPr>
            <a:lvl8pPr marL="2398713" indent="-227013">
              <a:tabLst/>
              <a:defRPr sz="1600"/>
            </a:lvl8pPr>
            <a:lvl9pPr marL="2625725" indent="-227013">
              <a:tabLst/>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679BC7E7-EA8E-4DA7-915E-CC098D9BADCB}" type="datetimeFigureOut">
              <a:rPr lang="en-US" smtClean="0"/>
              <a:t>10/17/16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2F5E10-5301-4EE6-90D2-A6C4A3F62BE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740664" y="2232211"/>
            <a:ext cx="3767328" cy="762000"/>
          </a:xfrm>
        </p:spPr>
        <p:txBody>
          <a:bodyPr anchor="b">
            <a:noAutofit/>
          </a:bodyPr>
          <a:lstStyle>
            <a:lvl1pPr marL="0" indent="0" algn="ctr">
              <a:lnSpc>
                <a:spcPts val="2600"/>
              </a:lnSpc>
              <a:spcBef>
                <a:spcPts val="0"/>
              </a:spcBef>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40664" y="3160059"/>
            <a:ext cx="3767328" cy="2891491"/>
          </a:xfrm>
        </p:spPr>
        <p:txBody>
          <a:bodyPr/>
          <a:lstStyle>
            <a:lvl1pPr>
              <a:defRPr sz="1800"/>
            </a:lvl1pPr>
            <a:lvl2pPr>
              <a:defRPr sz="1800"/>
            </a:lvl2pPr>
            <a:lvl3pPr>
              <a:defRPr sz="1800"/>
            </a:lvl3pPr>
            <a:lvl4pPr>
              <a:defRPr sz="1800"/>
            </a:lvl4pPr>
            <a:lvl5pPr>
              <a:defRPr sz="1800"/>
            </a:lvl5pPr>
            <a:lvl6pPr marL="1946275" indent="-234950">
              <a:defRPr sz="1600"/>
            </a:lvl6pPr>
            <a:lvl7pPr marL="2173288" indent="-234950">
              <a:defRPr sz="1600"/>
            </a:lvl7pPr>
            <a:lvl8pPr marL="2398713" indent="-234950">
              <a:defRPr sz="1600"/>
            </a:lvl8pPr>
            <a:lvl9pPr marL="2625725" indent="-234950">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631578" y="2232211"/>
            <a:ext cx="3767328" cy="762000"/>
          </a:xfrm>
        </p:spPr>
        <p:txBody>
          <a:bodyPr anchor="b">
            <a:noAutofit/>
          </a:bodyPr>
          <a:lstStyle>
            <a:lvl1pPr marL="0" indent="0" algn="ctr">
              <a:lnSpc>
                <a:spcPts val="2600"/>
              </a:lnSpc>
              <a:spcBef>
                <a:spcPts val="0"/>
              </a:spcBef>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31578" y="3160059"/>
            <a:ext cx="3767328" cy="2891491"/>
          </a:xfrm>
        </p:spPr>
        <p:txBody>
          <a:bodyPr/>
          <a:lstStyle>
            <a:lvl1pPr>
              <a:defRPr sz="1800"/>
            </a:lvl1pPr>
            <a:lvl2pPr>
              <a:defRPr sz="1800"/>
            </a:lvl2pPr>
            <a:lvl3pPr>
              <a:defRPr sz="1800"/>
            </a:lvl3pPr>
            <a:lvl4pPr>
              <a:defRPr sz="1800"/>
            </a:lvl4pPr>
            <a:lvl5pPr>
              <a:defRPr sz="1800"/>
            </a:lvl5pPr>
            <a:lvl6pPr marL="1946275" indent="-234950">
              <a:defRPr sz="1600"/>
            </a:lvl6pPr>
            <a:lvl7pPr marL="2173288" indent="-234950">
              <a:defRPr sz="1600"/>
            </a:lvl7pPr>
            <a:lvl8pPr marL="2398713" indent="-234950">
              <a:defRPr sz="1600"/>
            </a:lvl8pPr>
            <a:lvl9pPr marL="2625725" indent="-234950">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679BC7E7-EA8E-4DA7-915E-CC098D9BADCB}" type="datetimeFigureOut">
              <a:rPr lang="en-US" smtClean="0"/>
              <a:t>10/17/16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F2F5E10-5301-4EE6-90D2-A6C4A3F62BE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762000" y="2784475"/>
            <a:ext cx="7656512" cy="1554480"/>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679BC7E7-EA8E-4DA7-915E-CC098D9BADCB}" type="datetimeFigureOut">
              <a:rPr lang="en-US" smtClean="0"/>
              <a:t>10/17/16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2F5E10-5301-4EE6-90D2-A6C4A3F62BED}" type="slidenum">
              <a:rPr lang="en-US" smtClean="0"/>
              <a:t>‹#›</a:t>
            </a:fld>
            <a:endParaRPr lang="en-US"/>
          </a:p>
        </p:txBody>
      </p:sp>
      <p:sp>
        <p:nvSpPr>
          <p:cNvPr id="8" name="Content Placeholder 2"/>
          <p:cNvSpPr>
            <a:spLocks noGrp="1"/>
          </p:cNvSpPr>
          <p:nvPr>
            <p:ph sz="half" idx="13"/>
          </p:nvPr>
        </p:nvSpPr>
        <p:spPr>
          <a:xfrm>
            <a:off x="762000" y="4497070"/>
            <a:ext cx="7656512" cy="1554480"/>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636008" y="2784475"/>
            <a:ext cx="3767328" cy="1554480"/>
          </a:xfrm>
        </p:spPr>
        <p:txBody>
          <a:bodyPr/>
          <a:lstStyle>
            <a:lvl1pPr>
              <a:defRPr sz="1800"/>
            </a:lvl1pPr>
            <a:lvl2pPr>
              <a:defRPr sz="1800"/>
            </a:lvl2pPr>
            <a:lvl3pPr>
              <a:defRPr sz="1800"/>
            </a:lvl3pPr>
            <a:lvl4pPr>
              <a:defRPr sz="1800"/>
            </a:lvl4pPr>
            <a:lvl5pPr>
              <a:defRPr sz="1800"/>
            </a:lvl5pPr>
            <a:lvl6pPr marL="1946275" indent="-227013">
              <a:defRPr sz="1600"/>
            </a:lvl6pPr>
            <a:lvl7pPr marL="2173288" indent="-227013">
              <a:defRPr sz="1600"/>
            </a:lvl7pPr>
            <a:lvl8pPr marL="2398713" indent="-227013">
              <a:defRPr sz="1600"/>
            </a:lvl8pPr>
            <a:lvl9pPr marL="2625725" indent="-227013">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679BC7E7-EA8E-4DA7-915E-CC098D9BADCB}" type="datetimeFigureOut">
              <a:rPr lang="en-US" smtClean="0"/>
              <a:t>10/17/16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2F5E10-5301-4EE6-90D2-A6C4A3F62BED}" type="slidenum">
              <a:rPr lang="en-US" smtClean="0"/>
              <a:t>‹#›</a:t>
            </a:fld>
            <a:endParaRPr lang="en-US"/>
          </a:p>
        </p:txBody>
      </p:sp>
      <p:sp>
        <p:nvSpPr>
          <p:cNvPr id="8" name="Content Placeholder 2"/>
          <p:cNvSpPr>
            <a:spLocks noGrp="1"/>
          </p:cNvSpPr>
          <p:nvPr>
            <p:ph sz="half" idx="13"/>
          </p:nvPr>
        </p:nvSpPr>
        <p:spPr>
          <a:xfrm>
            <a:off x="4636008" y="4497070"/>
            <a:ext cx="3767328" cy="1554480"/>
          </a:xfrm>
        </p:spPr>
        <p:txBody>
          <a:bodyPr/>
          <a:lstStyle>
            <a:lvl1pPr>
              <a:defRPr sz="1800"/>
            </a:lvl1pPr>
            <a:lvl2pPr>
              <a:defRPr sz="1800"/>
            </a:lvl2pPr>
            <a:lvl3pPr>
              <a:defRPr sz="1800"/>
            </a:lvl3pPr>
            <a:lvl4pPr>
              <a:defRPr sz="1800"/>
            </a:lvl4pPr>
            <a:lvl5pPr>
              <a:defRPr sz="1800"/>
            </a:lvl5pPr>
            <a:lvl6pPr marL="1946275" indent="-234950">
              <a:defRPr sz="1600"/>
            </a:lvl6pPr>
            <a:lvl7pPr marL="2173288" indent="-234950">
              <a:defRPr sz="1600"/>
            </a:lvl7pPr>
            <a:lvl8pPr marL="2398713" indent="-234950">
              <a:defRPr sz="1600"/>
            </a:lvl8pPr>
            <a:lvl9pPr marL="2625725" indent="-234950">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9" name="Content Placeholder 2"/>
          <p:cNvSpPr>
            <a:spLocks noGrp="1"/>
          </p:cNvSpPr>
          <p:nvPr>
            <p:ph sz="half" idx="14"/>
          </p:nvPr>
        </p:nvSpPr>
        <p:spPr>
          <a:xfrm>
            <a:off x="740664" y="2784475"/>
            <a:ext cx="3767328" cy="3252788"/>
          </a:xfrm>
        </p:spPr>
        <p:txBody>
          <a:bodyPr/>
          <a:lstStyle>
            <a:lvl1pPr>
              <a:defRPr sz="1800"/>
            </a:lvl1pPr>
            <a:lvl2pPr>
              <a:defRPr sz="1800"/>
            </a:lvl2pPr>
            <a:lvl3pPr>
              <a:defRPr sz="1800"/>
            </a:lvl3pPr>
            <a:lvl4pPr>
              <a:defRPr sz="1800"/>
            </a:lvl4pPr>
            <a:lvl5pPr>
              <a:defRPr sz="1800"/>
            </a:lvl5pPr>
            <a:lvl6pPr marL="1946275" indent="-234950">
              <a:defRPr sz="1600"/>
            </a:lvl6pPr>
            <a:lvl7pPr marL="2173288" indent="-234950">
              <a:defRPr sz="1600"/>
            </a:lvl7pPr>
            <a:lvl8pPr marL="2398713" indent="-234950">
              <a:defRPr sz="1600"/>
            </a:lvl8pPr>
            <a:lvl9pPr marL="2625725" indent="-234950">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636008" y="2784475"/>
            <a:ext cx="3767328" cy="1554480"/>
          </a:xfrm>
        </p:spPr>
        <p:txBody>
          <a:bodyPr/>
          <a:lstStyle>
            <a:lvl1pPr>
              <a:defRPr sz="1800"/>
            </a:lvl1pPr>
            <a:lvl2pPr>
              <a:defRPr sz="1800"/>
            </a:lvl2pPr>
            <a:lvl3pPr>
              <a:defRPr sz="1800"/>
            </a:lvl3pPr>
            <a:lvl4pPr>
              <a:defRPr sz="1800"/>
            </a:lvl4pPr>
            <a:lvl5pPr>
              <a:defRPr sz="1800"/>
            </a:lvl5pPr>
            <a:lvl6pPr marL="1946275" indent="-227013">
              <a:defRPr sz="1600"/>
            </a:lvl6pPr>
            <a:lvl7pPr marL="2173288" indent="-227013">
              <a:defRPr sz="1600"/>
            </a:lvl7pPr>
            <a:lvl8pPr marL="2398713" indent="-227013">
              <a:defRPr sz="1600"/>
            </a:lvl8pPr>
            <a:lvl9pPr marL="2625725" indent="-227013">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679BC7E7-EA8E-4DA7-915E-CC098D9BADCB}" type="datetimeFigureOut">
              <a:rPr lang="en-US" smtClean="0"/>
              <a:t>10/17/16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2F5E10-5301-4EE6-90D2-A6C4A3F62BED}" type="slidenum">
              <a:rPr lang="en-US" smtClean="0"/>
              <a:t>‹#›</a:t>
            </a:fld>
            <a:endParaRPr lang="en-US"/>
          </a:p>
        </p:txBody>
      </p:sp>
      <p:sp>
        <p:nvSpPr>
          <p:cNvPr id="8" name="Content Placeholder 2"/>
          <p:cNvSpPr>
            <a:spLocks noGrp="1"/>
          </p:cNvSpPr>
          <p:nvPr>
            <p:ph sz="half" idx="13"/>
          </p:nvPr>
        </p:nvSpPr>
        <p:spPr>
          <a:xfrm>
            <a:off x="4636008" y="4497070"/>
            <a:ext cx="3767328" cy="1554480"/>
          </a:xfrm>
        </p:spPr>
        <p:txBody>
          <a:bodyPr/>
          <a:lstStyle>
            <a:lvl1pPr>
              <a:defRPr sz="1800"/>
            </a:lvl1pPr>
            <a:lvl2pPr>
              <a:defRPr sz="1800"/>
            </a:lvl2pPr>
            <a:lvl3pPr>
              <a:defRPr sz="1800"/>
            </a:lvl3pPr>
            <a:lvl4pPr>
              <a:defRPr sz="1800"/>
            </a:lvl4pPr>
            <a:lvl5pPr>
              <a:defRPr sz="1800"/>
            </a:lvl5pPr>
            <a:lvl6pPr marL="1946275" indent="-234950" algn="l" defTabSz="914400" rtl="0" eaLnBrk="1" latinLnBrk="0" hangingPunct="1">
              <a:spcBef>
                <a:spcPct val="20000"/>
              </a:spcBef>
              <a:buSzPct val="90000"/>
              <a:buFont typeface="Wingdings" pitchFamily="2" charset="2"/>
              <a:buChar char=""/>
              <a:defRPr lang="en-US" sz="1600" kern="1200" dirty="0" smtClean="0">
                <a:solidFill>
                  <a:schemeClr val="tx1">
                    <a:lumMod val="65000"/>
                    <a:lumOff val="35000"/>
                  </a:schemeClr>
                </a:solidFill>
                <a:latin typeface="+mn-lt"/>
                <a:ea typeface="+mn-ea"/>
                <a:cs typeface="+mn-cs"/>
              </a:defRPr>
            </a:lvl6pPr>
            <a:lvl7pPr marL="2173288" indent="-234950" algn="l" defTabSz="914400" rtl="0" eaLnBrk="1" latinLnBrk="0" hangingPunct="1">
              <a:spcBef>
                <a:spcPct val="20000"/>
              </a:spcBef>
              <a:buSzPct val="90000"/>
              <a:buFont typeface="Wingdings" pitchFamily="2" charset="2"/>
              <a:buChar char=""/>
              <a:defRPr lang="en-US" sz="1600" kern="1200" dirty="0" smtClean="0">
                <a:solidFill>
                  <a:schemeClr val="tx1">
                    <a:lumMod val="65000"/>
                    <a:lumOff val="35000"/>
                  </a:schemeClr>
                </a:solidFill>
                <a:latin typeface="+mn-lt"/>
                <a:ea typeface="+mn-ea"/>
                <a:cs typeface="+mn-cs"/>
              </a:defRPr>
            </a:lvl7pPr>
            <a:lvl8pPr marL="2398713" indent="-234950" algn="l" defTabSz="914400" rtl="0" eaLnBrk="1" latinLnBrk="0" hangingPunct="1">
              <a:spcBef>
                <a:spcPct val="20000"/>
              </a:spcBef>
              <a:buSzPct val="90000"/>
              <a:buFont typeface="Wingdings" pitchFamily="2" charset="2"/>
              <a:buChar char=""/>
              <a:defRPr lang="en-US" sz="1600" kern="1200" dirty="0" smtClean="0">
                <a:solidFill>
                  <a:schemeClr val="tx1">
                    <a:lumMod val="65000"/>
                    <a:lumOff val="35000"/>
                  </a:schemeClr>
                </a:solidFill>
                <a:latin typeface="+mn-lt"/>
                <a:ea typeface="+mn-ea"/>
                <a:cs typeface="+mn-cs"/>
              </a:defRPr>
            </a:lvl8pPr>
            <a:lvl9pPr marL="2625725" indent="-234950" algn="l" defTabSz="914400" rtl="0" eaLnBrk="1" latinLnBrk="0" hangingPunct="1">
              <a:spcBef>
                <a:spcPct val="20000"/>
              </a:spcBef>
              <a:buSzPct val="90000"/>
              <a:buFont typeface="Wingdings" pitchFamily="2" charset="2"/>
              <a:buChar char=""/>
              <a:defRPr lang="en-US" sz="1600" kern="1200" dirty="0">
                <a:solidFill>
                  <a:schemeClr val="tx1">
                    <a:lumMod val="65000"/>
                    <a:lumOff val="35000"/>
                  </a:schemeClr>
                </a:solidFill>
                <a:latin typeface="+mn-lt"/>
                <a:ea typeface="+mn-ea"/>
                <a:cs typeface="+mn-cs"/>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0" name="Content Placeholder 2"/>
          <p:cNvSpPr>
            <a:spLocks noGrp="1"/>
          </p:cNvSpPr>
          <p:nvPr>
            <p:ph sz="half" idx="14"/>
          </p:nvPr>
        </p:nvSpPr>
        <p:spPr>
          <a:xfrm>
            <a:off x="739775" y="2784475"/>
            <a:ext cx="3767328" cy="1554480"/>
          </a:xfrm>
        </p:spPr>
        <p:txBody>
          <a:bodyPr/>
          <a:lstStyle>
            <a:lvl1pPr>
              <a:defRPr sz="1800"/>
            </a:lvl1pPr>
            <a:lvl2pPr>
              <a:defRPr sz="1800"/>
            </a:lvl2pPr>
            <a:lvl3pPr>
              <a:defRPr sz="1800"/>
            </a:lvl3pPr>
            <a:lvl4pPr>
              <a:defRPr sz="1800"/>
            </a:lvl4pPr>
            <a:lvl5pPr>
              <a:defRPr sz="1800"/>
            </a:lvl5pPr>
            <a:lvl6pPr marL="1946275" indent="-227013">
              <a:defRPr sz="1600"/>
            </a:lvl6pPr>
            <a:lvl7pPr marL="2173288" indent="-227013">
              <a:defRPr sz="1600"/>
            </a:lvl7pPr>
            <a:lvl8pPr marL="2398713" indent="-227013">
              <a:defRPr sz="1600"/>
            </a:lvl8pPr>
            <a:lvl9pPr marL="2625725" indent="-227013">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1" name="Content Placeholder 2"/>
          <p:cNvSpPr>
            <a:spLocks noGrp="1"/>
          </p:cNvSpPr>
          <p:nvPr>
            <p:ph sz="half" idx="15"/>
          </p:nvPr>
        </p:nvSpPr>
        <p:spPr>
          <a:xfrm>
            <a:off x="739775" y="4497070"/>
            <a:ext cx="3767328" cy="1554480"/>
          </a:xfrm>
        </p:spPr>
        <p:txBody>
          <a:bodyPr/>
          <a:lstStyle>
            <a:lvl1pPr>
              <a:defRPr sz="1800"/>
            </a:lvl1pPr>
            <a:lvl2pPr>
              <a:defRPr sz="1800"/>
            </a:lvl2pPr>
            <a:lvl3pPr>
              <a:defRPr sz="1800"/>
            </a:lvl3pPr>
            <a:lvl4pPr>
              <a:defRPr sz="1800"/>
            </a:lvl4pPr>
            <a:lvl5pPr>
              <a:defRPr sz="1800"/>
            </a:lvl5pPr>
            <a:lvl6pPr marL="1946275" indent="-234950" algn="l" defTabSz="914400" rtl="0" eaLnBrk="1" latinLnBrk="0" hangingPunct="1">
              <a:spcBef>
                <a:spcPct val="20000"/>
              </a:spcBef>
              <a:buSzPct val="90000"/>
              <a:buFont typeface="Wingdings" pitchFamily="2" charset="2"/>
              <a:buChar char=""/>
              <a:defRPr lang="en-US" sz="1600" kern="1200" dirty="0" smtClean="0">
                <a:solidFill>
                  <a:schemeClr val="tx1">
                    <a:lumMod val="65000"/>
                    <a:lumOff val="35000"/>
                  </a:schemeClr>
                </a:solidFill>
                <a:latin typeface="+mn-lt"/>
                <a:ea typeface="+mn-ea"/>
                <a:cs typeface="+mn-cs"/>
              </a:defRPr>
            </a:lvl6pPr>
            <a:lvl7pPr marL="2173288" indent="-234950" algn="l" defTabSz="914400" rtl="0" eaLnBrk="1" latinLnBrk="0" hangingPunct="1">
              <a:spcBef>
                <a:spcPct val="20000"/>
              </a:spcBef>
              <a:buSzPct val="90000"/>
              <a:buFont typeface="Wingdings" pitchFamily="2" charset="2"/>
              <a:buChar char=""/>
              <a:defRPr lang="en-US" sz="1600" kern="1200" dirty="0" smtClean="0">
                <a:solidFill>
                  <a:schemeClr val="tx1">
                    <a:lumMod val="65000"/>
                    <a:lumOff val="35000"/>
                  </a:schemeClr>
                </a:solidFill>
                <a:latin typeface="+mn-lt"/>
                <a:ea typeface="+mn-ea"/>
                <a:cs typeface="+mn-cs"/>
              </a:defRPr>
            </a:lvl7pPr>
            <a:lvl8pPr marL="2398713" indent="-234950" algn="l" defTabSz="914400" rtl="0" eaLnBrk="1" latinLnBrk="0" hangingPunct="1">
              <a:spcBef>
                <a:spcPct val="20000"/>
              </a:spcBef>
              <a:buSzPct val="90000"/>
              <a:buFont typeface="Wingdings" pitchFamily="2" charset="2"/>
              <a:buChar char=""/>
              <a:defRPr lang="en-US" sz="1600" kern="1200" dirty="0" smtClean="0">
                <a:solidFill>
                  <a:schemeClr val="tx1">
                    <a:lumMod val="65000"/>
                    <a:lumOff val="35000"/>
                  </a:schemeClr>
                </a:solidFill>
                <a:latin typeface="+mn-lt"/>
                <a:ea typeface="+mn-ea"/>
                <a:cs typeface="+mn-cs"/>
              </a:defRPr>
            </a:lvl8pPr>
            <a:lvl9pPr marL="2625725" indent="-234950" algn="l" defTabSz="914400" rtl="0" eaLnBrk="1" latinLnBrk="0" hangingPunct="1">
              <a:spcBef>
                <a:spcPct val="20000"/>
              </a:spcBef>
              <a:buSzPct val="90000"/>
              <a:buFont typeface="Wingdings" pitchFamily="2" charset="2"/>
              <a:buChar char=""/>
              <a:defRPr lang="en-US" sz="1600" kern="1200" dirty="0">
                <a:solidFill>
                  <a:schemeClr val="tx1">
                    <a:lumMod val="65000"/>
                    <a:lumOff val="35000"/>
                  </a:schemeClr>
                </a:solidFill>
                <a:latin typeface="+mn-lt"/>
                <a:ea typeface="+mn-ea"/>
                <a:cs typeface="+mn-cs"/>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679BC7E7-EA8E-4DA7-915E-CC098D9BADCB}" type="datetimeFigureOut">
              <a:rPr lang="en-US" smtClean="0"/>
              <a:t>10/17/16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F2F5E10-5301-4EE6-90D2-A6C4A3F62BE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45141"/>
            <a:ext cx="8229600" cy="1143000"/>
          </a:xfrm>
          <a:prstGeom prst="rect">
            <a:avLst/>
          </a:prstGeom>
        </p:spPr>
        <p:txBody>
          <a:bodyPr vert="horz" lIns="91440" tIns="45720" rIns="91440" bIns="45720" rtlCol="0" anchor="ctr">
            <a:noAutofit/>
          </a:bodyPr>
          <a:lstStyle/>
          <a:p>
            <a:r>
              <a:rPr lang="en-US" smtClean="0"/>
              <a:t>Click to edit Master title style</a:t>
            </a:r>
            <a:endParaRPr/>
          </a:p>
        </p:txBody>
      </p:sp>
      <p:sp>
        <p:nvSpPr>
          <p:cNvPr id="3" name="Text Placeholder 2"/>
          <p:cNvSpPr>
            <a:spLocks noGrp="1"/>
          </p:cNvSpPr>
          <p:nvPr>
            <p:ph type="body" idx="1"/>
          </p:nvPr>
        </p:nvSpPr>
        <p:spPr>
          <a:xfrm>
            <a:off x="739775" y="2770094"/>
            <a:ext cx="7662864" cy="326716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fld id="{679BC7E7-EA8E-4DA7-915E-CC098D9BADCB}" type="datetimeFigureOut">
              <a:rPr lang="en-US" smtClean="0"/>
              <a:t>10/17/16</a:t>
            </a:fld>
            <a:endParaRPr lang="en-US"/>
          </a:p>
        </p:txBody>
      </p:sp>
      <p:sp>
        <p:nvSpPr>
          <p:cNvPr id="5" name="Footer Placeholder 4"/>
          <p:cNvSpPr>
            <a:spLocks noGrp="1"/>
          </p:cNvSpPr>
          <p:nvPr>
            <p:ph type="ftr" sz="quarter" idx="3"/>
          </p:nvPr>
        </p:nvSpPr>
        <p:spPr>
          <a:xfrm>
            <a:off x="5789613" y="6356350"/>
            <a:ext cx="28956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4305300" y="6356350"/>
            <a:ext cx="533400" cy="365125"/>
          </a:xfrm>
          <a:prstGeom prst="rect">
            <a:avLst/>
          </a:prstGeom>
        </p:spPr>
        <p:txBody>
          <a:bodyPr vert="horz" lIns="91440" tIns="45720" rIns="91440" bIns="45720" rtlCol="0" anchor="ctr"/>
          <a:lstStyle>
            <a:lvl1pPr algn="ctr">
              <a:defRPr sz="1100" b="1">
                <a:solidFill>
                  <a:schemeClr val="tx1">
                    <a:lumMod val="50000"/>
                    <a:lumOff val="50000"/>
                  </a:schemeClr>
                </a:solidFill>
              </a:defRPr>
            </a:lvl1pPr>
          </a:lstStyle>
          <a:p>
            <a:fld id="{9F2F5E10-5301-4EE6-90D2-A6C4A3F62BE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ctr" defTabSz="914400" rtl="0" eaLnBrk="1" latinLnBrk="0" hangingPunct="1">
        <a:spcBef>
          <a:spcPct val="0"/>
        </a:spcBef>
        <a:buNone/>
        <a:defRPr sz="4600" kern="1200">
          <a:solidFill>
            <a:schemeClr val="bg1"/>
          </a:solidFill>
          <a:latin typeface="+mj-lt"/>
          <a:ea typeface="+mj-ea"/>
          <a:cs typeface="+mj-cs"/>
        </a:defRPr>
      </a:lvl1pPr>
    </p:titleStyle>
    <p:bodyStyle>
      <a:lvl1pPr marL="342900" indent="-342900" algn="l" defTabSz="914400" rtl="0" eaLnBrk="1" latinLnBrk="0" hangingPunct="1">
        <a:spcBef>
          <a:spcPts val="2000"/>
        </a:spcBef>
        <a:buClr>
          <a:schemeClr val="accent1"/>
        </a:buClr>
        <a:buSzPct val="90000"/>
        <a:buFont typeface="Wingdings" pitchFamily="2" charset="2"/>
        <a:buChar char="S"/>
        <a:defRPr sz="22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60000"/>
            <a:lumOff val="40000"/>
          </a:schemeClr>
        </a:buClr>
        <a:buSzPct val="90000"/>
        <a:buFont typeface="Wingdings" pitchFamily="2" charset="2"/>
        <a:buChar char="S"/>
        <a:defRPr sz="2000" kern="1200">
          <a:solidFill>
            <a:schemeClr val="tx1">
              <a:lumMod val="65000"/>
              <a:lumOff val="35000"/>
            </a:schemeClr>
          </a:solidFill>
          <a:latin typeface="+mn-lt"/>
          <a:ea typeface="+mn-ea"/>
          <a:cs typeface="+mn-cs"/>
        </a:defRPr>
      </a:lvl2pPr>
      <a:lvl3pPr marL="1035050" indent="-349250" algn="l" defTabSz="914400" rtl="0" eaLnBrk="1" latinLnBrk="0" hangingPunct="1">
        <a:spcBef>
          <a:spcPts val="600"/>
        </a:spcBef>
        <a:buClr>
          <a:schemeClr val="accent1"/>
        </a:buClr>
        <a:buSzPct val="90000"/>
        <a:buFont typeface="Wingdings" pitchFamily="2" charset="2"/>
        <a:buChar char="S"/>
        <a:defRPr sz="1800" kern="1200">
          <a:solidFill>
            <a:schemeClr val="tx1">
              <a:lumMod val="65000"/>
              <a:lumOff val="35000"/>
            </a:schemeClr>
          </a:solidFill>
          <a:latin typeface="+mn-lt"/>
          <a:ea typeface="+mn-ea"/>
          <a:cs typeface="+mn-cs"/>
        </a:defRPr>
      </a:lvl3pPr>
      <a:lvl4pPr marL="1371600" indent="-336550" algn="l" defTabSz="914400" rtl="0" eaLnBrk="1" latinLnBrk="0" hangingPunct="1">
        <a:spcBef>
          <a:spcPts val="600"/>
        </a:spcBef>
        <a:buClr>
          <a:schemeClr val="accent1">
            <a:lumMod val="60000"/>
            <a:lumOff val="40000"/>
          </a:schemeClr>
        </a:buClr>
        <a:buSzPct val="90000"/>
        <a:buFont typeface="Wingdings" pitchFamily="2" charset="2"/>
        <a:buChar char="S"/>
        <a:defRPr sz="1800" kern="1200">
          <a:solidFill>
            <a:schemeClr val="tx1">
              <a:lumMod val="65000"/>
              <a:lumOff val="35000"/>
            </a:schemeClr>
          </a:solidFill>
          <a:latin typeface="+mn-lt"/>
          <a:ea typeface="+mn-ea"/>
          <a:cs typeface="+mn-cs"/>
        </a:defRPr>
      </a:lvl4pPr>
      <a:lvl5pPr marL="1720850" indent="-349250" algn="l" defTabSz="914400" rtl="0" eaLnBrk="1" latinLnBrk="0" hangingPunct="1">
        <a:spcBef>
          <a:spcPts val="600"/>
        </a:spcBef>
        <a:buClr>
          <a:schemeClr val="accent1"/>
        </a:buClr>
        <a:buSzPct val="90000"/>
        <a:buFont typeface="Wingdings" pitchFamily="2" charset="2"/>
        <a:buChar char="S"/>
        <a:defRPr sz="1800" kern="1200">
          <a:solidFill>
            <a:schemeClr val="tx1">
              <a:lumMod val="65000"/>
              <a:lumOff val="35000"/>
            </a:schemeClr>
          </a:solidFill>
          <a:latin typeface="+mn-lt"/>
          <a:ea typeface="+mn-ea"/>
          <a:cs typeface="+mn-cs"/>
        </a:defRPr>
      </a:lvl5pPr>
      <a:lvl6pPr marL="2055813" indent="-344488" algn="l" defTabSz="914400" rtl="0" eaLnBrk="1" latinLnBrk="0" hangingPunct="1">
        <a:spcBef>
          <a:spcPct val="20000"/>
        </a:spcBef>
        <a:buClr>
          <a:schemeClr val="accent1">
            <a:lumMod val="60000"/>
            <a:lumOff val="40000"/>
          </a:schemeClr>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2398713" indent="-344488" algn="l" defTabSz="914400" rtl="0" eaLnBrk="1" latinLnBrk="0" hangingPunct="1">
        <a:spcBef>
          <a:spcPct val="20000"/>
        </a:spcBef>
        <a:buClr>
          <a:schemeClr val="accent1"/>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7pPr>
      <a:lvl8pPr marL="2743200" indent="-344488" algn="l" defTabSz="914400" rtl="0" eaLnBrk="1" latinLnBrk="0" hangingPunct="1">
        <a:spcBef>
          <a:spcPct val="20000"/>
        </a:spcBef>
        <a:buClr>
          <a:schemeClr val="accent1">
            <a:lumMod val="60000"/>
            <a:lumOff val="40000"/>
          </a:schemeClr>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8pPr>
      <a:lvl9pPr marL="3087688" indent="-344488" algn="l" defTabSz="914400" rtl="0" eaLnBrk="1" latinLnBrk="0" hangingPunct="1">
        <a:spcBef>
          <a:spcPct val="20000"/>
        </a:spcBef>
        <a:buClr>
          <a:schemeClr val="accent1"/>
        </a:buClr>
        <a:buSzPct val="90000"/>
        <a:buFont typeface="Wingdings" pitchFamily="2" charset="2"/>
        <a:buChar char=""/>
        <a:defRPr lang="en-US" sz="1800" kern="120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Object-oriented Design Patterns:</a:t>
            </a:r>
            <a:endParaRPr lang="en-US" dirty="0"/>
          </a:p>
        </p:txBody>
      </p:sp>
      <p:sp>
        <p:nvSpPr>
          <p:cNvPr id="3" name="Subtitle 2"/>
          <p:cNvSpPr>
            <a:spLocks noGrp="1"/>
          </p:cNvSpPr>
          <p:nvPr>
            <p:ph type="subTitle" idx="1"/>
          </p:nvPr>
        </p:nvSpPr>
        <p:spPr/>
        <p:txBody>
          <a:bodyPr>
            <a:normAutofit/>
          </a:bodyPr>
          <a:lstStyle/>
          <a:p>
            <a:r>
              <a:rPr lang="en-US" sz="3200" dirty="0" smtClean="0"/>
              <a:t>Quick Reference Guide</a:t>
            </a:r>
            <a:endParaRPr lang="en-US" sz="3200" dirty="0"/>
          </a:p>
        </p:txBody>
      </p:sp>
    </p:spTree>
    <p:extLst>
      <p:ext uri="{BB962C8B-B14F-4D97-AF65-F5344CB8AC3E}">
        <p14:creationId xmlns:p14="http://schemas.microsoft.com/office/powerpoint/2010/main" val="33988735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Observer Pattern</a:t>
            </a:r>
            <a:endParaRPr lang="en-US" dirty="0"/>
          </a:p>
        </p:txBody>
      </p:sp>
      <p:sp>
        <p:nvSpPr>
          <p:cNvPr id="4" name="Content Placeholder 2"/>
          <p:cNvSpPr>
            <a:spLocks noGrp="1"/>
          </p:cNvSpPr>
          <p:nvPr>
            <p:ph idx="1"/>
          </p:nvPr>
        </p:nvSpPr>
        <p:spPr>
          <a:xfrm>
            <a:off x="739775" y="2770094"/>
            <a:ext cx="7662864" cy="3736214"/>
          </a:xfrm>
        </p:spPr>
        <p:txBody>
          <a:bodyPr>
            <a:normAutofit/>
          </a:bodyPr>
          <a:lstStyle/>
          <a:p>
            <a:pPr marL="2060575" indent="-2060575">
              <a:buNone/>
            </a:pPr>
            <a:r>
              <a:rPr lang="en-US" dirty="0" smtClean="0"/>
              <a:t>Consequences:	</a:t>
            </a:r>
          </a:p>
          <a:p>
            <a:pPr lvl="1"/>
            <a:r>
              <a:rPr lang="en-US" dirty="0" smtClean="0"/>
              <a:t>Lower coupling between subjects and observers</a:t>
            </a:r>
            <a:endParaRPr lang="en-US" dirty="0"/>
          </a:p>
          <a:p>
            <a:pPr lvl="1"/>
            <a:r>
              <a:rPr lang="en-US" dirty="0" smtClean="0"/>
              <a:t>Support a multicast-style of communication, where the sender (subject) does not need to know about or depend on the specific receivers (concrete observers)</a:t>
            </a:r>
            <a:endParaRPr lang="en-US" dirty="0"/>
          </a:p>
          <a:p>
            <a:pPr lvl="1"/>
            <a:r>
              <a:rPr lang="en-US" dirty="0" smtClean="0"/>
              <a:t>Observers can be completely independent of each other, even though they may deal with the same subject object</a:t>
            </a:r>
            <a:endParaRPr lang="en-US" dirty="0"/>
          </a:p>
          <a:p>
            <a:pPr marL="2060575" indent="-2060575">
              <a:buNone/>
            </a:pPr>
            <a:r>
              <a:rPr lang="en-US" dirty="0" smtClean="0"/>
              <a:t>Aliases:</a:t>
            </a:r>
            <a:r>
              <a:rPr lang="en-US" dirty="0"/>
              <a:t>	</a:t>
            </a:r>
            <a:r>
              <a:rPr lang="en-US" dirty="0" smtClean="0"/>
              <a:t>Publish-Subscribe</a:t>
            </a:r>
          </a:p>
          <a:p>
            <a:pPr marL="2060575" indent="-2060575">
              <a:buNone/>
            </a:pPr>
            <a:r>
              <a:rPr lang="en-US" dirty="0" smtClean="0"/>
              <a:t>Related Patterns:</a:t>
            </a:r>
            <a:r>
              <a:rPr lang="en-US" dirty="0"/>
              <a:t>	</a:t>
            </a:r>
            <a:r>
              <a:rPr lang="en-US" dirty="0" smtClean="0"/>
              <a:t>MVC, MVVC</a:t>
            </a:r>
          </a:p>
        </p:txBody>
      </p:sp>
    </p:spTree>
    <p:extLst>
      <p:ext uri="{BB962C8B-B14F-4D97-AF65-F5344CB8AC3E}">
        <p14:creationId xmlns:p14="http://schemas.microsoft.com/office/powerpoint/2010/main" val="7039452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Decorator Pattern</a:t>
            </a:r>
            <a:endParaRPr lang="en-US" dirty="0"/>
          </a:p>
        </p:txBody>
      </p:sp>
      <p:sp>
        <p:nvSpPr>
          <p:cNvPr id="4" name="Content Placeholder 2"/>
          <p:cNvSpPr>
            <a:spLocks noGrp="1"/>
          </p:cNvSpPr>
          <p:nvPr>
            <p:ph idx="1"/>
          </p:nvPr>
        </p:nvSpPr>
        <p:spPr>
          <a:xfrm>
            <a:off x="739775" y="2770094"/>
            <a:ext cx="7662864" cy="3736214"/>
          </a:xfrm>
        </p:spPr>
        <p:txBody>
          <a:bodyPr>
            <a:normAutofit/>
          </a:bodyPr>
          <a:lstStyle/>
          <a:p>
            <a:pPr marL="1371600" indent="-1371600">
              <a:buNone/>
            </a:pPr>
            <a:r>
              <a:rPr lang="en-US" dirty="0" smtClean="0"/>
              <a:t>Intent:	Attach any combination of additional responsibilities to an object at run time</a:t>
            </a:r>
          </a:p>
          <a:p>
            <a:pPr marL="1371600" indent="-1371600">
              <a:buNone/>
            </a:pPr>
            <a:r>
              <a:rPr lang="en-US" dirty="0"/>
              <a:t>Context:	</a:t>
            </a:r>
            <a:r>
              <a:rPr lang="en-US" dirty="0" smtClean="0"/>
              <a:t>Any system where combinations of features are possible and there is a potential for an explosion in the number of sub classes</a:t>
            </a:r>
            <a:endParaRPr lang="en-US" dirty="0"/>
          </a:p>
          <a:p>
            <a:pPr marL="1371600" indent="-1371600">
              <a:buNone/>
            </a:pPr>
            <a:r>
              <a:rPr lang="en-US" dirty="0" smtClean="0"/>
              <a:t>Problem:	The actors of a system need to add or remove features to an object dynamically</a:t>
            </a:r>
            <a:endParaRPr lang="en-US" dirty="0"/>
          </a:p>
        </p:txBody>
      </p:sp>
    </p:spTree>
    <p:extLst>
      <p:ext uri="{BB962C8B-B14F-4D97-AF65-F5344CB8AC3E}">
        <p14:creationId xmlns:p14="http://schemas.microsoft.com/office/powerpoint/2010/main" val="25312466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Decorator Pattern</a:t>
            </a:r>
            <a:endParaRPr lang="en-US" dirty="0"/>
          </a:p>
        </p:txBody>
      </p:sp>
      <p:sp>
        <p:nvSpPr>
          <p:cNvPr id="4" name="Content Placeholder 2"/>
          <p:cNvSpPr>
            <a:spLocks noGrp="1"/>
          </p:cNvSpPr>
          <p:nvPr>
            <p:ph idx="1"/>
          </p:nvPr>
        </p:nvSpPr>
        <p:spPr>
          <a:xfrm>
            <a:off x="739775" y="2770094"/>
            <a:ext cx="7662864" cy="3736214"/>
          </a:xfrm>
        </p:spPr>
        <p:txBody>
          <a:bodyPr>
            <a:normAutofit/>
          </a:bodyPr>
          <a:lstStyle/>
          <a:p>
            <a:pPr marL="1371600" indent="-1371600">
              <a:buNone/>
            </a:pPr>
            <a:r>
              <a:rPr lang="en-US" sz="2000" dirty="0" smtClean="0"/>
              <a:t>Solution:	Define specializations of the component to which features will be added that encapsulate those features.  At run-time create an chain of objects that represent the enhance object.  The last object in the chain is the original object and object preceding it are the add-on features</a:t>
            </a:r>
          </a:p>
        </p:txBody>
      </p:sp>
      <p:pic>
        <p:nvPicPr>
          <p:cNvPr id="3" name="Picture 2"/>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1562735" y="4806516"/>
            <a:ext cx="2247583" cy="1814672"/>
          </a:xfrm>
          <a:prstGeom prst="rect">
            <a:avLst/>
          </a:prstGeom>
        </p:spPr>
      </p:pic>
      <p:pic>
        <p:nvPicPr>
          <p:cNvPr id="5" name="Picture 4"/>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867960" y="5352758"/>
            <a:ext cx="2962702" cy="989474"/>
          </a:xfrm>
          <a:prstGeom prst="rect">
            <a:avLst/>
          </a:prstGeom>
        </p:spPr>
      </p:pic>
    </p:spTree>
    <p:extLst>
      <p:ext uri="{BB962C8B-B14F-4D97-AF65-F5344CB8AC3E}">
        <p14:creationId xmlns:p14="http://schemas.microsoft.com/office/powerpoint/2010/main" val="39374327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Decorator Pattern</a:t>
            </a:r>
            <a:endParaRPr lang="en-US" dirty="0"/>
          </a:p>
        </p:txBody>
      </p:sp>
      <p:sp>
        <p:nvSpPr>
          <p:cNvPr id="4" name="Content Placeholder 2"/>
          <p:cNvSpPr>
            <a:spLocks noGrp="1"/>
          </p:cNvSpPr>
          <p:nvPr>
            <p:ph idx="1"/>
          </p:nvPr>
        </p:nvSpPr>
        <p:spPr>
          <a:xfrm>
            <a:off x="739775" y="2770093"/>
            <a:ext cx="7662864" cy="3841721"/>
          </a:xfrm>
        </p:spPr>
        <p:txBody>
          <a:bodyPr>
            <a:normAutofit fontScale="92500" lnSpcReduction="10000"/>
          </a:bodyPr>
          <a:lstStyle/>
          <a:p>
            <a:pPr marL="1371600" indent="-1371600">
              <a:buNone/>
            </a:pPr>
            <a:r>
              <a:rPr lang="en-US" dirty="0" smtClean="0"/>
              <a:t>Solution:	The base component class defines the interface for all objects of that type, including the add-on features. </a:t>
            </a:r>
            <a:endParaRPr lang="en-US" dirty="0"/>
          </a:p>
          <a:p>
            <a:pPr marL="1371600" indent="-1371600">
              <a:buNone/>
            </a:pPr>
            <a:r>
              <a:rPr lang="en-US" dirty="0" smtClean="0"/>
              <a:t>	The concrete components define whatever details are necessary to implement specific types of components.  If there are no specific types of components, this class can be rolled up into the base component.</a:t>
            </a:r>
          </a:p>
          <a:p>
            <a:pPr marL="1371600" indent="-1371600">
              <a:buNone/>
            </a:pPr>
            <a:r>
              <a:rPr lang="en-US" dirty="0"/>
              <a:t>	</a:t>
            </a:r>
            <a:r>
              <a:rPr lang="en-US" dirty="0" smtClean="0"/>
              <a:t>The base decorator class maintains a reference to the component it decorates.  It delegates certain behaviors to this object.</a:t>
            </a:r>
          </a:p>
          <a:p>
            <a:pPr marL="1371600" indent="-1371600">
              <a:buNone/>
            </a:pPr>
            <a:r>
              <a:rPr lang="en-US" dirty="0"/>
              <a:t>	</a:t>
            </a:r>
            <a:r>
              <a:rPr lang="en-US" dirty="0" smtClean="0"/>
              <a:t>A concrete decorator implements an add-on feature.</a:t>
            </a:r>
            <a:endParaRPr lang="en-US" dirty="0"/>
          </a:p>
        </p:txBody>
      </p:sp>
    </p:spTree>
    <p:extLst>
      <p:ext uri="{BB962C8B-B14F-4D97-AF65-F5344CB8AC3E}">
        <p14:creationId xmlns:p14="http://schemas.microsoft.com/office/powerpoint/2010/main" val="26193050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Decorator Pattern</a:t>
            </a:r>
            <a:endParaRPr lang="en-US" dirty="0"/>
          </a:p>
        </p:txBody>
      </p:sp>
      <p:sp>
        <p:nvSpPr>
          <p:cNvPr id="4" name="Content Placeholder 2"/>
          <p:cNvSpPr>
            <a:spLocks noGrp="1"/>
          </p:cNvSpPr>
          <p:nvPr>
            <p:ph idx="1"/>
          </p:nvPr>
        </p:nvSpPr>
        <p:spPr>
          <a:xfrm>
            <a:off x="739775" y="2770094"/>
            <a:ext cx="7662864" cy="3736214"/>
          </a:xfrm>
        </p:spPr>
        <p:txBody>
          <a:bodyPr>
            <a:normAutofit fontScale="92500" lnSpcReduction="10000"/>
          </a:bodyPr>
          <a:lstStyle/>
          <a:p>
            <a:pPr marL="2060575" indent="-2060575">
              <a:buNone/>
            </a:pPr>
            <a:r>
              <a:rPr lang="en-US" dirty="0" smtClean="0"/>
              <a:t>Consequences:	</a:t>
            </a:r>
          </a:p>
          <a:p>
            <a:pPr lvl="1"/>
            <a:r>
              <a:rPr lang="en-US" dirty="0" smtClean="0"/>
              <a:t>More flexibility that static inheritance</a:t>
            </a:r>
            <a:endParaRPr lang="en-US" dirty="0"/>
          </a:p>
          <a:p>
            <a:pPr lvl="1"/>
            <a:r>
              <a:rPr lang="en-US" dirty="0" smtClean="0"/>
              <a:t>Avoid explosion of sub-classes</a:t>
            </a:r>
          </a:p>
          <a:p>
            <a:pPr lvl="1"/>
            <a:r>
              <a:rPr lang="en-US" dirty="0" smtClean="0"/>
              <a:t>More testable than one bloated class</a:t>
            </a:r>
          </a:p>
          <a:p>
            <a:pPr lvl="1"/>
            <a:r>
              <a:rPr lang="en-US" dirty="0" smtClean="0"/>
              <a:t>Lots of little objects linked in a delegation chain that represent one real-world object</a:t>
            </a:r>
          </a:p>
          <a:p>
            <a:pPr lvl="1"/>
            <a:r>
              <a:rPr lang="en-US" dirty="0" smtClean="0"/>
              <a:t>As the components interface becomes more complex, the complexity of the decorator also increases</a:t>
            </a:r>
            <a:endParaRPr lang="en-US" dirty="0"/>
          </a:p>
          <a:p>
            <a:pPr marL="2060575" indent="-2060575">
              <a:buNone/>
            </a:pPr>
            <a:r>
              <a:rPr lang="en-US" dirty="0" smtClean="0"/>
              <a:t>Aliases:</a:t>
            </a:r>
            <a:r>
              <a:rPr lang="en-US" dirty="0"/>
              <a:t>	</a:t>
            </a:r>
            <a:r>
              <a:rPr lang="en-US" dirty="0" smtClean="0"/>
              <a:t>Wrapper</a:t>
            </a:r>
          </a:p>
          <a:p>
            <a:pPr marL="2060575" indent="-2060575">
              <a:buNone/>
            </a:pPr>
            <a:r>
              <a:rPr lang="en-US" dirty="0" smtClean="0"/>
              <a:t>Related Patterns:</a:t>
            </a:r>
            <a:r>
              <a:rPr lang="en-US" dirty="0"/>
              <a:t>	</a:t>
            </a:r>
            <a:r>
              <a:rPr lang="en-US" dirty="0" smtClean="0"/>
              <a:t>Chain of Responsibility</a:t>
            </a:r>
          </a:p>
        </p:txBody>
      </p:sp>
    </p:spTree>
    <p:extLst>
      <p:ext uri="{BB962C8B-B14F-4D97-AF65-F5344CB8AC3E}">
        <p14:creationId xmlns:p14="http://schemas.microsoft.com/office/powerpoint/2010/main" val="7218590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Simply Factory Idiom</a:t>
            </a:r>
            <a:endParaRPr lang="en-US" dirty="0"/>
          </a:p>
        </p:txBody>
      </p:sp>
      <p:sp>
        <p:nvSpPr>
          <p:cNvPr id="4" name="Content Placeholder 2"/>
          <p:cNvSpPr>
            <a:spLocks noGrp="1"/>
          </p:cNvSpPr>
          <p:nvPr>
            <p:ph idx="1"/>
          </p:nvPr>
        </p:nvSpPr>
        <p:spPr>
          <a:xfrm>
            <a:off x="739775" y="2770094"/>
            <a:ext cx="7662864" cy="3736214"/>
          </a:xfrm>
        </p:spPr>
        <p:txBody>
          <a:bodyPr>
            <a:normAutofit/>
          </a:bodyPr>
          <a:lstStyle/>
          <a:p>
            <a:pPr marL="1371600" indent="-1371600">
              <a:buNone/>
            </a:pPr>
            <a:r>
              <a:rPr lang="en-US" dirty="0" smtClean="0"/>
              <a:t>Intent:	Reduce coupling with concrete constructors</a:t>
            </a:r>
          </a:p>
          <a:p>
            <a:pPr marL="1371600" indent="-1371600">
              <a:buNone/>
            </a:pPr>
            <a:r>
              <a:rPr lang="en-US" dirty="0"/>
              <a:t>Context:	</a:t>
            </a:r>
            <a:r>
              <a:rPr lang="en-US" dirty="0" smtClean="0"/>
              <a:t>Any situation where a system needs to create instances from a hierarchy of classes</a:t>
            </a:r>
            <a:endParaRPr lang="en-US" dirty="0"/>
          </a:p>
          <a:p>
            <a:pPr marL="1371600" indent="-1371600">
              <a:buNone/>
            </a:pPr>
            <a:r>
              <a:rPr lang="en-US" dirty="0" smtClean="0"/>
              <a:t>Problem:	A component needs to create a specific kind of object from a class hierarchy, called the product class hierarchy, but the choice of which concrete product subclass to instantiate has to be made at runtime.</a:t>
            </a:r>
            <a:endParaRPr lang="en-US" dirty="0"/>
          </a:p>
        </p:txBody>
      </p:sp>
    </p:spTree>
    <p:extLst>
      <p:ext uri="{BB962C8B-B14F-4D97-AF65-F5344CB8AC3E}">
        <p14:creationId xmlns:p14="http://schemas.microsoft.com/office/powerpoint/2010/main" val="19121901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Factory Idiom</a:t>
            </a:r>
            <a:endParaRPr lang="en-US" dirty="0"/>
          </a:p>
        </p:txBody>
      </p:sp>
      <p:sp>
        <p:nvSpPr>
          <p:cNvPr id="4" name="Content Placeholder 2"/>
          <p:cNvSpPr>
            <a:spLocks noGrp="1"/>
          </p:cNvSpPr>
          <p:nvPr>
            <p:ph idx="1"/>
          </p:nvPr>
        </p:nvSpPr>
        <p:spPr>
          <a:xfrm>
            <a:off x="739775" y="2770094"/>
            <a:ext cx="7662864" cy="3736214"/>
          </a:xfrm>
        </p:spPr>
        <p:txBody>
          <a:bodyPr>
            <a:normAutofit/>
          </a:bodyPr>
          <a:lstStyle/>
          <a:p>
            <a:pPr marL="1371600" indent="-1371600">
              <a:buNone/>
            </a:pPr>
            <a:r>
              <a:rPr lang="en-US" sz="2000" dirty="0" smtClean="0"/>
              <a:t>Solution:	Define a static method (i.e., one associate the base class of the product class hierarchy) that encapsulates the logic for constructing the right kind of specialization.</a:t>
            </a:r>
          </a:p>
        </p:txBody>
      </p:sp>
      <p:pic>
        <p:nvPicPr>
          <p:cNvPr id="6" name="Picture 5"/>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2451110" y="4638201"/>
            <a:ext cx="3876020" cy="1241669"/>
          </a:xfrm>
          <a:prstGeom prst="rect">
            <a:avLst/>
          </a:prstGeom>
        </p:spPr>
      </p:pic>
    </p:spTree>
    <p:extLst>
      <p:ext uri="{BB962C8B-B14F-4D97-AF65-F5344CB8AC3E}">
        <p14:creationId xmlns:p14="http://schemas.microsoft.com/office/powerpoint/2010/main" val="15360995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Factory Idiom</a:t>
            </a:r>
            <a:endParaRPr lang="en-US" dirty="0"/>
          </a:p>
        </p:txBody>
      </p:sp>
      <p:sp>
        <p:nvSpPr>
          <p:cNvPr id="4" name="Content Placeholder 2"/>
          <p:cNvSpPr>
            <a:spLocks noGrp="1"/>
          </p:cNvSpPr>
          <p:nvPr>
            <p:ph idx="1"/>
          </p:nvPr>
        </p:nvSpPr>
        <p:spPr>
          <a:xfrm>
            <a:off x="739775" y="2770094"/>
            <a:ext cx="7662864" cy="3736214"/>
          </a:xfrm>
        </p:spPr>
        <p:txBody>
          <a:bodyPr>
            <a:normAutofit/>
          </a:bodyPr>
          <a:lstStyle/>
          <a:p>
            <a:pPr marL="2060575" indent="-2060575">
              <a:buNone/>
            </a:pPr>
            <a:r>
              <a:rPr lang="en-US" dirty="0" smtClean="0"/>
              <a:t>Consequences:	</a:t>
            </a:r>
          </a:p>
          <a:p>
            <a:pPr lvl="1"/>
            <a:r>
              <a:rPr lang="en-US" dirty="0" smtClean="0"/>
              <a:t>The component that needs to create a product object doesn’t need to know about the individual constructors for the concrete product classes.</a:t>
            </a:r>
          </a:p>
          <a:p>
            <a:pPr marL="2060575" indent="-2060575">
              <a:buNone/>
            </a:pPr>
            <a:r>
              <a:rPr lang="en-US" dirty="0" smtClean="0"/>
              <a:t>Aliases:	Factory</a:t>
            </a:r>
          </a:p>
          <a:p>
            <a:pPr marL="2060575" indent="-2060575">
              <a:buNone/>
            </a:pPr>
            <a:r>
              <a:rPr lang="en-US" dirty="0" smtClean="0"/>
              <a:t>Related Patterns:</a:t>
            </a:r>
            <a:r>
              <a:rPr lang="en-US" dirty="0"/>
              <a:t>	</a:t>
            </a:r>
            <a:r>
              <a:rPr lang="en-US" dirty="0" smtClean="0"/>
              <a:t>Factory Method, Abstract Factory</a:t>
            </a:r>
          </a:p>
        </p:txBody>
      </p:sp>
    </p:spTree>
    <p:extLst>
      <p:ext uri="{BB962C8B-B14F-4D97-AF65-F5344CB8AC3E}">
        <p14:creationId xmlns:p14="http://schemas.microsoft.com/office/powerpoint/2010/main" val="14302862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Factory Method Pattern</a:t>
            </a:r>
            <a:endParaRPr lang="en-US" dirty="0"/>
          </a:p>
        </p:txBody>
      </p:sp>
      <p:sp>
        <p:nvSpPr>
          <p:cNvPr id="5" name="Content Placeholder 2"/>
          <p:cNvSpPr>
            <a:spLocks noGrp="1"/>
          </p:cNvSpPr>
          <p:nvPr>
            <p:ph idx="1"/>
          </p:nvPr>
        </p:nvSpPr>
        <p:spPr>
          <a:xfrm>
            <a:off x="739775" y="2770094"/>
            <a:ext cx="7662864" cy="3736214"/>
          </a:xfrm>
        </p:spPr>
        <p:txBody>
          <a:bodyPr>
            <a:normAutofit lnSpcReduction="10000"/>
          </a:bodyPr>
          <a:lstStyle/>
          <a:p>
            <a:pPr marL="1371600" indent="-1371600">
              <a:buNone/>
            </a:pPr>
            <a:r>
              <a:rPr lang="en-US" dirty="0" smtClean="0"/>
              <a:t>Intent:	Reduce coupling in relation to the creation objects by implementing “virtual constructors” called factory methods.</a:t>
            </a:r>
          </a:p>
          <a:p>
            <a:pPr marL="1371600" indent="-1371600">
              <a:buNone/>
            </a:pPr>
            <a:r>
              <a:rPr lang="en-US" dirty="0"/>
              <a:t>Context:	</a:t>
            </a:r>
            <a:r>
              <a:rPr lang="en-US" dirty="0" smtClean="0"/>
              <a:t>In development of a class library or framework (not just a single system)</a:t>
            </a:r>
          </a:p>
          <a:p>
            <a:pPr marL="1371600" indent="-1371600">
              <a:buNone/>
            </a:pPr>
            <a:r>
              <a:rPr lang="en-US" dirty="0" smtClean="0"/>
              <a:t>Problem:	A class library or framework needs to allow for the dynamic construction of objects from a product class hierarchy and needs to allow </a:t>
            </a:r>
            <a:r>
              <a:rPr lang="en-US" smtClean="0"/>
              <a:t>customization of the construction process </a:t>
            </a:r>
            <a:r>
              <a:rPr lang="en-US" dirty="0" smtClean="0"/>
              <a:t>from application </a:t>
            </a:r>
            <a:r>
              <a:rPr lang="en-US" smtClean="0"/>
              <a:t>to application</a:t>
            </a:r>
            <a:endParaRPr lang="en-US" dirty="0"/>
          </a:p>
        </p:txBody>
      </p:sp>
    </p:spTree>
    <p:extLst>
      <p:ext uri="{BB962C8B-B14F-4D97-AF65-F5344CB8AC3E}">
        <p14:creationId xmlns:p14="http://schemas.microsoft.com/office/powerpoint/2010/main" val="6820450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Factory Method Pattern</a:t>
            </a:r>
            <a:endParaRPr lang="en-US" dirty="0"/>
          </a:p>
        </p:txBody>
      </p:sp>
      <p:sp>
        <p:nvSpPr>
          <p:cNvPr id="4" name="Content Placeholder 2"/>
          <p:cNvSpPr>
            <a:spLocks noGrp="1"/>
          </p:cNvSpPr>
          <p:nvPr>
            <p:ph idx="1"/>
          </p:nvPr>
        </p:nvSpPr>
        <p:spPr>
          <a:xfrm>
            <a:off x="739775" y="2546252"/>
            <a:ext cx="7662864" cy="3960056"/>
          </a:xfrm>
        </p:spPr>
        <p:txBody>
          <a:bodyPr>
            <a:normAutofit/>
          </a:bodyPr>
          <a:lstStyle/>
          <a:p>
            <a:pPr marL="1371600" indent="-1371600">
              <a:buNone/>
            </a:pPr>
            <a:r>
              <a:rPr lang="en-US" dirty="0" smtClean="0"/>
              <a:t>Solution:	Define a base product class and base factory class in the framework.  Allow applications to specialize both as needed.  Application should program to the Create method interface.</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1471" y="4272431"/>
            <a:ext cx="4756486" cy="2233877"/>
          </a:xfrm>
          <a:prstGeom prst="rect">
            <a:avLst/>
          </a:prstGeom>
        </p:spPr>
      </p:pic>
    </p:spTree>
    <p:extLst>
      <p:ext uri="{BB962C8B-B14F-4D97-AF65-F5344CB8AC3E}">
        <p14:creationId xmlns:p14="http://schemas.microsoft.com/office/powerpoint/2010/main" val="1025768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Preface</a:t>
            </a:r>
            <a:endParaRPr lang="en-US" dirty="0"/>
          </a:p>
        </p:txBody>
      </p:sp>
      <p:sp>
        <p:nvSpPr>
          <p:cNvPr id="4" name="TextBox 3"/>
          <p:cNvSpPr txBox="1"/>
          <p:nvPr/>
        </p:nvSpPr>
        <p:spPr>
          <a:xfrm>
            <a:off x="1062976" y="2680337"/>
            <a:ext cx="7240654" cy="2554545"/>
          </a:xfrm>
          <a:prstGeom prst="rect">
            <a:avLst/>
          </a:prstGeom>
          <a:noFill/>
        </p:spPr>
        <p:txBody>
          <a:bodyPr wrap="square" rtlCol="0">
            <a:spAutoFit/>
          </a:bodyPr>
          <a:lstStyle/>
          <a:p>
            <a:pPr algn="ctr"/>
            <a:r>
              <a:rPr lang="en-US" sz="3200" dirty="0" smtClean="0"/>
              <a:t>This is a “living” document that will be refined and extended throughout the semester.</a:t>
            </a:r>
          </a:p>
          <a:p>
            <a:pPr algn="ctr"/>
            <a:endParaRPr lang="en-US" sz="3200" dirty="0"/>
          </a:p>
          <a:p>
            <a:pPr algn="ctr"/>
            <a:r>
              <a:rPr lang="en-US" sz="3200" dirty="0" smtClean="0"/>
              <a:t>Please feel free to make </a:t>
            </a:r>
            <a:r>
              <a:rPr lang="en-US" sz="3200" dirty="0" smtClean="0"/>
              <a:t>suggestions</a:t>
            </a:r>
          </a:p>
        </p:txBody>
      </p:sp>
      <p:sp>
        <p:nvSpPr>
          <p:cNvPr id="5" name="TextBox 4"/>
          <p:cNvSpPr txBox="1"/>
          <p:nvPr/>
        </p:nvSpPr>
        <p:spPr>
          <a:xfrm>
            <a:off x="1103646" y="5544598"/>
            <a:ext cx="7199984" cy="1200329"/>
          </a:xfrm>
          <a:prstGeom prst="rect">
            <a:avLst/>
          </a:prstGeom>
          <a:noFill/>
        </p:spPr>
        <p:txBody>
          <a:bodyPr wrap="none" rtlCol="0">
            <a:spAutoFit/>
          </a:bodyPr>
          <a:lstStyle/>
          <a:p>
            <a:pPr algn="ctr"/>
            <a:r>
              <a:rPr lang="en-US" dirty="0" smtClean="0"/>
              <a:t>Much of the material in this documents come from “Design Patterns:</a:t>
            </a:r>
          </a:p>
          <a:p>
            <a:pPr algn="ctr"/>
            <a:r>
              <a:rPr lang="en-US" dirty="0" smtClean="0"/>
              <a:t>Elements of Reusable Object-oriented Software”, by Eric Gamma, et al.</a:t>
            </a:r>
          </a:p>
          <a:p>
            <a:pPr algn="ctr"/>
            <a:endParaRPr lang="en-US" dirty="0" smtClean="0"/>
          </a:p>
          <a:p>
            <a:pPr algn="ctr"/>
            <a:r>
              <a:rPr lang="en-US" dirty="0" smtClean="0"/>
              <a:t>Last </a:t>
            </a:r>
            <a:r>
              <a:rPr lang="en-US" dirty="0" smtClean="0"/>
              <a:t>updated </a:t>
            </a:r>
            <a:r>
              <a:rPr lang="en-US" dirty="0" smtClean="0"/>
              <a:t>10/17/2016</a:t>
            </a:r>
            <a:endParaRPr lang="en-US" dirty="0"/>
          </a:p>
        </p:txBody>
      </p:sp>
    </p:spTree>
    <p:extLst>
      <p:ext uri="{BB962C8B-B14F-4D97-AF65-F5344CB8AC3E}">
        <p14:creationId xmlns:p14="http://schemas.microsoft.com/office/powerpoint/2010/main" val="4015259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Factory Method Pattern</a:t>
            </a:r>
            <a:endParaRPr lang="en-US" dirty="0"/>
          </a:p>
        </p:txBody>
      </p:sp>
      <p:sp>
        <p:nvSpPr>
          <p:cNvPr id="4" name="Content Placeholder 2"/>
          <p:cNvSpPr>
            <a:spLocks noGrp="1"/>
          </p:cNvSpPr>
          <p:nvPr>
            <p:ph idx="1"/>
          </p:nvPr>
        </p:nvSpPr>
        <p:spPr>
          <a:xfrm>
            <a:off x="739775" y="2770094"/>
            <a:ext cx="7662864" cy="3736214"/>
          </a:xfrm>
        </p:spPr>
        <p:txBody>
          <a:bodyPr>
            <a:normAutofit fontScale="92500" lnSpcReduction="20000"/>
          </a:bodyPr>
          <a:lstStyle/>
          <a:p>
            <a:pPr marL="2060575" indent="-2060575">
              <a:buNone/>
            </a:pPr>
            <a:r>
              <a:rPr lang="en-US" dirty="0" smtClean="0"/>
              <a:t>Consequences:</a:t>
            </a:r>
          </a:p>
          <a:p>
            <a:pPr lvl="1"/>
            <a:r>
              <a:rPr lang="en-US" dirty="0" smtClean="0"/>
              <a:t>Eliminates the need to bind application-specific classes into a framework</a:t>
            </a:r>
          </a:p>
          <a:p>
            <a:pPr lvl="1"/>
            <a:r>
              <a:rPr lang="en-US" dirty="0" smtClean="0"/>
              <a:t>Creating objects inside the factory method is flexible than creating an object directory.</a:t>
            </a:r>
          </a:p>
          <a:p>
            <a:pPr lvl="1"/>
            <a:r>
              <a:rPr lang="en-US" dirty="0" smtClean="0"/>
              <a:t>The create method (the factory method) gives subclasses a hook for providing an extended version of an object</a:t>
            </a:r>
          </a:p>
          <a:p>
            <a:pPr lvl="1"/>
            <a:r>
              <a:rPr lang="en-US" dirty="0" smtClean="0"/>
              <a:t>Applications must special the base factory class, as well as the product base classes</a:t>
            </a:r>
          </a:p>
          <a:p>
            <a:pPr marL="2060575" indent="-2060575">
              <a:buNone/>
            </a:pPr>
            <a:r>
              <a:rPr lang="en-US" dirty="0" smtClean="0"/>
              <a:t>Aliases:	Virtual Constructor</a:t>
            </a:r>
          </a:p>
          <a:p>
            <a:pPr marL="2060575" indent="-2060575">
              <a:buNone/>
            </a:pPr>
            <a:r>
              <a:rPr lang="en-US" dirty="0" smtClean="0"/>
              <a:t>Related Patterns:</a:t>
            </a:r>
            <a:r>
              <a:rPr lang="en-US" dirty="0"/>
              <a:t>	</a:t>
            </a:r>
            <a:r>
              <a:rPr lang="en-US" dirty="0" smtClean="0"/>
              <a:t>Simple Factory Idiom, Abstract Factory</a:t>
            </a:r>
          </a:p>
        </p:txBody>
      </p:sp>
    </p:spTree>
    <p:extLst>
      <p:ext uri="{BB962C8B-B14F-4D97-AF65-F5344CB8AC3E}">
        <p14:creationId xmlns:p14="http://schemas.microsoft.com/office/powerpoint/2010/main" val="15801756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 Factory Pattern</a:t>
            </a:r>
            <a:endParaRPr lang="en-US" dirty="0"/>
          </a:p>
        </p:txBody>
      </p:sp>
      <p:sp>
        <p:nvSpPr>
          <p:cNvPr id="5" name="Content Placeholder 2"/>
          <p:cNvSpPr>
            <a:spLocks noGrp="1"/>
          </p:cNvSpPr>
          <p:nvPr>
            <p:ph idx="1"/>
          </p:nvPr>
        </p:nvSpPr>
        <p:spPr>
          <a:xfrm>
            <a:off x="739775" y="2770094"/>
            <a:ext cx="7662864" cy="3736214"/>
          </a:xfrm>
        </p:spPr>
        <p:txBody>
          <a:bodyPr>
            <a:normAutofit/>
          </a:bodyPr>
          <a:lstStyle/>
          <a:p>
            <a:pPr marL="1371600" indent="-1371600">
              <a:buNone/>
            </a:pPr>
            <a:r>
              <a:rPr lang="en-US" dirty="0" smtClean="0"/>
              <a:t>Intent:	Provide an interface creating objects (products for families of parallel class hierarchies.</a:t>
            </a:r>
          </a:p>
          <a:p>
            <a:pPr marL="1371600" indent="-1371600">
              <a:buNone/>
            </a:pPr>
            <a:r>
              <a:rPr lang="en-US" dirty="0"/>
              <a:t>Context:	</a:t>
            </a:r>
            <a:r>
              <a:rPr lang="en-US" dirty="0" smtClean="0"/>
              <a:t>The development of a cross-platform class library or framework</a:t>
            </a:r>
          </a:p>
          <a:p>
            <a:pPr marL="1371600" indent="-1371600">
              <a:buNone/>
            </a:pPr>
            <a:r>
              <a:rPr lang="en-US" dirty="0" smtClean="0"/>
              <a:t>Problem:	A class library or framework needs to allow for the dynamic construction of objects from a product class hierarchy, but that hierarchy needs to be implemented in multiple way or on multiple platforms</a:t>
            </a:r>
            <a:endParaRPr lang="en-US" dirty="0"/>
          </a:p>
        </p:txBody>
      </p:sp>
    </p:spTree>
    <p:extLst>
      <p:ext uri="{BB962C8B-B14F-4D97-AF65-F5344CB8AC3E}">
        <p14:creationId xmlns:p14="http://schemas.microsoft.com/office/powerpoint/2010/main" val="20822423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 Factory Pattern</a:t>
            </a:r>
            <a:endParaRPr lang="en-US" dirty="0"/>
          </a:p>
        </p:txBody>
      </p:sp>
      <p:sp>
        <p:nvSpPr>
          <p:cNvPr id="4" name="Content Placeholder 2"/>
          <p:cNvSpPr>
            <a:spLocks noGrp="1"/>
          </p:cNvSpPr>
          <p:nvPr>
            <p:ph idx="1"/>
          </p:nvPr>
        </p:nvSpPr>
        <p:spPr>
          <a:xfrm>
            <a:off x="739775" y="2546252"/>
            <a:ext cx="7662864" cy="3960056"/>
          </a:xfrm>
        </p:spPr>
        <p:txBody>
          <a:bodyPr>
            <a:normAutofit/>
          </a:bodyPr>
          <a:lstStyle/>
          <a:p>
            <a:pPr marL="1371600" indent="-1371600">
              <a:buNone/>
            </a:pPr>
            <a:r>
              <a:rPr lang="en-US" dirty="0" smtClean="0"/>
              <a:t>Solution:	Each product family is implemented in its own hierarchy.  A base abstract factory defines an interface for create each type product.  There is concrete factory that implements that interface for each family of products.</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6493" y="4402394"/>
            <a:ext cx="5961888" cy="2267712"/>
          </a:xfrm>
          <a:prstGeom prst="rect">
            <a:avLst/>
          </a:prstGeom>
        </p:spPr>
      </p:pic>
    </p:spTree>
    <p:extLst>
      <p:ext uri="{BB962C8B-B14F-4D97-AF65-F5344CB8AC3E}">
        <p14:creationId xmlns:p14="http://schemas.microsoft.com/office/powerpoint/2010/main" val="8530766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 Factory Pattern</a:t>
            </a:r>
            <a:endParaRPr lang="en-US" dirty="0"/>
          </a:p>
        </p:txBody>
      </p:sp>
      <p:sp>
        <p:nvSpPr>
          <p:cNvPr id="4" name="Content Placeholder 2"/>
          <p:cNvSpPr>
            <a:spLocks noGrp="1"/>
          </p:cNvSpPr>
          <p:nvPr>
            <p:ph idx="1"/>
          </p:nvPr>
        </p:nvSpPr>
        <p:spPr>
          <a:xfrm>
            <a:off x="739775" y="2770094"/>
            <a:ext cx="7662864" cy="3736214"/>
          </a:xfrm>
        </p:spPr>
        <p:txBody>
          <a:bodyPr>
            <a:normAutofit/>
          </a:bodyPr>
          <a:lstStyle/>
          <a:p>
            <a:pPr marL="2060575" indent="-2060575">
              <a:buNone/>
            </a:pPr>
            <a:r>
              <a:rPr lang="en-US" dirty="0" smtClean="0"/>
              <a:t>Consequences:</a:t>
            </a:r>
          </a:p>
          <a:p>
            <a:pPr lvl="1"/>
            <a:r>
              <a:rPr lang="en-US" dirty="0" smtClean="0"/>
              <a:t>It isolate concrete classes</a:t>
            </a:r>
            <a:endParaRPr lang="en-US" dirty="0"/>
          </a:p>
          <a:p>
            <a:pPr lvl="1"/>
            <a:r>
              <a:rPr lang="en-US" dirty="0" smtClean="0"/>
              <a:t>It makes exchanging product families easy</a:t>
            </a:r>
          </a:p>
          <a:p>
            <a:pPr lvl="1"/>
            <a:r>
              <a:rPr lang="en-US" dirty="0" smtClean="0"/>
              <a:t>It promotes consistency among products (and requires consistency among the product class hierarchies)</a:t>
            </a:r>
          </a:p>
          <a:p>
            <a:pPr lvl="1"/>
            <a:r>
              <a:rPr lang="en-US" dirty="0" smtClean="0"/>
              <a:t>Adding new kinds of products is difficult</a:t>
            </a:r>
          </a:p>
          <a:p>
            <a:pPr marL="2060575" indent="-2060575">
              <a:buNone/>
            </a:pPr>
            <a:r>
              <a:rPr lang="en-US" dirty="0" smtClean="0"/>
              <a:t>Aliases:	Kit</a:t>
            </a:r>
          </a:p>
          <a:p>
            <a:pPr marL="2060575" indent="-2060575">
              <a:buNone/>
            </a:pPr>
            <a:r>
              <a:rPr lang="en-US" dirty="0" smtClean="0"/>
              <a:t>Related Patterns:</a:t>
            </a:r>
            <a:r>
              <a:rPr lang="en-US" dirty="0"/>
              <a:t>	</a:t>
            </a:r>
            <a:r>
              <a:rPr lang="en-US" dirty="0" smtClean="0"/>
              <a:t>Factory Method</a:t>
            </a:r>
          </a:p>
        </p:txBody>
      </p:sp>
    </p:spTree>
    <p:extLst>
      <p:ext uri="{BB962C8B-B14F-4D97-AF65-F5344CB8AC3E}">
        <p14:creationId xmlns:p14="http://schemas.microsoft.com/office/powerpoint/2010/main" val="10591518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Singleton Pattern</a:t>
            </a:r>
            <a:endParaRPr lang="en-US" dirty="0"/>
          </a:p>
        </p:txBody>
      </p:sp>
      <p:sp>
        <p:nvSpPr>
          <p:cNvPr id="5" name="Content Placeholder 2"/>
          <p:cNvSpPr>
            <a:spLocks noGrp="1"/>
          </p:cNvSpPr>
          <p:nvPr>
            <p:ph idx="1"/>
          </p:nvPr>
        </p:nvSpPr>
        <p:spPr>
          <a:xfrm>
            <a:off x="739775" y="2770094"/>
            <a:ext cx="7662864" cy="3736214"/>
          </a:xfrm>
        </p:spPr>
        <p:txBody>
          <a:bodyPr>
            <a:normAutofit lnSpcReduction="10000"/>
          </a:bodyPr>
          <a:lstStyle/>
          <a:p>
            <a:pPr marL="1371600" indent="-1371600">
              <a:buNone/>
            </a:pPr>
            <a:r>
              <a:rPr lang="en-US" dirty="0" smtClean="0"/>
              <a:t>Intent:	</a:t>
            </a:r>
            <a:r>
              <a:rPr lang="en-US" dirty="0" smtClean="0"/>
              <a:t>Ensure that a class only has one instance and provides a global point of access to it.</a:t>
            </a:r>
            <a:endParaRPr lang="en-US" dirty="0" smtClean="0"/>
          </a:p>
          <a:p>
            <a:pPr marL="1371600" indent="-1371600">
              <a:buNone/>
            </a:pPr>
            <a:r>
              <a:rPr lang="en-US" dirty="0"/>
              <a:t>Context:	</a:t>
            </a:r>
            <a:r>
              <a:rPr lang="en-US" dirty="0" smtClean="0"/>
              <a:t>Any software system </a:t>
            </a:r>
          </a:p>
          <a:p>
            <a:pPr marL="1371600" indent="-1371600">
              <a:buNone/>
            </a:pPr>
            <a:r>
              <a:rPr lang="en-US" dirty="0" smtClean="0"/>
              <a:t>Problem</a:t>
            </a:r>
            <a:r>
              <a:rPr lang="en-US" dirty="0" smtClean="0"/>
              <a:t>:	</a:t>
            </a:r>
            <a:r>
              <a:rPr lang="en-US" dirty="0" smtClean="0"/>
              <a:t>The software system </a:t>
            </a:r>
            <a:r>
              <a:rPr lang="en-US" dirty="0" smtClean="0"/>
              <a:t>includes </a:t>
            </a:r>
            <a:r>
              <a:rPr lang="en-US" dirty="0"/>
              <a:t>a class that truly has only one instance from either the problem- domain or solution-domain perspective, and many </a:t>
            </a:r>
            <a:r>
              <a:rPr lang="en-US" dirty="0" smtClean="0"/>
              <a:t>other components in the system need to access that instance.  Also, system needs to control when that instance is first constructed or the instance needs to be extensible.</a:t>
            </a:r>
            <a:endParaRPr lang="en-US" dirty="0"/>
          </a:p>
          <a:p>
            <a:pPr marL="1371600" indent="-1371600">
              <a:buNone/>
            </a:pPr>
            <a:endParaRPr lang="en-US" dirty="0"/>
          </a:p>
        </p:txBody>
      </p:sp>
    </p:spTree>
    <p:extLst>
      <p:ext uri="{BB962C8B-B14F-4D97-AF65-F5344CB8AC3E}">
        <p14:creationId xmlns:p14="http://schemas.microsoft.com/office/powerpoint/2010/main" val="9429936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Singleton Pattern</a:t>
            </a:r>
            <a:endParaRPr lang="en-US" dirty="0"/>
          </a:p>
        </p:txBody>
      </p:sp>
      <p:sp>
        <p:nvSpPr>
          <p:cNvPr id="4" name="Content Placeholder 2"/>
          <p:cNvSpPr>
            <a:spLocks noGrp="1"/>
          </p:cNvSpPr>
          <p:nvPr>
            <p:ph idx="1"/>
          </p:nvPr>
        </p:nvSpPr>
        <p:spPr>
          <a:xfrm>
            <a:off x="739775" y="2546252"/>
            <a:ext cx="7662864" cy="1472683"/>
          </a:xfrm>
        </p:spPr>
        <p:txBody>
          <a:bodyPr>
            <a:normAutofit/>
          </a:bodyPr>
          <a:lstStyle/>
          <a:p>
            <a:pPr marL="1371600" indent="-1371600">
              <a:buNone/>
            </a:pPr>
            <a:r>
              <a:rPr lang="en-US" dirty="0" smtClean="0"/>
              <a:t>Solution:	</a:t>
            </a:r>
            <a:r>
              <a:rPr lang="en-US" dirty="0" smtClean="0"/>
              <a:t>Declare a clas</a:t>
            </a:r>
            <a:r>
              <a:rPr lang="en-US" dirty="0" smtClean="0"/>
              <a:t>s with a private constructor and a class-scope method or property that constructs the single instance if it does not already exist and return that instance</a:t>
            </a:r>
            <a:endParaRPr lang="en-US" dirty="0" smtClean="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1175" y="4605921"/>
            <a:ext cx="4224528" cy="1234440"/>
          </a:xfrm>
          <a:prstGeom prst="rect">
            <a:avLst/>
          </a:prstGeom>
        </p:spPr>
      </p:pic>
    </p:spTree>
    <p:extLst>
      <p:ext uri="{BB962C8B-B14F-4D97-AF65-F5344CB8AC3E}">
        <p14:creationId xmlns:p14="http://schemas.microsoft.com/office/powerpoint/2010/main" val="4654480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Singleton Pattern</a:t>
            </a:r>
            <a:endParaRPr lang="en-US" dirty="0"/>
          </a:p>
        </p:txBody>
      </p:sp>
      <p:sp>
        <p:nvSpPr>
          <p:cNvPr id="4" name="Content Placeholder 2"/>
          <p:cNvSpPr>
            <a:spLocks noGrp="1"/>
          </p:cNvSpPr>
          <p:nvPr>
            <p:ph idx="1"/>
          </p:nvPr>
        </p:nvSpPr>
        <p:spPr>
          <a:xfrm>
            <a:off x="739775" y="2770094"/>
            <a:ext cx="7662864" cy="3736214"/>
          </a:xfrm>
        </p:spPr>
        <p:txBody>
          <a:bodyPr>
            <a:normAutofit/>
          </a:bodyPr>
          <a:lstStyle/>
          <a:p>
            <a:pPr marL="2060575" indent="-2060575">
              <a:buNone/>
            </a:pPr>
            <a:r>
              <a:rPr lang="en-US" dirty="0" smtClean="0"/>
              <a:t>Consequences:</a:t>
            </a:r>
          </a:p>
          <a:p>
            <a:pPr lvl="1"/>
            <a:r>
              <a:rPr lang="en-US" dirty="0" smtClean="0"/>
              <a:t>Controlled access to single instance</a:t>
            </a:r>
            <a:endParaRPr lang="en-US" dirty="0"/>
          </a:p>
          <a:p>
            <a:pPr lvl="1"/>
            <a:r>
              <a:rPr lang="en-US" dirty="0" smtClean="0"/>
              <a:t>Avoid polluting the namespace with global variables</a:t>
            </a:r>
            <a:endParaRPr lang="en-US" dirty="0" smtClean="0"/>
          </a:p>
          <a:p>
            <a:pPr lvl="1"/>
            <a:r>
              <a:rPr lang="en-US" dirty="0" smtClean="0"/>
              <a:t>Permits refinement of operations and representation</a:t>
            </a:r>
            <a:endParaRPr lang="en-US" dirty="0" smtClean="0"/>
          </a:p>
          <a:p>
            <a:pPr lvl="1"/>
            <a:r>
              <a:rPr lang="en-US" dirty="0" smtClean="0"/>
              <a:t>It allows developers to change their mind and allow variable number of instances, i.e., it’s easy to move to flyweight or object pool.</a:t>
            </a:r>
          </a:p>
          <a:p>
            <a:pPr lvl="1"/>
            <a:r>
              <a:rPr lang="en-US" dirty="0" smtClean="0"/>
              <a:t>More flexible that class operatio</a:t>
            </a:r>
            <a:r>
              <a:rPr lang="en-US" dirty="0" smtClean="0"/>
              <a:t>ns (static methods or static classes)</a:t>
            </a:r>
            <a:endParaRPr lang="en-US" dirty="0" smtClean="0"/>
          </a:p>
        </p:txBody>
      </p:sp>
    </p:spTree>
    <p:extLst>
      <p:ext uri="{BB962C8B-B14F-4D97-AF65-F5344CB8AC3E}">
        <p14:creationId xmlns:p14="http://schemas.microsoft.com/office/powerpoint/2010/main" val="16506566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Flyweight Pattern</a:t>
            </a:r>
            <a:endParaRPr lang="en-US" dirty="0"/>
          </a:p>
        </p:txBody>
      </p:sp>
      <p:sp>
        <p:nvSpPr>
          <p:cNvPr id="5" name="Content Placeholder 2"/>
          <p:cNvSpPr>
            <a:spLocks noGrp="1"/>
          </p:cNvSpPr>
          <p:nvPr>
            <p:ph idx="1"/>
          </p:nvPr>
        </p:nvSpPr>
        <p:spPr>
          <a:xfrm>
            <a:off x="739775" y="2603090"/>
            <a:ext cx="7662864" cy="4011562"/>
          </a:xfrm>
        </p:spPr>
        <p:txBody>
          <a:bodyPr>
            <a:normAutofit fontScale="92500"/>
          </a:bodyPr>
          <a:lstStyle/>
          <a:p>
            <a:pPr marL="1371600" indent="-1371600">
              <a:buNone/>
            </a:pPr>
            <a:r>
              <a:rPr lang="en-US" dirty="0" smtClean="0"/>
              <a:t>Intent</a:t>
            </a:r>
            <a:r>
              <a:rPr lang="en-US" dirty="0" smtClean="0"/>
              <a:t>:</a:t>
            </a:r>
            <a:r>
              <a:rPr lang="en-US" dirty="0"/>
              <a:t>	</a:t>
            </a:r>
            <a:r>
              <a:rPr lang="en-US" dirty="0" smtClean="0"/>
              <a:t>Support large numbers of objects which have common state information</a:t>
            </a:r>
            <a:endParaRPr lang="en-US" dirty="0" smtClean="0"/>
          </a:p>
          <a:p>
            <a:pPr marL="1371600" indent="-1371600">
              <a:buNone/>
            </a:pPr>
            <a:r>
              <a:rPr lang="en-US" dirty="0"/>
              <a:t>Context:	</a:t>
            </a:r>
            <a:r>
              <a:rPr lang="en-US" dirty="0" smtClean="0"/>
              <a:t>A system that needs to manage large numbers of objects of various kinds. The object</a:t>
            </a:r>
            <a:r>
              <a:rPr lang="en-US" dirty="0" smtClean="0"/>
              <a:t>s’ </a:t>
            </a:r>
            <a:r>
              <a:rPr lang="en-US" dirty="0"/>
              <a:t>state information can be divided in to two parts, intrinsic and extrinsic. </a:t>
            </a:r>
            <a:r>
              <a:rPr lang="en-US" dirty="0" smtClean="0"/>
              <a:t> The intrinsic state information is same for all objects of the same kind and it is immutable.  Also, the </a:t>
            </a:r>
            <a:r>
              <a:rPr lang="en-US" dirty="0"/>
              <a:t>intrinsic state information </a:t>
            </a:r>
            <a:r>
              <a:rPr lang="en-US" dirty="0" smtClean="0"/>
              <a:t>of objects </a:t>
            </a:r>
            <a:r>
              <a:rPr lang="en-US" dirty="0"/>
              <a:t>is </a:t>
            </a:r>
            <a:r>
              <a:rPr lang="en-US" dirty="0" smtClean="0"/>
              <a:t>relatively large.</a:t>
            </a:r>
            <a:endParaRPr lang="en-US" dirty="0" smtClean="0"/>
          </a:p>
          <a:p>
            <a:pPr marL="1371600" indent="-1371600">
              <a:buNone/>
            </a:pPr>
            <a:r>
              <a:rPr lang="en-US" dirty="0" smtClean="0"/>
              <a:t>Problem</a:t>
            </a:r>
            <a:r>
              <a:rPr lang="en-US" dirty="0" smtClean="0"/>
              <a:t>:	</a:t>
            </a:r>
            <a:r>
              <a:rPr lang="en-US" dirty="0" smtClean="0"/>
              <a:t>How optimize memory and performance by sharing the intrinsic state information for all objects of the same kind.</a:t>
            </a:r>
            <a:endParaRPr lang="en-US" dirty="0"/>
          </a:p>
        </p:txBody>
      </p:sp>
    </p:spTree>
    <p:extLst>
      <p:ext uri="{BB962C8B-B14F-4D97-AF65-F5344CB8AC3E}">
        <p14:creationId xmlns:p14="http://schemas.microsoft.com/office/powerpoint/2010/main" val="4569687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Flyweight Pattern</a:t>
            </a:r>
            <a:endParaRPr lang="en-US" dirty="0"/>
          </a:p>
        </p:txBody>
      </p:sp>
      <p:sp>
        <p:nvSpPr>
          <p:cNvPr id="4" name="Content Placeholder 2"/>
          <p:cNvSpPr>
            <a:spLocks noGrp="1"/>
          </p:cNvSpPr>
          <p:nvPr>
            <p:ph idx="1"/>
          </p:nvPr>
        </p:nvSpPr>
        <p:spPr>
          <a:xfrm>
            <a:off x="739775" y="2546252"/>
            <a:ext cx="7662864" cy="3960056"/>
          </a:xfrm>
        </p:spPr>
        <p:txBody>
          <a:bodyPr>
            <a:normAutofit/>
          </a:bodyPr>
          <a:lstStyle/>
          <a:p>
            <a:pPr marL="1371600" indent="-1371600">
              <a:buNone/>
            </a:pPr>
            <a:r>
              <a:rPr lang="en-US" dirty="0" smtClean="0"/>
              <a:t>Solution:	Each product family is implemented in its own </a:t>
            </a:r>
            <a:r>
              <a:rPr lang="en-US" dirty="0" smtClean="0"/>
              <a:t>hierarchy</a:t>
            </a:r>
            <a:r>
              <a:rPr lang="en-US" dirty="0"/>
              <a:t> </a:t>
            </a:r>
            <a:r>
              <a:rPr lang="en-US" dirty="0" smtClean="0"/>
              <a:t>that defined the “flyweight” perspective of the object.  In other words, it defines the </a:t>
            </a:r>
            <a:r>
              <a:rPr lang="en-US" dirty="0" smtClean="0"/>
              <a:t>base class defined the operations on the product family (i.e., the interface) and the concrete classes implement the intrinsic state.  The operations include the extrinsic states as parameters. Alternatively, a decorator pattern can be used to add the extrinsic states to the flyweight objects. </a:t>
            </a:r>
            <a:endParaRPr lang="en-US" dirty="0" smtClean="0"/>
          </a:p>
        </p:txBody>
      </p:sp>
    </p:spTree>
    <p:extLst>
      <p:ext uri="{BB962C8B-B14F-4D97-AF65-F5344CB8AC3E}">
        <p14:creationId xmlns:p14="http://schemas.microsoft.com/office/powerpoint/2010/main" val="8728478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Flyweight Pattern</a:t>
            </a:r>
            <a:endParaRPr lang="en-US" dirty="0"/>
          </a:p>
        </p:txBody>
      </p:sp>
      <p:sp>
        <p:nvSpPr>
          <p:cNvPr id="3" name="Content Placeholder 2"/>
          <p:cNvSpPr>
            <a:spLocks noGrp="1"/>
          </p:cNvSpPr>
          <p:nvPr>
            <p:ph idx="1"/>
          </p:nvPr>
        </p:nvSpPr>
        <p:spPr/>
        <p:txBody>
          <a:bodyPr/>
          <a:lstStyle/>
          <a:p>
            <a:r>
              <a:rPr lang="en-US" dirty="0" smtClean="0"/>
              <a:t>Client manages Extrinsic State</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0575" y="3587135"/>
            <a:ext cx="5541264" cy="2679192"/>
          </a:xfrm>
          <a:prstGeom prst="rect">
            <a:avLst/>
          </a:prstGeom>
        </p:spPr>
      </p:pic>
    </p:spTree>
    <p:extLst>
      <p:ext uri="{BB962C8B-B14F-4D97-AF65-F5344CB8AC3E}">
        <p14:creationId xmlns:p14="http://schemas.microsoft.com/office/powerpoint/2010/main" val="175580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Strategy Pattern</a:t>
            </a:r>
            <a:endParaRPr lang="en-US" dirty="0"/>
          </a:p>
        </p:txBody>
      </p:sp>
      <p:sp>
        <p:nvSpPr>
          <p:cNvPr id="3" name="Content Placeholder 2"/>
          <p:cNvSpPr>
            <a:spLocks noGrp="1"/>
          </p:cNvSpPr>
          <p:nvPr>
            <p:ph idx="1"/>
          </p:nvPr>
        </p:nvSpPr>
        <p:spPr>
          <a:xfrm>
            <a:off x="739775" y="2770094"/>
            <a:ext cx="7662864" cy="3736214"/>
          </a:xfrm>
        </p:spPr>
        <p:txBody>
          <a:bodyPr>
            <a:normAutofit lnSpcReduction="10000"/>
          </a:bodyPr>
          <a:lstStyle/>
          <a:p>
            <a:pPr marL="1371600" indent="-1371600">
              <a:buNone/>
            </a:pPr>
            <a:r>
              <a:rPr lang="en-US" dirty="0" smtClean="0"/>
              <a:t>Intent:	Allow </a:t>
            </a:r>
            <a:r>
              <a:rPr lang="en-US" dirty="0"/>
              <a:t>algorithms to be selected at runtime, by defining a family of algorithms, encapsulating each algorithm, and making the algorithms interchangeable within that </a:t>
            </a:r>
            <a:r>
              <a:rPr lang="en-US" dirty="0" smtClean="0"/>
              <a:t>family</a:t>
            </a:r>
          </a:p>
          <a:p>
            <a:pPr marL="1371600" indent="-1371600">
              <a:buNone/>
            </a:pPr>
            <a:r>
              <a:rPr lang="en-US" dirty="0"/>
              <a:t>Context:	Implementation of a family of algorithms</a:t>
            </a:r>
          </a:p>
          <a:p>
            <a:pPr marL="1371600" indent="-1371600">
              <a:buNone/>
            </a:pPr>
            <a:r>
              <a:rPr lang="en-US" dirty="0" smtClean="0"/>
              <a:t>Problem:	This pattern addresses situations where there are multiple ways of doing the same kind of thing, but with different kinds of input, output, or runtime characteristics and the choice of which way to do it has to be made at runtime</a:t>
            </a:r>
            <a:endParaRPr lang="en-US" dirty="0"/>
          </a:p>
        </p:txBody>
      </p:sp>
    </p:spTree>
    <p:extLst>
      <p:ext uri="{BB962C8B-B14F-4D97-AF65-F5344CB8AC3E}">
        <p14:creationId xmlns:p14="http://schemas.microsoft.com/office/powerpoint/2010/main" val="36918602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Flyweight Pattern</a:t>
            </a:r>
            <a:endParaRPr lang="en-US" dirty="0"/>
          </a:p>
        </p:txBody>
      </p:sp>
      <p:sp>
        <p:nvSpPr>
          <p:cNvPr id="3" name="Content Placeholder 2"/>
          <p:cNvSpPr>
            <a:spLocks noGrp="1"/>
          </p:cNvSpPr>
          <p:nvPr>
            <p:ph idx="1"/>
          </p:nvPr>
        </p:nvSpPr>
        <p:spPr>
          <a:xfrm>
            <a:off x="739775" y="2770095"/>
            <a:ext cx="7662864" cy="511422"/>
          </a:xfrm>
        </p:spPr>
        <p:txBody>
          <a:bodyPr/>
          <a:lstStyle/>
          <a:p>
            <a:r>
              <a:rPr lang="en-US" dirty="0" smtClean="0"/>
              <a:t>Flyweight Decorators manages Extrinsic State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719" y="3415481"/>
            <a:ext cx="7360920" cy="3099816"/>
          </a:xfrm>
          <a:prstGeom prst="rect">
            <a:avLst/>
          </a:prstGeom>
        </p:spPr>
      </p:pic>
    </p:spTree>
    <p:extLst>
      <p:ext uri="{BB962C8B-B14F-4D97-AF65-F5344CB8AC3E}">
        <p14:creationId xmlns:p14="http://schemas.microsoft.com/office/powerpoint/2010/main" val="16866254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Flyweight Pattern</a:t>
            </a:r>
            <a:endParaRPr lang="en-US" dirty="0"/>
          </a:p>
        </p:txBody>
      </p:sp>
      <p:sp>
        <p:nvSpPr>
          <p:cNvPr id="4" name="Content Placeholder 2"/>
          <p:cNvSpPr>
            <a:spLocks noGrp="1"/>
          </p:cNvSpPr>
          <p:nvPr>
            <p:ph idx="1"/>
          </p:nvPr>
        </p:nvSpPr>
        <p:spPr>
          <a:xfrm>
            <a:off x="739775" y="2770094"/>
            <a:ext cx="7662864" cy="3736214"/>
          </a:xfrm>
        </p:spPr>
        <p:txBody>
          <a:bodyPr>
            <a:normAutofit/>
          </a:bodyPr>
          <a:lstStyle/>
          <a:p>
            <a:pPr marL="2060575" indent="-2060575">
              <a:buNone/>
            </a:pPr>
            <a:r>
              <a:rPr lang="en-US" dirty="0" smtClean="0"/>
              <a:t>Consequences:</a:t>
            </a:r>
          </a:p>
          <a:p>
            <a:pPr lvl="1"/>
            <a:r>
              <a:rPr lang="en-US" dirty="0" smtClean="0"/>
              <a:t>Better utilization of memory / disk space</a:t>
            </a:r>
            <a:endParaRPr lang="en-US" dirty="0"/>
          </a:p>
          <a:p>
            <a:pPr lvl="1"/>
            <a:r>
              <a:rPr lang="en-US" dirty="0" smtClean="0"/>
              <a:t>Potentially faster object instantiate</a:t>
            </a:r>
            <a:endParaRPr lang="en-US" dirty="0" smtClean="0"/>
          </a:p>
          <a:p>
            <a:pPr marL="2060575" indent="-2060575">
              <a:buNone/>
            </a:pPr>
            <a:r>
              <a:rPr lang="en-US" dirty="0" smtClean="0"/>
              <a:t>Related </a:t>
            </a:r>
            <a:r>
              <a:rPr lang="en-US" dirty="0" smtClean="0"/>
              <a:t>Patterns:</a:t>
            </a:r>
            <a:r>
              <a:rPr lang="en-US" dirty="0"/>
              <a:t>	</a:t>
            </a:r>
            <a:r>
              <a:rPr lang="en-US" dirty="0" smtClean="0"/>
              <a:t>Decoration, Composition</a:t>
            </a:r>
            <a:endParaRPr lang="en-US" dirty="0" smtClean="0"/>
          </a:p>
        </p:txBody>
      </p:sp>
    </p:spTree>
    <p:extLst>
      <p:ext uri="{BB962C8B-B14F-4D97-AF65-F5344CB8AC3E}">
        <p14:creationId xmlns:p14="http://schemas.microsoft.com/office/powerpoint/2010/main" val="4925685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Strategy Pattern</a:t>
            </a:r>
            <a:endParaRPr lang="en-US" dirty="0"/>
          </a:p>
        </p:txBody>
      </p:sp>
      <p:sp>
        <p:nvSpPr>
          <p:cNvPr id="4" name="Content Placeholder 2"/>
          <p:cNvSpPr>
            <a:spLocks noGrp="1"/>
          </p:cNvSpPr>
          <p:nvPr>
            <p:ph idx="1"/>
          </p:nvPr>
        </p:nvSpPr>
        <p:spPr>
          <a:xfrm>
            <a:off x="739775" y="2770094"/>
            <a:ext cx="7662864" cy="3736214"/>
          </a:xfrm>
        </p:spPr>
        <p:txBody>
          <a:bodyPr>
            <a:normAutofit/>
          </a:bodyPr>
          <a:lstStyle/>
          <a:p>
            <a:pPr marL="1371600" indent="-1371600">
              <a:buNone/>
            </a:pPr>
            <a:r>
              <a:rPr lang="en-US" dirty="0" smtClean="0"/>
              <a:t>Solution:	The solution is to extract the behavior from the main class that uses them (i.e., the context) and encapsulation them in a hierarchy of strategy classes.  At runtime, create instances of the concrete strategy classes and associate them instances of the context.</a:t>
            </a:r>
          </a:p>
        </p:txBody>
      </p:sp>
      <p:pic>
        <p:nvPicPr>
          <p:cNvPr id="5" name="Picture 4"/>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606932" y="5093064"/>
            <a:ext cx="4371009" cy="1342344"/>
          </a:xfrm>
          <a:prstGeom prst="rect">
            <a:avLst/>
          </a:prstGeom>
        </p:spPr>
      </p:pic>
      <p:pic>
        <p:nvPicPr>
          <p:cNvPr id="6" name="Picture 5"/>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5380829" y="5051115"/>
            <a:ext cx="3221627" cy="1426241"/>
          </a:xfrm>
          <a:prstGeom prst="rect">
            <a:avLst/>
          </a:prstGeom>
        </p:spPr>
      </p:pic>
    </p:spTree>
    <p:extLst>
      <p:ext uri="{BB962C8B-B14F-4D97-AF65-F5344CB8AC3E}">
        <p14:creationId xmlns:p14="http://schemas.microsoft.com/office/powerpoint/2010/main" val="20959041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Strategy Pattern</a:t>
            </a:r>
            <a:endParaRPr lang="en-US" dirty="0"/>
          </a:p>
        </p:txBody>
      </p:sp>
      <p:sp>
        <p:nvSpPr>
          <p:cNvPr id="3" name="Content Placeholder 2"/>
          <p:cNvSpPr>
            <a:spLocks noGrp="1"/>
          </p:cNvSpPr>
          <p:nvPr>
            <p:ph idx="1"/>
          </p:nvPr>
        </p:nvSpPr>
        <p:spPr>
          <a:xfrm>
            <a:off x="739775" y="2770094"/>
            <a:ext cx="7662864" cy="3715112"/>
          </a:xfrm>
        </p:spPr>
        <p:txBody>
          <a:bodyPr>
            <a:normAutofit fontScale="92500" lnSpcReduction="10000"/>
          </a:bodyPr>
          <a:lstStyle/>
          <a:p>
            <a:pPr marL="0" indent="0">
              <a:buNone/>
            </a:pPr>
            <a:r>
              <a:rPr lang="en-US" dirty="0" smtClean="0"/>
              <a:t>Consequences:</a:t>
            </a:r>
          </a:p>
          <a:p>
            <a:pPr lvl="1"/>
            <a:r>
              <a:rPr lang="en-US" dirty="0" smtClean="0"/>
              <a:t>In the strategy hierarchy, inheritance can help </a:t>
            </a:r>
            <a:r>
              <a:rPr lang="en-US" dirty="0"/>
              <a:t>factor out common functionality of the </a:t>
            </a:r>
            <a:r>
              <a:rPr lang="en-US" dirty="0" smtClean="0"/>
              <a:t>algorithms, especially if combined with the Template Method pattern.</a:t>
            </a:r>
            <a:endParaRPr lang="en-US" dirty="0"/>
          </a:p>
          <a:p>
            <a:pPr lvl="1"/>
            <a:r>
              <a:rPr lang="en-US" dirty="0" smtClean="0"/>
              <a:t>Encapsulating </a:t>
            </a:r>
            <a:r>
              <a:rPr lang="en-US" dirty="0"/>
              <a:t>the algorithm in separate Strategy classes lets you </a:t>
            </a:r>
            <a:r>
              <a:rPr lang="en-US" dirty="0" smtClean="0"/>
              <a:t>vary the </a:t>
            </a:r>
            <a:r>
              <a:rPr lang="en-US" dirty="0"/>
              <a:t>algorithm independently of its context, making it easier </a:t>
            </a:r>
            <a:r>
              <a:rPr lang="en-US" dirty="0" smtClean="0"/>
              <a:t>to switch</a:t>
            </a:r>
            <a:r>
              <a:rPr lang="en-US" dirty="0"/>
              <a:t>, understand, and extend.</a:t>
            </a:r>
          </a:p>
          <a:p>
            <a:pPr lvl="1"/>
            <a:r>
              <a:rPr lang="en-US" dirty="0" smtClean="0"/>
              <a:t>Strategies can eliminate </a:t>
            </a:r>
            <a:r>
              <a:rPr lang="en-US" dirty="0"/>
              <a:t>conditional statements</a:t>
            </a:r>
            <a:r>
              <a:rPr lang="en-US" dirty="0" smtClean="0"/>
              <a:t>.</a:t>
            </a:r>
            <a:endParaRPr lang="en-US" dirty="0"/>
          </a:p>
          <a:p>
            <a:pPr marL="1941513" indent="-1941513">
              <a:buNone/>
            </a:pPr>
            <a:r>
              <a:rPr lang="en-US" dirty="0"/>
              <a:t>Aliases:	Policy </a:t>
            </a:r>
            <a:r>
              <a:rPr lang="en-US" dirty="0" smtClean="0"/>
              <a:t>Pattern</a:t>
            </a:r>
          </a:p>
          <a:p>
            <a:pPr marL="1941513" indent="-1941513">
              <a:buNone/>
            </a:pPr>
            <a:r>
              <a:rPr lang="en-US" dirty="0" smtClean="0"/>
              <a:t>Related Patterns:	</a:t>
            </a:r>
            <a:endParaRPr lang="en-US" dirty="0"/>
          </a:p>
          <a:p>
            <a:pPr lvl="1"/>
            <a:endParaRPr lang="en-US" dirty="0" smtClean="0"/>
          </a:p>
        </p:txBody>
      </p:sp>
    </p:spTree>
    <p:extLst>
      <p:ext uri="{BB962C8B-B14F-4D97-AF65-F5344CB8AC3E}">
        <p14:creationId xmlns:p14="http://schemas.microsoft.com/office/powerpoint/2010/main" val="28306293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Observer Pattern</a:t>
            </a:r>
            <a:endParaRPr lang="en-US" dirty="0"/>
          </a:p>
        </p:txBody>
      </p:sp>
      <p:sp>
        <p:nvSpPr>
          <p:cNvPr id="4" name="Content Placeholder 2"/>
          <p:cNvSpPr>
            <a:spLocks noGrp="1"/>
          </p:cNvSpPr>
          <p:nvPr>
            <p:ph idx="1"/>
          </p:nvPr>
        </p:nvSpPr>
        <p:spPr>
          <a:xfrm>
            <a:off x="746809" y="2791196"/>
            <a:ext cx="7662864" cy="3736214"/>
          </a:xfrm>
        </p:spPr>
        <p:txBody>
          <a:bodyPr>
            <a:normAutofit fontScale="92500" lnSpcReduction="20000"/>
          </a:bodyPr>
          <a:lstStyle/>
          <a:p>
            <a:pPr marL="1371600" indent="-1371600">
              <a:buNone/>
            </a:pPr>
            <a:r>
              <a:rPr lang="en-US" dirty="0" smtClean="0"/>
              <a:t>Intent:	Simplify dependencies between objects when state changes are a primary concern.</a:t>
            </a:r>
          </a:p>
          <a:p>
            <a:pPr marL="1371600" indent="-1371600">
              <a:buNone/>
            </a:pPr>
            <a:r>
              <a:rPr lang="en-US" dirty="0" smtClean="0"/>
              <a:t>Context:	There are multiple possible contexts, but the most common is graphical user interfaces, where multiple displays need to show state information about the same objects.  However, in general, the context could be any system where state changes need to be monitored by multiple components.</a:t>
            </a:r>
            <a:r>
              <a:rPr lang="en-US" dirty="0"/>
              <a:t>	</a:t>
            </a:r>
          </a:p>
          <a:p>
            <a:pPr marL="1371600" indent="-1371600">
              <a:buNone/>
            </a:pPr>
            <a:r>
              <a:rPr lang="en-US" dirty="0" smtClean="0"/>
              <a:t>Problem:	The system includes a objects of certain classes (i.e., subjects</a:t>
            </a:r>
            <a:r>
              <a:rPr lang="en-US" dirty="0"/>
              <a:t>) </a:t>
            </a:r>
            <a:r>
              <a:rPr lang="en-US" dirty="0" smtClean="0"/>
              <a:t>whose state changes must known by objects of other classes (i.e., observers).  The subjects and the observers may be organized into sub-classes.</a:t>
            </a:r>
            <a:endParaRPr lang="en-US" dirty="0"/>
          </a:p>
        </p:txBody>
      </p:sp>
    </p:spTree>
    <p:extLst>
      <p:ext uri="{BB962C8B-B14F-4D97-AF65-F5344CB8AC3E}">
        <p14:creationId xmlns:p14="http://schemas.microsoft.com/office/powerpoint/2010/main" val="35248129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Observer Pattern</a:t>
            </a:r>
            <a:endParaRPr lang="en-US" dirty="0"/>
          </a:p>
        </p:txBody>
      </p:sp>
      <p:sp>
        <p:nvSpPr>
          <p:cNvPr id="4" name="Content Placeholder 2"/>
          <p:cNvSpPr>
            <a:spLocks noGrp="1"/>
          </p:cNvSpPr>
          <p:nvPr>
            <p:ph idx="1"/>
          </p:nvPr>
        </p:nvSpPr>
        <p:spPr>
          <a:xfrm>
            <a:off x="739775" y="2770094"/>
            <a:ext cx="7662864" cy="3736214"/>
          </a:xfrm>
        </p:spPr>
        <p:txBody>
          <a:bodyPr>
            <a:normAutofit/>
          </a:bodyPr>
          <a:lstStyle/>
          <a:p>
            <a:pPr marL="1371600" indent="-1371600">
              <a:buNone/>
            </a:pPr>
            <a:r>
              <a:rPr lang="en-US" dirty="0" smtClean="0"/>
              <a:t>Solution:	The solution involves encapsulating the state-change tracking behavior inside an Observer class or class hierarchy and the managing and notification of the observers inside a Subject class or class hierarchy.</a:t>
            </a:r>
            <a:endParaRPr lang="en-US" dirty="0"/>
          </a:p>
          <a:p>
            <a:pPr marL="1371600" indent="-1371600">
              <a:buNone/>
            </a:pPr>
            <a:r>
              <a:rPr lang="en-US" dirty="0" smtClean="0"/>
              <a:t>	</a:t>
            </a:r>
          </a:p>
        </p:txBody>
      </p:sp>
      <p:pic>
        <p:nvPicPr>
          <p:cNvPr id="3" name="Picture 2"/>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39775" y="4701357"/>
            <a:ext cx="3485829" cy="1370448"/>
          </a:xfrm>
          <a:prstGeom prst="rect">
            <a:avLst/>
          </a:prstGeom>
        </p:spPr>
      </p:pic>
      <p:pic>
        <p:nvPicPr>
          <p:cNvPr id="5" name="Picture 4"/>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5219112" y="4701357"/>
            <a:ext cx="3049103" cy="1543931"/>
          </a:xfrm>
          <a:prstGeom prst="rect">
            <a:avLst/>
          </a:prstGeom>
        </p:spPr>
      </p:pic>
    </p:spTree>
    <p:extLst>
      <p:ext uri="{BB962C8B-B14F-4D97-AF65-F5344CB8AC3E}">
        <p14:creationId xmlns:p14="http://schemas.microsoft.com/office/powerpoint/2010/main" val="38072745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Observer Pattern</a:t>
            </a:r>
            <a:endParaRPr lang="en-US" dirty="0"/>
          </a:p>
        </p:txBody>
      </p:sp>
      <p:sp>
        <p:nvSpPr>
          <p:cNvPr id="4" name="Content Placeholder 2"/>
          <p:cNvSpPr>
            <a:spLocks noGrp="1"/>
          </p:cNvSpPr>
          <p:nvPr>
            <p:ph idx="1"/>
          </p:nvPr>
        </p:nvSpPr>
        <p:spPr>
          <a:xfrm>
            <a:off x="739775" y="2770094"/>
            <a:ext cx="7662864" cy="3736214"/>
          </a:xfrm>
        </p:spPr>
        <p:txBody>
          <a:bodyPr>
            <a:normAutofit/>
          </a:bodyPr>
          <a:lstStyle/>
          <a:p>
            <a:pPr marL="1371600" indent="-1371600">
              <a:buNone/>
            </a:pPr>
            <a:r>
              <a:rPr lang="en-US" dirty="0" smtClean="0"/>
              <a:t>Solution:	The base subject class includes methods for subscribing and unsubscribing observers.  However, the pattern does not prescribe which component(s) of a system use these methods to attach or detach observers to subjects.</a:t>
            </a:r>
          </a:p>
          <a:p>
            <a:pPr marL="1371600" indent="-1371600">
              <a:buNone/>
            </a:pPr>
            <a:r>
              <a:rPr lang="en-US" dirty="0"/>
              <a:t>	</a:t>
            </a:r>
            <a:r>
              <a:rPr lang="en-US" dirty="0" smtClean="0"/>
              <a:t>The base observer class defines an interface for updating.  Subjects only have to depend on this interface and do not need know any other details of the base observer or its subclasses</a:t>
            </a:r>
          </a:p>
        </p:txBody>
      </p:sp>
    </p:spTree>
    <p:extLst>
      <p:ext uri="{BB962C8B-B14F-4D97-AF65-F5344CB8AC3E}">
        <p14:creationId xmlns:p14="http://schemas.microsoft.com/office/powerpoint/2010/main" val="29616931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Observer Pattern</a:t>
            </a:r>
            <a:endParaRPr lang="en-US" dirty="0"/>
          </a:p>
        </p:txBody>
      </p:sp>
      <p:sp>
        <p:nvSpPr>
          <p:cNvPr id="4" name="Content Placeholder 2"/>
          <p:cNvSpPr>
            <a:spLocks noGrp="1"/>
          </p:cNvSpPr>
          <p:nvPr>
            <p:ph idx="1"/>
          </p:nvPr>
        </p:nvSpPr>
        <p:spPr>
          <a:xfrm>
            <a:off x="739775" y="2770093"/>
            <a:ext cx="7662864" cy="3841721"/>
          </a:xfrm>
        </p:spPr>
        <p:txBody>
          <a:bodyPr>
            <a:normAutofit fontScale="92500" lnSpcReduction="20000"/>
          </a:bodyPr>
          <a:lstStyle/>
          <a:p>
            <a:pPr marL="1371600" indent="-1371600">
              <a:buNone/>
            </a:pPr>
            <a:r>
              <a:rPr lang="en-US" dirty="0" smtClean="0"/>
              <a:t>Solution:	</a:t>
            </a:r>
            <a:r>
              <a:rPr lang="en-US" dirty="0"/>
              <a:t>The concrete subject classes define </a:t>
            </a:r>
            <a:r>
              <a:rPr lang="en-US" dirty="0" smtClean="0"/>
              <a:t>mechanism for the </a:t>
            </a:r>
            <a:r>
              <a:rPr lang="en-US" dirty="0"/>
              <a:t>subject objects </a:t>
            </a:r>
            <a:r>
              <a:rPr lang="en-US" dirty="0" smtClean="0"/>
              <a:t>to store </a:t>
            </a:r>
            <a:r>
              <a:rPr lang="en-US" dirty="0"/>
              <a:t>state information that is of interest to the concrete </a:t>
            </a:r>
            <a:r>
              <a:rPr lang="en-US" dirty="0" smtClean="0"/>
              <a:t>observers.</a:t>
            </a:r>
            <a:endParaRPr lang="en-US" dirty="0"/>
          </a:p>
          <a:p>
            <a:pPr marL="1371600" indent="-1371600">
              <a:buNone/>
            </a:pPr>
            <a:r>
              <a:rPr lang="en-US" dirty="0" smtClean="0"/>
              <a:t>	Concrete observer classes implement the update interface defined by the base observer class and typically define mechanisms for the observer objects to manage references to the subject(s) they are observing.  These references are type cast </a:t>
            </a:r>
            <a:r>
              <a:rPr lang="en-US" dirty="0"/>
              <a:t>as concrete subjects </a:t>
            </a:r>
            <a:r>
              <a:rPr lang="en-US" dirty="0" smtClean="0"/>
              <a:t>by the variables that hold them so the concrete observers can access concrete subject’s state information. The concrete observers may also redundantly store some of the concrete subjects’ state information for improved performance.</a:t>
            </a:r>
          </a:p>
        </p:txBody>
      </p:sp>
    </p:spTree>
    <p:extLst>
      <p:ext uri="{BB962C8B-B14F-4D97-AF65-F5344CB8AC3E}">
        <p14:creationId xmlns:p14="http://schemas.microsoft.com/office/powerpoint/2010/main" val="41032826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 Id="rId3" Type="http://schemas.openxmlformats.org/officeDocument/2006/relationships/image" Target="../media/image3.jpeg"/></Relationships>
</file>

<file path=ppt/theme/theme1.xml><?xml version="1.0" encoding="utf-8"?>
<a:theme xmlns:a="http://schemas.openxmlformats.org/drawingml/2006/main" name="Genesis">
  <a:themeElements>
    <a:clrScheme name="Genesis">
      <a:dk1>
        <a:sysClr val="windowText" lastClr="000000"/>
      </a:dk1>
      <a:lt1>
        <a:sysClr val="window" lastClr="FFFFFF"/>
      </a:lt1>
      <a:dk2>
        <a:srgbClr val="465466"/>
      </a:dk2>
      <a:lt2>
        <a:srgbClr val="BBD7F8"/>
      </a:lt2>
      <a:accent1>
        <a:srgbClr val="80B606"/>
      </a:accent1>
      <a:accent2>
        <a:srgbClr val="E29F1D"/>
      </a:accent2>
      <a:accent3>
        <a:srgbClr val="2397E2"/>
      </a:accent3>
      <a:accent4>
        <a:srgbClr val="35ACA2"/>
      </a:accent4>
      <a:accent5>
        <a:srgbClr val="5430BB"/>
      </a:accent5>
      <a:accent6>
        <a:srgbClr val="8D34E0"/>
      </a:accent6>
      <a:hlink>
        <a:srgbClr val="00B0F0"/>
      </a:hlink>
      <a:folHlink>
        <a:srgbClr val="0070C0"/>
      </a:folHlink>
    </a:clrScheme>
    <a:fontScheme name="Genesis">
      <a:majorFont>
        <a:latin typeface="Calisto MT"/>
        <a:ea typeface=""/>
        <a:cs typeface=""/>
        <a:font script="Jpan" typeface="ＭＳ 明朝"/>
        <a:font script="Hans" typeface="宋体"/>
        <a:font script="Hant" typeface="新細明體"/>
      </a:majorFont>
      <a:minorFont>
        <a:latin typeface="Calisto MT"/>
        <a:ea typeface=""/>
        <a:cs typeface=""/>
        <a:font script="Jpan" typeface="ＭＳ 明朝"/>
        <a:font script="Hans" typeface="宋体"/>
        <a:font script="Hant" typeface="新細明體"/>
      </a:minorFont>
    </a:fontScheme>
    <a:fmtScheme name="Genesis">
      <a:fillStyleLst>
        <a:solidFill>
          <a:schemeClr val="phClr"/>
        </a:solidFill>
        <a:gradFill rotWithShape="1">
          <a:gsLst>
            <a:gs pos="0">
              <a:schemeClr val="phClr">
                <a:tint val="100000"/>
                <a:shade val="70000"/>
                <a:satMod val="100000"/>
                <a:greenMod val="110000"/>
              </a:schemeClr>
            </a:gs>
            <a:gs pos="75000">
              <a:schemeClr val="phClr">
                <a:tint val="40000"/>
                <a:satMod val="150000"/>
                <a:redMod val="100000"/>
                <a:blueMod val="100000"/>
              </a:schemeClr>
            </a:gs>
            <a:gs pos="100000">
              <a:schemeClr val="phClr">
                <a:tint val="60000"/>
                <a:satMod val="120000"/>
                <a:redMod val="100000"/>
                <a:blueMod val="100000"/>
              </a:schemeClr>
            </a:gs>
          </a:gsLst>
          <a:path path="circle">
            <a:fillToRect l="25000" t="25000" r="5000" b="5000"/>
          </a:path>
        </a:gradFill>
        <a:gradFill rotWithShape="1">
          <a:gsLst>
            <a:gs pos="0">
              <a:schemeClr val="phClr">
                <a:tint val="50000"/>
                <a:shade val="100000"/>
                <a:alpha val="100000"/>
                <a:satMod val="150000"/>
              </a:schemeClr>
            </a:gs>
            <a:gs pos="40000">
              <a:schemeClr val="phClr">
                <a:tint val="70000"/>
                <a:shade val="100000"/>
                <a:alpha val="100000"/>
                <a:satMod val="150000"/>
              </a:schemeClr>
            </a:gs>
            <a:gs pos="100000">
              <a:schemeClr val="phClr">
                <a:shade val="90000"/>
                <a:satMod val="110000"/>
              </a:schemeClr>
            </a:gs>
          </a:gsLst>
          <a:lin ang="5400000" scaled="0"/>
        </a:gradFill>
      </a:fillStyleLst>
      <a:lnStyleLst>
        <a:ln w="12700" cap="flat" cmpd="sng" algn="ctr">
          <a:solidFill>
            <a:schemeClr val="phClr">
              <a:shade val="95000"/>
              <a:satMod val="105000"/>
            </a:schemeClr>
          </a:solidFill>
          <a:prstDash val="solid"/>
        </a:ln>
        <a:ln w="3175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outerShdw blurRad="88900" dist="50800" dir="11400000" sx="102000" sy="101000" algn="tl" rotWithShape="0">
              <a:srgbClr val="000000">
                <a:alpha val="35000"/>
              </a:srgbClr>
            </a:outerShdw>
          </a:effectLst>
          <a:scene3d>
            <a:camera prst="perspectiveFront" fov="4800000"/>
            <a:lightRig rig="morning" dir="tl"/>
          </a:scene3d>
          <a:sp3d prstMaterial="softmetal">
            <a:bevelT w="0" h="0"/>
          </a:sp3d>
        </a:effectStyle>
        <a:effectStyle>
          <a:effectLst>
            <a:innerShdw blurRad="50800" dist="25400" dir="13500000">
              <a:srgbClr val="000000">
                <a:alpha val="75000"/>
              </a:srgbClr>
            </a:innerShdw>
            <a:reflection blurRad="101600" stA="40000" endPos="50000" dist="63500" dir="5400000" fadeDir="7200000" sy="-100000" kx="300000" rotWithShape="0"/>
          </a:effectLst>
          <a:scene3d>
            <a:camera prst="orthographicFront">
              <a:rot lat="0" lon="0" rev="0"/>
            </a:camera>
            <a:lightRig rig="chilly" dir="tr">
              <a:rot lat="0" lon="0" rev="1200000"/>
            </a:lightRig>
          </a:scene3d>
          <a:sp3d prstMaterial="plastic">
            <a:bevelT w="0" h="0"/>
          </a:sp3d>
        </a:effectStyle>
      </a:effectStyleLst>
      <a:bgFillStyleLst>
        <a:blipFill rotWithShape="1">
          <a:blip xmlns:r="http://schemas.openxmlformats.org/officeDocument/2006/relationships" r:embed="rId1"/>
          <a:stretch/>
        </a:blipFill>
        <a:blipFill rotWithShape="1">
          <a:blip xmlns:r="http://schemas.openxmlformats.org/officeDocument/2006/relationships" r:embed="rId2"/>
          <a:stretch/>
        </a:blipFill>
        <a:blipFill rotWithShape="1">
          <a:blip xmlns:r="http://schemas.openxmlformats.org/officeDocument/2006/relationships" r:embed="rId3"/>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Genesis.thmx</Template>
  <TotalTime>688</TotalTime>
  <Words>416</Words>
  <Application>Microsoft Macintosh PowerPoint</Application>
  <PresentationFormat>On-screen Show (4:3)</PresentationFormat>
  <Paragraphs>130</Paragraphs>
  <Slides>31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Calibri</vt:lpstr>
      <vt:lpstr>Calisto MT</vt:lpstr>
      <vt:lpstr>Wingdings</vt:lpstr>
      <vt:lpstr>Genesis</vt:lpstr>
      <vt:lpstr>Object-oriented Design Patterns:</vt:lpstr>
      <vt:lpstr>Preface</vt:lpstr>
      <vt:lpstr>Strategy Pattern</vt:lpstr>
      <vt:lpstr>Strategy Pattern</vt:lpstr>
      <vt:lpstr>Strategy Pattern</vt:lpstr>
      <vt:lpstr>Observer Pattern</vt:lpstr>
      <vt:lpstr>Observer Pattern</vt:lpstr>
      <vt:lpstr>Observer Pattern</vt:lpstr>
      <vt:lpstr>Observer Pattern</vt:lpstr>
      <vt:lpstr>Observer Pattern</vt:lpstr>
      <vt:lpstr>Decorator Pattern</vt:lpstr>
      <vt:lpstr>Decorator Pattern</vt:lpstr>
      <vt:lpstr>Decorator Pattern</vt:lpstr>
      <vt:lpstr>Decorator Pattern</vt:lpstr>
      <vt:lpstr>Simply Factory Idiom</vt:lpstr>
      <vt:lpstr>Simple Factory Idiom</vt:lpstr>
      <vt:lpstr>Simple Factory Idiom</vt:lpstr>
      <vt:lpstr>Factory Method Pattern</vt:lpstr>
      <vt:lpstr>Factory Method Pattern</vt:lpstr>
      <vt:lpstr>Factory Method Pattern</vt:lpstr>
      <vt:lpstr>Abstract Factory Pattern</vt:lpstr>
      <vt:lpstr>Abstract Factory Pattern</vt:lpstr>
      <vt:lpstr>Abstract Factory Pattern</vt:lpstr>
      <vt:lpstr>Singleton Pattern</vt:lpstr>
      <vt:lpstr>Singleton Pattern</vt:lpstr>
      <vt:lpstr>Singleton Pattern</vt:lpstr>
      <vt:lpstr>Flyweight Pattern</vt:lpstr>
      <vt:lpstr>Flyweight Pattern</vt:lpstr>
      <vt:lpstr>Flyweight Pattern</vt:lpstr>
      <vt:lpstr>Flyweight Pattern</vt:lpstr>
      <vt:lpstr>Flyweight Pattern</vt:lpstr>
    </vt:vector>
  </TitlesOfParts>
  <Company>USU</Company>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Concepts in Object Orientation</dc:title>
  <dc:creator>Stephen Clyde</dc:creator>
  <cp:lastModifiedBy>Stephen Clyde</cp:lastModifiedBy>
  <cp:revision>53</cp:revision>
  <dcterms:created xsi:type="dcterms:W3CDTF">2015-09-04T19:31:31Z</dcterms:created>
  <dcterms:modified xsi:type="dcterms:W3CDTF">2016-10-17T16:08:22Z</dcterms:modified>
</cp:coreProperties>
</file>