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6" r:id="rId11"/>
    <p:sldId id="273" r:id="rId12"/>
    <p:sldId id="274" r:id="rId13"/>
    <p:sldId id="267" r:id="rId14"/>
    <p:sldId id="268" r:id="rId15"/>
    <p:sldId id="271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3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5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0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19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1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9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and Implementation Pitfalls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CS5700 – Object-oriented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2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Types 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Avoidance:</a:t>
            </a:r>
          </a:p>
          <a:p>
            <a:pPr lvl="1"/>
            <a:r>
              <a:rPr lang="en-US" dirty="0" smtClean="0"/>
              <a:t>Don’t include type names in identifiers</a:t>
            </a:r>
            <a:endParaRPr lang="en-US" dirty="0"/>
          </a:p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Design / Code walkthroughs and inspects</a:t>
            </a:r>
          </a:p>
          <a:p>
            <a:r>
              <a:rPr lang="en-US" dirty="0" smtClean="0"/>
              <a:t>Extrication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Refactor names</a:t>
            </a:r>
          </a:p>
        </p:txBody>
      </p:sp>
    </p:spTree>
    <p:extLst>
      <p:ext uri="{BB962C8B-B14F-4D97-AF65-F5344CB8AC3E}">
        <p14:creationId xmlns:p14="http://schemas.microsoft.com/office/powerpoint/2010/main" val="6830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95399" cy="4383967"/>
          </a:xfrm>
        </p:spPr>
        <p:txBody>
          <a:bodyPr>
            <a:normAutofit/>
          </a:bodyPr>
          <a:lstStyle/>
          <a:p>
            <a:r>
              <a:rPr lang="en-US" dirty="0"/>
              <a:t>Problem Description:</a:t>
            </a:r>
          </a:p>
          <a:p>
            <a:pPr lvl="1"/>
            <a:r>
              <a:rPr lang="en-US" dirty="0" smtClean="0"/>
              <a:t>A long method that lack cohesion (a single defining purpose)</a:t>
            </a:r>
            <a:endParaRPr lang="en-US" dirty="0"/>
          </a:p>
          <a:p>
            <a:r>
              <a:rPr lang="en-US" dirty="0"/>
              <a:t>Consequences:</a:t>
            </a:r>
          </a:p>
          <a:p>
            <a:pPr lvl="1"/>
            <a:r>
              <a:rPr lang="en-US" dirty="0" smtClean="0">
                <a:sym typeface="Wingdings"/>
              </a:rPr>
              <a:t>Lower maintainability</a:t>
            </a:r>
          </a:p>
          <a:p>
            <a:pPr lvl="1"/>
            <a:r>
              <a:rPr lang="en-US" dirty="0" smtClean="0">
                <a:sym typeface="Wingdings"/>
              </a:rPr>
              <a:t>Lower understandability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Harder to test</a:t>
            </a:r>
          </a:p>
          <a:p>
            <a:pPr lvl="1"/>
            <a:r>
              <a:rPr lang="en-US" dirty="0" smtClean="0">
                <a:sym typeface="Wingdings"/>
              </a:rPr>
              <a:t>Accidental complexity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Causes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Insufficient localization of decision decisions</a:t>
            </a:r>
          </a:p>
          <a:p>
            <a:pPr lvl="1"/>
            <a:r>
              <a:rPr lang="en-US" dirty="0" smtClean="0"/>
              <a:t>Lack of attend to the defining purpose of a method or to cohesiveness of its functionality</a:t>
            </a:r>
            <a:endParaRPr lang="en-US" dirty="0" smtClean="0"/>
          </a:p>
          <a:p>
            <a:pPr lvl="1"/>
            <a:r>
              <a:rPr lang="en-US" dirty="0" smtClean="0"/>
              <a:t>Evolution without refactoring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5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Avoidance:</a:t>
            </a:r>
          </a:p>
          <a:p>
            <a:pPr lvl="1"/>
            <a:r>
              <a:rPr lang="en-US" dirty="0" smtClean="0"/>
              <a:t>Localization of design decisions</a:t>
            </a:r>
          </a:p>
          <a:p>
            <a:pPr lvl="1"/>
            <a:r>
              <a:rPr lang="en-US" dirty="0" smtClean="0"/>
              <a:t>Good modularization that maximizes cohesion, with increasing coupling</a:t>
            </a:r>
          </a:p>
          <a:p>
            <a:pPr lvl="1"/>
            <a:r>
              <a:rPr lang="en-US" dirty="0" smtClean="0"/>
              <a:t>Refactoring as code evolves</a:t>
            </a:r>
            <a:endParaRPr lang="en-US" dirty="0"/>
          </a:p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Design / Code walkthroughs and inspects</a:t>
            </a:r>
          </a:p>
          <a:p>
            <a:r>
              <a:rPr lang="en-US" dirty="0" smtClean="0"/>
              <a:t>Extrication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Extract 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1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95399" cy="43839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Description:</a:t>
            </a:r>
          </a:p>
          <a:p>
            <a:pPr lvl="1"/>
            <a:r>
              <a:rPr lang="en-US" dirty="0" smtClean="0"/>
              <a:t>The same </a:t>
            </a:r>
            <a:r>
              <a:rPr lang="en-US" dirty="0" smtClean="0"/>
              <a:t>algorithm is </a:t>
            </a:r>
            <a:r>
              <a:rPr lang="en-US" dirty="0" smtClean="0"/>
              <a:t>implemented in multiple places in the code, for similar purpose and the same basic context</a:t>
            </a:r>
            <a:endParaRPr lang="en-US" dirty="0"/>
          </a:p>
          <a:p>
            <a:r>
              <a:rPr lang="en-US" dirty="0"/>
              <a:t>Consequences:</a:t>
            </a:r>
          </a:p>
          <a:p>
            <a:pPr lvl="1"/>
            <a:r>
              <a:rPr lang="en-US" dirty="0" smtClean="0">
                <a:sym typeface="Wingdings"/>
              </a:rPr>
              <a:t>Scattering of decision designs across multiple components</a:t>
            </a:r>
          </a:p>
          <a:p>
            <a:pPr lvl="1"/>
            <a:r>
              <a:rPr lang="en-US" dirty="0" smtClean="0">
                <a:sym typeface="Wingdings"/>
              </a:rPr>
              <a:t>Lower maintainability</a:t>
            </a:r>
          </a:p>
          <a:p>
            <a:pPr lvl="2"/>
            <a:r>
              <a:rPr lang="en-US" dirty="0" smtClean="0">
                <a:sym typeface="Wingdings"/>
              </a:rPr>
              <a:t>Harder to debug</a:t>
            </a:r>
          </a:p>
          <a:p>
            <a:pPr lvl="2"/>
            <a:r>
              <a:rPr lang="en-US" dirty="0" smtClean="0">
                <a:sym typeface="Wingdings"/>
              </a:rPr>
              <a:t>Harder fix a error in the scattered logic</a:t>
            </a:r>
          </a:p>
          <a:p>
            <a:pPr lvl="1"/>
            <a:r>
              <a:rPr lang="en-US" dirty="0" smtClean="0">
                <a:sym typeface="Wingdings"/>
              </a:rPr>
              <a:t>Accidental complexity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Causes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Insufficient thought put into the design</a:t>
            </a:r>
          </a:p>
          <a:p>
            <a:pPr lvl="1"/>
            <a:r>
              <a:rPr lang="en-US" dirty="0" smtClean="0"/>
              <a:t>Lead of understanding of existing code</a:t>
            </a:r>
            <a:endParaRPr lang="en-US" dirty="0" smtClean="0"/>
          </a:p>
          <a:p>
            <a:pPr lvl="1"/>
            <a:r>
              <a:rPr lang="en-US" dirty="0" smtClean="0"/>
              <a:t>Evolution without refactoring</a:t>
            </a:r>
          </a:p>
          <a:p>
            <a:pPr lvl="1"/>
            <a:r>
              <a:rPr lang="en-US" dirty="0" smtClean="0"/>
              <a:t>Multiple programmers working on the same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Avoidance:</a:t>
            </a:r>
          </a:p>
          <a:p>
            <a:pPr lvl="1"/>
            <a:r>
              <a:rPr lang="en-US" dirty="0" smtClean="0"/>
              <a:t>Localization of design decisions</a:t>
            </a:r>
          </a:p>
          <a:p>
            <a:pPr lvl="1"/>
            <a:r>
              <a:rPr lang="en-US" dirty="0" smtClean="0"/>
              <a:t>Refactoring as needed when new features are added or changes are made to the system</a:t>
            </a:r>
            <a:endParaRPr lang="en-US" dirty="0"/>
          </a:p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Design / Code walkthroughs and inspects</a:t>
            </a:r>
          </a:p>
          <a:p>
            <a:r>
              <a:rPr lang="en-US" dirty="0" smtClean="0"/>
              <a:t>Extrication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Extract superclass or extract class</a:t>
            </a:r>
          </a:p>
        </p:txBody>
      </p:sp>
    </p:spTree>
    <p:extLst>
      <p:ext uri="{BB962C8B-B14F-4D97-AF65-F5344CB8AC3E}">
        <p14:creationId xmlns:p14="http://schemas.microsoft.com/office/powerpoint/2010/main" val="22115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Explosion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95399" cy="4383967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lots of subclasses of a base class that do nearly the same thing</a:t>
            </a:r>
            <a:endParaRPr lang="en-US" dirty="0"/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Lower maintainability</a:t>
            </a:r>
          </a:p>
          <a:p>
            <a:pPr lvl="1"/>
            <a:r>
              <a:rPr lang="en-US" dirty="0" smtClean="0"/>
              <a:t>Accidental complexity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Lower reusability</a:t>
            </a:r>
          </a:p>
          <a:p>
            <a:pPr lvl="1"/>
            <a:r>
              <a:rPr lang="en-US" dirty="0" smtClean="0">
                <a:sym typeface="Wingdings"/>
              </a:rPr>
              <a:t>Lower flexibility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Causes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Poor OO design</a:t>
            </a:r>
          </a:p>
          <a:p>
            <a:pPr lvl="1"/>
            <a:r>
              <a:rPr lang="en-US" dirty="0" smtClean="0"/>
              <a:t>Using inheritance for reuse when </a:t>
            </a:r>
            <a:r>
              <a:rPr lang="en-US" dirty="0" err="1" smtClean="0"/>
              <a:t>aggregration</a:t>
            </a:r>
            <a:r>
              <a:rPr lang="en-US" dirty="0" smtClean="0"/>
              <a:t> would have been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1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Explosion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Avoidance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Prefer aggregation over inheritance</a:t>
            </a:r>
            <a:endParaRPr lang="en-US" dirty="0"/>
          </a:p>
          <a:p>
            <a:r>
              <a:rPr lang="en-US" dirty="0" smtClean="0"/>
              <a:t>Recognition:</a:t>
            </a:r>
          </a:p>
          <a:p>
            <a:pPr lvl="1"/>
            <a:r>
              <a:rPr lang="en-US" dirty="0"/>
              <a:t>Design / Code walkthroughs and </a:t>
            </a:r>
            <a:r>
              <a:rPr lang="en-US" dirty="0" smtClean="0"/>
              <a:t>inspects</a:t>
            </a:r>
            <a:endParaRPr lang="en-US" dirty="0"/>
          </a:p>
          <a:p>
            <a:r>
              <a:rPr lang="en-US" dirty="0" smtClean="0"/>
              <a:t>Extrication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Refactor towards the decorator</a:t>
            </a:r>
            <a:r>
              <a:rPr lang="en-US" dirty="0"/>
              <a:t> </a:t>
            </a:r>
            <a:r>
              <a:rPr lang="en-US" dirty="0" smtClean="0"/>
              <a:t>or strategy patterns</a:t>
            </a:r>
          </a:p>
        </p:txBody>
      </p:sp>
    </p:spTree>
    <p:extLst>
      <p:ext uri="{BB962C8B-B14F-4D97-AF65-F5344CB8AC3E}">
        <p14:creationId xmlns:p14="http://schemas.microsoft.com/office/powerpoint/2010/main" val="36078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Message Chains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95399" cy="4383967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 object has to delegate a method call to a contained object, which in turn has to delegate to method call to an object that it contains, and so on.  This can occur when the decorator pattern or a composition relationship is recursive and misused </a:t>
            </a:r>
            <a:endParaRPr lang="en-US" dirty="0"/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Accidental complexity in the runtime flow of control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Causes:</a:t>
            </a:r>
          </a:p>
          <a:p>
            <a:pPr lvl="1"/>
            <a:r>
              <a:rPr lang="en-US" dirty="0" smtClean="0"/>
              <a:t>Inappropriate use of the decorator pattern or abuse of any recursive composition relationship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6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Message Chains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6495"/>
          </a:xfrm>
        </p:spPr>
        <p:txBody>
          <a:bodyPr>
            <a:normAutofit/>
          </a:bodyPr>
          <a:lstStyle/>
          <a:p>
            <a:r>
              <a:rPr lang="en-US" dirty="0"/>
              <a:t>Avoidance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Think carefully about how decorators or recursive compositions will be used and whether long message chains will occur frequently</a:t>
            </a:r>
            <a:endParaRPr lang="en-US" dirty="0"/>
          </a:p>
          <a:p>
            <a:r>
              <a:rPr lang="en-US" dirty="0" smtClean="0"/>
              <a:t>Recognition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Design / Code walkthroughs and inspects</a:t>
            </a:r>
          </a:p>
          <a:p>
            <a:pPr lvl="1"/>
            <a:r>
              <a:rPr lang="en-US" dirty="0" smtClean="0"/>
              <a:t>Runtime performance test and benchmarks</a:t>
            </a:r>
            <a:endParaRPr lang="en-US" dirty="0"/>
          </a:p>
          <a:p>
            <a:r>
              <a:rPr lang="en-US" dirty="0" smtClean="0"/>
              <a:t>Extrication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Refactor towards strategies, template methods, or other design patterns that will not result in long message chains</a:t>
            </a:r>
          </a:p>
          <a:p>
            <a:pPr lvl="1"/>
            <a:r>
              <a:rPr lang="en-US" dirty="0" smtClean="0"/>
              <a:t>Constrain the depth of composition for decorators or recursive composition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5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4436"/>
            <a:ext cx="10235835" cy="4027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Pitfalls</a:t>
            </a:r>
            <a:r>
              <a:rPr lang="en-US" baseline="30000" dirty="0" smtClean="0"/>
              <a:t>1</a:t>
            </a:r>
            <a:r>
              <a:rPr lang="en-US" dirty="0" smtClean="0"/>
              <a:t> are common developer mistakes that lead to lower quality software and may even cause a project to fail.</a:t>
            </a:r>
          </a:p>
          <a:p>
            <a:r>
              <a:rPr lang="en-US" dirty="0" smtClean="0"/>
              <a:t>For each pitfall, it would be useful to know</a:t>
            </a:r>
          </a:p>
          <a:p>
            <a:pPr lvl="1"/>
            <a:r>
              <a:rPr lang="en-US" dirty="0" smtClean="0"/>
              <a:t>Problem description: What it is?</a:t>
            </a:r>
          </a:p>
          <a:p>
            <a:pPr lvl="1"/>
            <a:r>
              <a:rPr lang="en-US" dirty="0" smtClean="0"/>
              <a:t>Consequences: What harm or risks do it introduce into a project?</a:t>
            </a:r>
          </a:p>
          <a:p>
            <a:pPr lvl="1"/>
            <a:r>
              <a:rPr lang="en-US" dirty="0" smtClean="0"/>
              <a:t>Causes: What leads to the pitfall? </a:t>
            </a:r>
            <a:endParaRPr lang="en-US" dirty="0"/>
          </a:p>
          <a:p>
            <a:pPr lvl="1"/>
            <a:r>
              <a:rPr lang="en-US" dirty="0" smtClean="0"/>
              <a:t>Avoidance: How can a project avoid it?</a:t>
            </a:r>
          </a:p>
          <a:p>
            <a:pPr lvl="1"/>
            <a:r>
              <a:rPr lang="en-US" dirty="0" smtClean="0"/>
              <a:t>Recognition: How to recognize that a project as succumb to this pitfall?</a:t>
            </a:r>
          </a:p>
          <a:p>
            <a:pPr lvl="1"/>
            <a:r>
              <a:rPr lang="en-US" dirty="0" smtClean="0"/>
              <a:t>Extrication: How cab a project get out of this pitfall?</a:t>
            </a:r>
          </a:p>
          <a:p>
            <a:r>
              <a:rPr lang="en-US" dirty="0" smtClean="0"/>
              <a:t>When documented with this knowledge, Pitfalls are Anti-Patterns</a:t>
            </a:r>
          </a:p>
          <a:p>
            <a:r>
              <a:rPr lang="en-US" dirty="0" smtClean="0"/>
              <a:t>Some authors call implementation-oriented pitfalls “Code Smells”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6369331"/>
            <a:ext cx="6966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Webster, B., </a:t>
            </a:r>
            <a:r>
              <a:rPr lang="en-US" sz="1600" i="1" dirty="0" smtClean="0"/>
              <a:t>Pitfalls of Object Oriented Development</a:t>
            </a:r>
            <a:r>
              <a:rPr lang="en-US" sz="1600" dirty="0" smtClean="0"/>
              <a:t>, M&amp;T Books, 1995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70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Interesting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Uncommunitive Names</a:t>
            </a:r>
          </a:p>
          <a:p>
            <a:r>
              <a:rPr lang="en-US" dirty="0" smtClean="0"/>
              <a:t>Inconsistent Names</a:t>
            </a:r>
          </a:p>
          <a:p>
            <a:r>
              <a:rPr lang="en-US" dirty="0" smtClean="0"/>
              <a:t>Types Embedded in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Long Methods</a:t>
            </a:r>
            <a:endParaRPr lang="en-US" dirty="0" smtClean="0"/>
          </a:p>
          <a:p>
            <a:r>
              <a:rPr lang="en-US" dirty="0" smtClean="0"/>
              <a:t>Duplicate Code</a:t>
            </a:r>
          </a:p>
          <a:p>
            <a:r>
              <a:rPr lang="en-US" dirty="0" smtClean="0"/>
              <a:t>Long Message Chains</a:t>
            </a:r>
          </a:p>
          <a:p>
            <a:r>
              <a:rPr lang="en-US" dirty="0" smtClean="0"/>
              <a:t>Class Explosion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3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Uncommunitive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64581"/>
            <a:ext cx="9613861" cy="4063928"/>
          </a:xfrm>
        </p:spPr>
        <p:txBody>
          <a:bodyPr>
            <a:normAutofit/>
          </a:bodyPr>
          <a:lstStyle/>
          <a:p>
            <a:r>
              <a:rPr lang="en-US" dirty="0" smtClean="0"/>
              <a:t>Consider everything in a design and implementation that is referenced with a name or label (i.e., identifier)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Instance of a class (object or variable which holds and object)</a:t>
            </a:r>
          </a:p>
          <a:p>
            <a:pPr lvl="1"/>
            <a:r>
              <a:rPr lang="en-US" dirty="0" smtClean="0"/>
              <a:t>Object Properties</a:t>
            </a:r>
          </a:p>
          <a:p>
            <a:pPr lvl="2"/>
            <a:r>
              <a:rPr lang="en-US" dirty="0" smtClean="0"/>
              <a:t>Data members or getter/setter properties</a:t>
            </a:r>
          </a:p>
          <a:p>
            <a:pPr lvl="2"/>
            <a:r>
              <a:rPr lang="en-US" dirty="0" smtClean="0"/>
              <a:t>Operations and their parameters</a:t>
            </a:r>
          </a:p>
          <a:p>
            <a:pPr lvl="1"/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Packages or Namespaces</a:t>
            </a:r>
          </a:p>
          <a:p>
            <a:r>
              <a:rPr lang="en-US" dirty="0" smtClean="0"/>
              <a:t>Identifiers should communicate exactly what the component represents: its role, responsibilities, intent,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Uncommunitive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5308"/>
          </a:xfrm>
        </p:spPr>
        <p:txBody>
          <a:bodyPr>
            <a:normAutofit/>
          </a:bodyPr>
          <a:lstStyle/>
          <a:p>
            <a:r>
              <a:rPr lang="en-US" dirty="0" smtClean="0"/>
              <a:t>Problem Description:</a:t>
            </a:r>
          </a:p>
          <a:p>
            <a:pPr lvl="1"/>
            <a:r>
              <a:rPr lang="en-US" dirty="0" smtClean="0"/>
              <a:t>the design or implementation uses identifiers that don’t accurately communicate what the component represent</a:t>
            </a:r>
          </a:p>
          <a:p>
            <a:pPr lvl="1"/>
            <a:r>
              <a:rPr lang="en-US" dirty="0" smtClean="0"/>
              <a:t>This problem exists in multiple places throughout the design or code</a:t>
            </a:r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Poor understandability and readability </a:t>
            </a:r>
            <a:r>
              <a:rPr lang="en-US" dirty="0" smtClean="0">
                <a:sym typeface="Wingdings"/>
              </a:rPr>
              <a:t> lower maintainability and reuse</a:t>
            </a:r>
            <a:endParaRPr lang="en-US" dirty="0" smtClean="0"/>
          </a:p>
          <a:p>
            <a:r>
              <a:rPr lang="en-US" dirty="0" smtClean="0"/>
              <a:t>Causes:</a:t>
            </a:r>
          </a:p>
          <a:p>
            <a:pPr lvl="1"/>
            <a:r>
              <a:rPr lang="en-US" dirty="0" smtClean="0"/>
              <a:t>Old habits (e.g., always using the same variable names for things like iterators)</a:t>
            </a:r>
          </a:p>
          <a:p>
            <a:pPr lvl="1"/>
            <a:r>
              <a:rPr lang="en-US" dirty="0" smtClean="0"/>
              <a:t>Incomplete or lazy thinking about a component</a:t>
            </a:r>
          </a:p>
          <a:p>
            <a:pPr lvl="1"/>
            <a:r>
              <a:rPr lang="en-US" dirty="0" smtClean="0"/>
              <a:t>A misguide attempt to achieve job-security</a:t>
            </a:r>
          </a:p>
        </p:txBody>
      </p:sp>
    </p:spTree>
    <p:extLst>
      <p:ext uri="{BB962C8B-B14F-4D97-AF65-F5344CB8AC3E}">
        <p14:creationId xmlns:p14="http://schemas.microsoft.com/office/powerpoint/2010/main" val="84014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Uncommunitive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309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Avoidance:</a:t>
            </a:r>
          </a:p>
          <a:p>
            <a:pPr lvl="1"/>
            <a:r>
              <a:rPr lang="en-US" dirty="0" smtClean="0"/>
              <a:t>Thoughtful design and lexicon</a:t>
            </a:r>
          </a:p>
          <a:p>
            <a:pPr lvl="1"/>
            <a:r>
              <a:rPr lang="en-US" dirty="0" smtClean="0"/>
              <a:t>Ensuring that an implementation adheres to a design and the chosen lexicon</a:t>
            </a:r>
          </a:p>
          <a:p>
            <a:pPr lvl="1"/>
            <a:r>
              <a:rPr lang="en-US" dirty="0" smtClean="0"/>
              <a:t>Willingness to refactor (i.e., rename) when a identifier is no longer accurate</a:t>
            </a:r>
          </a:p>
          <a:p>
            <a:pPr lvl="1"/>
            <a:r>
              <a:rPr lang="en-US" dirty="0" smtClean="0"/>
              <a:t>Follow naming conventions, e.g.</a:t>
            </a:r>
          </a:p>
          <a:p>
            <a:pPr lvl="2"/>
            <a:r>
              <a:rPr lang="en-US" dirty="0" smtClean="0"/>
              <a:t>Nouns or noun phrases for classes that represent an instance of the class</a:t>
            </a:r>
          </a:p>
          <a:p>
            <a:pPr lvl="2"/>
            <a:r>
              <a:rPr lang="en-US" dirty="0" smtClean="0"/>
              <a:t>Verb or verb phrases for operations</a:t>
            </a:r>
          </a:p>
          <a:p>
            <a:r>
              <a:rPr lang="en-US" dirty="0" smtClean="0"/>
              <a:t>Recognition:</a:t>
            </a:r>
          </a:p>
          <a:p>
            <a:pPr lvl="1"/>
            <a:r>
              <a:rPr lang="en-US" dirty="0" smtClean="0"/>
              <a:t>Design / Code walkthroughs and inspects</a:t>
            </a:r>
          </a:p>
          <a:p>
            <a:pPr lvl="1"/>
            <a:r>
              <a:rPr lang="en-US" dirty="0" smtClean="0"/>
              <a:t>Consider each identifier in the context of the component’s meaning</a:t>
            </a:r>
          </a:p>
          <a:p>
            <a:r>
              <a:rPr lang="en-US" dirty="0" smtClean="0"/>
              <a:t>Extrication:</a:t>
            </a:r>
          </a:p>
          <a:p>
            <a:pPr lvl="1"/>
            <a:r>
              <a:rPr lang="en-US" dirty="0" smtClean="0"/>
              <a:t>Refactor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779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Description:</a:t>
            </a:r>
          </a:p>
          <a:p>
            <a:pPr lvl="1"/>
            <a:r>
              <a:rPr lang="en-US" dirty="0" smtClean="0"/>
              <a:t>The design does not follow any logical or standard set of terminology or the implementation does not follow the design.</a:t>
            </a:r>
          </a:p>
          <a:p>
            <a:pPr lvl="2"/>
            <a:r>
              <a:rPr lang="en-US" dirty="0" smtClean="0"/>
              <a:t>For example, if a component has an Open() method to enter a state of “opened”, then Close() method would be a consistent choice for a method that causes the component to leave the “opened” state.</a:t>
            </a:r>
          </a:p>
          <a:p>
            <a:pPr lvl="2"/>
            <a:r>
              <a:rPr lang="en-US" dirty="0" smtClean="0"/>
              <a:t>If there are five different components that can all have “open” methods, those methods should about be called Open() or use the word open in a verb phrase</a:t>
            </a:r>
            <a:endParaRPr lang="en-US" dirty="0"/>
          </a:p>
          <a:p>
            <a:r>
              <a:rPr lang="en-US" dirty="0"/>
              <a:t>Consequences:</a:t>
            </a:r>
          </a:p>
          <a:p>
            <a:pPr lvl="1"/>
            <a:r>
              <a:rPr lang="en-US" dirty="0"/>
              <a:t>Poor understandability and readability </a:t>
            </a:r>
            <a:r>
              <a:rPr lang="en-US" dirty="0">
                <a:sym typeface="Wingdings"/>
              </a:rPr>
              <a:t> lower maintainability and reuse</a:t>
            </a:r>
            <a:endParaRPr lang="en-US" dirty="0"/>
          </a:p>
          <a:p>
            <a:r>
              <a:rPr lang="en-US" dirty="0"/>
              <a:t>Causes:</a:t>
            </a:r>
          </a:p>
          <a:p>
            <a:pPr lvl="1"/>
            <a:r>
              <a:rPr lang="en-US" dirty="0"/>
              <a:t>Old habits (e.g., always using given variable names for things like iterators or return values)</a:t>
            </a:r>
          </a:p>
          <a:p>
            <a:pPr lvl="1"/>
            <a:r>
              <a:rPr lang="en-US" dirty="0"/>
              <a:t>Incomplete or lazy thinking about a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9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5308"/>
          </a:xfrm>
        </p:spPr>
        <p:txBody>
          <a:bodyPr>
            <a:normAutofit/>
          </a:bodyPr>
          <a:lstStyle/>
          <a:p>
            <a:r>
              <a:rPr lang="en-US" dirty="0"/>
              <a:t>Avoidance:</a:t>
            </a:r>
          </a:p>
          <a:p>
            <a:pPr lvl="1"/>
            <a:r>
              <a:rPr lang="en-US" dirty="0"/>
              <a:t>Thoughtful </a:t>
            </a:r>
            <a:r>
              <a:rPr lang="en-US" dirty="0" smtClean="0"/>
              <a:t>design and lexico</a:t>
            </a:r>
            <a:r>
              <a:rPr lang="en-US" dirty="0"/>
              <a:t>n</a:t>
            </a:r>
          </a:p>
          <a:p>
            <a:pPr lvl="1"/>
            <a:r>
              <a:rPr lang="en-US" dirty="0"/>
              <a:t>Ensuring that an implementation adheres to a design</a:t>
            </a:r>
          </a:p>
          <a:p>
            <a:pPr lvl="1"/>
            <a:r>
              <a:rPr lang="en-US" dirty="0"/>
              <a:t>Willingness to </a:t>
            </a:r>
            <a:r>
              <a:rPr lang="en-US" dirty="0" smtClean="0"/>
              <a:t>refactor</a:t>
            </a:r>
            <a:endParaRPr lang="en-US" dirty="0"/>
          </a:p>
          <a:p>
            <a:pPr lvl="1"/>
            <a:r>
              <a:rPr lang="en-US" dirty="0"/>
              <a:t>Follow naming </a:t>
            </a:r>
            <a:r>
              <a:rPr lang="en-US" dirty="0" smtClean="0"/>
              <a:t>conventions and standard terminology</a:t>
            </a:r>
          </a:p>
          <a:p>
            <a:r>
              <a:rPr lang="en-US" dirty="0" smtClean="0"/>
              <a:t>Recognition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Design / Code walkthroughs and inspects</a:t>
            </a:r>
          </a:p>
          <a:p>
            <a:pPr lvl="1"/>
            <a:r>
              <a:rPr lang="en-US" dirty="0"/>
              <a:t>Consider each name or label in the context of the component’s intended role and </a:t>
            </a:r>
            <a:r>
              <a:rPr lang="en-US" dirty="0" smtClean="0"/>
              <a:t>scope</a:t>
            </a:r>
            <a:endParaRPr lang="en-US" dirty="0"/>
          </a:p>
          <a:p>
            <a:r>
              <a:rPr lang="en-US" dirty="0"/>
              <a:t>Extrication:</a:t>
            </a:r>
          </a:p>
          <a:p>
            <a:pPr lvl="1"/>
            <a:r>
              <a:rPr lang="en-US" dirty="0"/>
              <a:t>Refactor </a:t>
            </a:r>
            <a:r>
              <a:rPr lang="en-US" dirty="0" smtClean="0"/>
              <a:t>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Types 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Description:</a:t>
            </a:r>
          </a:p>
          <a:p>
            <a:pPr lvl="1"/>
            <a:r>
              <a:rPr lang="en-US" dirty="0" smtClean="0"/>
              <a:t>The identifiers in the implementation include type information, e.g. </a:t>
            </a:r>
            <a:r>
              <a:rPr lang="en-US" dirty="0" err="1" smtClean="0"/>
              <a:t>firstNameString</a:t>
            </a:r>
            <a:r>
              <a:rPr lang="en-US" dirty="0" smtClean="0"/>
              <a:t> instead of just </a:t>
            </a:r>
            <a:r>
              <a:rPr lang="en-US" dirty="0" err="1" smtClean="0"/>
              <a:t>firstName</a:t>
            </a:r>
            <a:r>
              <a:rPr lang="en-US" dirty="0"/>
              <a:t> </a:t>
            </a:r>
            <a:r>
              <a:rPr lang="en-US" dirty="0" smtClean="0"/>
              <a:t>for a first name property</a:t>
            </a:r>
            <a:endParaRPr lang="en-US" dirty="0"/>
          </a:p>
          <a:p>
            <a:r>
              <a:rPr lang="en-US" dirty="0"/>
              <a:t>Consequences:</a:t>
            </a:r>
          </a:p>
          <a:p>
            <a:pPr lvl="1"/>
            <a:r>
              <a:rPr lang="en-US" dirty="0"/>
              <a:t>Poor understandability and readability </a:t>
            </a:r>
            <a:r>
              <a:rPr lang="en-US" dirty="0">
                <a:sym typeface="Wingdings"/>
              </a:rPr>
              <a:t> lower maintainability and </a:t>
            </a:r>
            <a:r>
              <a:rPr lang="en-US" dirty="0" smtClean="0">
                <a:sym typeface="Wingdings"/>
              </a:rPr>
              <a:t>reuse</a:t>
            </a:r>
          </a:p>
          <a:p>
            <a:pPr lvl="1"/>
            <a:r>
              <a:rPr lang="en-US" dirty="0" smtClean="0">
                <a:sym typeface="Wingdings"/>
              </a:rPr>
              <a:t>Can break encapsulation, because it exposes the implementation type</a:t>
            </a:r>
            <a:endParaRPr lang="en-US" dirty="0"/>
          </a:p>
          <a:p>
            <a:r>
              <a:rPr lang="en-US" dirty="0"/>
              <a:t>Causes:</a:t>
            </a:r>
          </a:p>
          <a:p>
            <a:pPr lvl="1"/>
            <a:r>
              <a:rPr lang="en-US" dirty="0" smtClean="0"/>
              <a:t>Misguided efforts to provide more information in the code</a:t>
            </a:r>
          </a:p>
          <a:p>
            <a:pPr lvl="1"/>
            <a:r>
              <a:rPr lang="en-US" dirty="0" smtClean="0"/>
              <a:t>Poor development environments that don’t provide type-lookup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8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</TotalTime>
  <Words>1083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</vt:lpstr>
      <vt:lpstr>Berlin</vt:lpstr>
      <vt:lpstr>Design and Implementation Pitfalls</vt:lpstr>
      <vt:lpstr>Pitfalls</vt:lpstr>
      <vt:lpstr>List of Interesting Pitfalls</vt:lpstr>
      <vt:lpstr>Uncommunitive Names</vt:lpstr>
      <vt:lpstr>Uncommunitive Names</vt:lpstr>
      <vt:lpstr>Uncommunitive Names</vt:lpstr>
      <vt:lpstr>Inconsistent Names</vt:lpstr>
      <vt:lpstr>Inconsistent Names</vt:lpstr>
      <vt:lpstr>Embedded Types in Names</vt:lpstr>
      <vt:lpstr>Embedded Types in Names</vt:lpstr>
      <vt:lpstr>Long Methods</vt:lpstr>
      <vt:lpstr>Long Methods</vt:lpstr>
      <vt:lpstr>Duplicate Code</vt:lpstr>
      <vt:lpstr>Duplicate Code</vt:lpstr>
      <vt:lpstr>Class Explosion</vt:lpstr>
      <vt:lpstr>Class Explosion</vt:lpstr>
      <vt:lpstr>Long Message Chains</vt:lpstr>
      <vt:lpstr>Long Message Chains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Pitfalls</dc:title>
  <dc:creator>Stephen Clyde</dc:creator>
  <cp:lastModifiedBy>Stephen Clyde</cp:lastModifiedBy>
  <cp:revision>12</cp:revision>
  <dcterms:created xsi:type="dcterms:W3CDTF">2016-09-12T17:08:37Z</dcterms:created>
  <dcterms:modified xsi:type="dcterms:W3CDTF">2016-10-17T18:14:59Z</dcterms:modified>
</cp:coreProperties>
</file>