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73" r:id="rId6"/>
    <p:sldId id="269" r:id="rId7"/>
    <p:sldId id="270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Practices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8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10456"/>
            <a:ext cx="7662864" cy="37422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Capture ideas and concepts in a form that allows other activities, reasoning, analysis, prioritization, design, etc.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To be better understand a real-world system</a:t>
            </a:r>
          </a:p>
          <a:p>
            <a:pPr lvl="1"/>
            <a:r>
              <a:rPr lang="en-US" dirty="0"/>
              <a:t>To visualize a system as it is</a:t>
            </a:r>
          </a:p>
          <a:p>
            <a:pPr lvl="1"/>
            <a:r>
              <a:rPr lang="en-US" dirty="0"/>
              <a:t>To envision a system as we want it to become</a:t>
            </a:r>
          </a:p>
          <a:p>
            <a:pPr lvl="1"/>
            <a:r>
              <a:rPr lang="en-US" dirty="0"/>
              <a:t>To discover and document key decisions</a:t>
            </a:r>
          </a:p>
          <a:p>
            <a:pPr lvl="1"/>
            <a:r>
              <a:rPr lang="en-US" dirty="0"/>
              <a:t>To specify a solution (design)</a:t>
            </a:r>
          </a:p>
          <a:p>
            <a:pPr lvl="1"/>
            <a:r>
              <a:rPr lang="en-US" dirty="0"/>
              <a:t>To create a plan that can guide construction</a:t>
            </a:r>
          </a:p>
          <a:p>
            <a:pPr lvl="1"/>
            <a:r>
              <a:rPr lang="en-US" dirty="0"/>
              <a:t>To COMMUNICATE </a:t>
            </a:r>
            <a:r>
              <a:rPr lang="en-US" dirty="0" smtClean="0"/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426754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37037"/>
            <a:ext cx="7662864" cy="4215683"/>
          </a:xfrm>
        </p:spPr>
        <p:txBody>
          <a:bodyPr>
            <a:normAutofit/>
          </a:bodyPr>
          <a:lstStyle/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Any time during the software development process, starting at very beginning, and from a variety of perspectives:</a:t>
            </a:r>
            <a:endParaRPr lang="en-US" dirty="0"/>
          </a:p>
          <a:p>
            <a:pPr lvl="2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Specification</a:t>
            </a:r>
          </a:p>
          <a:p>
            <a:pPr lvl="2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Deployment</a:t>
            </a:r>
          </a:p>
          <a:p>
            <a:r>
              <a:rPr lang="en-US" dirty="0" smtClean="0"/>
              <a:t>See slides called “Introduction to Conceptual Modeling”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Modeling with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39929"/>
            <a:ext cx="7662864" cy="405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UML (Unified Modeling Language) is a collection of conceptual modeling languages, including</a:t>
            </a:r>
          </a:p>
          <a:p>
            <a:pPr lvl="1"/>
            <a:r>
              <a:rPr lang="en-US" dirty="0" smtClean="0"/>
              <a:t>Use case diagrams – for describing those who need a software system and their goals</a:t>
            </a:r>
          </a:p>
          <a:p>
            <a:pPr lvl="1"/>
            <a:r>
              <a:rPr lang="en-US" dirty="0" smtClean="0"/>
              <a:t>Class diagrams – for describing the classes of objects that make up a software system and their relationships with each other</a:t>
            </a:r>
          </a:p>
          <a:p>
            <a:pPr lvl="1"/>
            <a:r>
              <a:rPr lang="en-US" dirty="0" smtClean="0"/>
              <a:t>Interaction diagrams – for describing how objects interact/communicate with each other</a:t>
            </a:r>
          </a:p>
          <a:p>
            <a:pPr lvl="1"/>
            <a:r>
              <a:rPr lang="en-US" dirty="0" smtClean="0"/>
              <a:t>State charts – for describing the internal behavior of objects in a class or of a method</a:t>
            </a:r>
          </a:p>
          <a:p>
            <a:r>
              <a:rPr lang="en-US" dirty="0" smtClean="0"/>
              <a:t>See slides called “</a:t>
            </a:r>
            <a:r>
              <a:rPr lang="nl-NL" dirty="0" smtClean="0"/>
              <a:t>UML </a:t>
            </a:r>
            <a:r>
              <a:rPr lang="en-US" dirty="0" smtClean="0"/>
              <a:t>–</a:t>
            </a:r>
            <a:r>
              <a:rPr lang="nl-NL" dirty="0" smtClean="0"/>
              <a:t> Quick Reference Guide”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5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Software into Loosely Coupled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2802275"/>
          </a:xfrm>
        </p:spPr>
        <p:txBody>
          <a:bodyPr/>
          <a:lstStyle/>
          <a:p>
            <a:r>
              <a:rPr lang="en-US" dirty="0" smtClean="0"/>
              <a:t>Design your software system in layers</a:t>
            </a:r>
          </a:p>
          <a:p>
            <a:pPr lvl="1"/>
            <a:r>
              <a:rPr lang="en-US" dirty="0" smtClean="0"/>
              <a:t>Each layer should provide a well-defined abstraction to higher-level layers</a:t>
            </a:r>
          </a:p>
          <a:p>
            <a:pPr lvl="1"/>
            <a:r>
              <a:rPr lang="en-US" dirty="0" smtClean="0"/>
              <a:t>Each layer may use the components in its own layer</a:t>
            </a:r>
          </a:p>
          <a:p>
            <a:pPr lvl="1"/>
            <a:r>
              <a:rPr lang="en-US" dirty="0" smtClean="0"/>
              <a:t>Each layer may use the abstractions provide by lower-level layers</a:t>
            </a:r>
          </a:p>
          <a:p>
            <a:r>
              <a:rPr lang="en-US" dirty="0" smtClean="0"/>
              <a:t>Example of layers: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2008" y="4892431"/>
            <a:ext cx="3251201" cy="351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008" y="5322277"/>
            <a:ext cx="3251201" cy="375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Logic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2009" y="5779476"/>
            <a:ext cx="1219201" cy="375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3610" y="5779476"/>
            <a:ext cx="1879600" cy="375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2007" y="6236675"/>
            <a:ext cx="3251201" cy="375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Aggregation Over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2" y="2608026"/>
            <a:ext cx="5860024" cy="41346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class-based languages, there are two fundamental ways to achieve reuse:</a:t>
            </a:r>
          </a:p>
          <a:p>
            <a:pPr lvl="1"/>
            <a:r>
              <a:rPr lang="en-US" dirty="0" smtClean="0"/>
              <a:t>Aggregation, e.g. Object A contains object B (and therefore can “reuse” object B)</a:t>
            </a:r>
          </a:p>
          <a:p>
            <a:pPr lvl="1"/>
            <a:r>
              <a:rPr lang="en-US" dirty="0" smtClean="0"/>
              <a:t>Inheritance, e.g</a:t>
            </a:r>
            <a:r>
              <a:rPr lang="en-US" dirty="0"/>
              <a:t>.</a:t>
            </a:r>
            <a:r>
              <a:rPr lang="en-US" dirty="0" smtClean="0"/>
              <a:t> Class A inherits from Class B (so, A objects are B object and so they have all the capabilities B objects)</a:t>
            </a:r>
          </a:p>
          <a:p>
            <a:r>
              <a:rPr lang="en-US" dirty="0" smtClean="0"/>
              <a:t>Aggregation relationships can be changed at runtime</a:t>
            </a:r>
            <a:r>
              <a:rPr lang="en-US" dirty="0"/>
              <a:t> and </a:t>
            </a:r>
            <a:r>
              <a:rPr lang="en-US" dirty="0" smtClean="0"/>
              <a:t>therefore can </a:t>
            </a:r>
            <a:r>
              <a:rPr lang="en-US" dirty="0"/>
              <a:t>more flexible</a:t>
            </a:r>
            <a:endParaRPr lang="en-US" dirty="0" smtClean="0"/>
          </a:p>
          <a:p>
            <a:r>
              <a:rPr lang="en-US" dirty="0" smtClean="0"/>
              <a:t>Therefore, when all other consideration are equivalence, choose aggregation over inheritance.</a:t>
            </a:r>
          </a:p>
          <a:p>
            <a:r>
              <a:rPr lang="en-US" dirty="0" smtClean="0"/>
              <a:t>Note: composition is a stronger form of aggregation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4933" y="3220986"/>
            <a:ext cx="695093" cy="5404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1179" y="33065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9170" y="3220986"/>
            <a:ext cx="695093" cy="5404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5416" y="33065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7060026" y="3395207"/>
            <a:ext cx="223369" cy="198783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6" idx="1"/>
          </p:cNvCxnSpPr>
          <p:nvPr/>
        </p:nvCxnSpPr>
        <p:spPr>
          <a:xfrm flipV="1">
            <a:off x="7283395" y="3491195"/>
            <a:ext cx="675775" cy="3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64933" y="4415007"/>
            <a:ext cx="695093" cy="5404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1179" y="45005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59170" y="4415007"/>
            <a:ext cx="695093" cy="5404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25416" y="45005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60026" y="4685216"/>
            <a:ext cx="732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7760751" y="4605703"/>
            <a:ext cx="223369" cy="159026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an Interface or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manage coupling that helps remove accidental complexity and eliminate unnecessary dependencies it to “program to an interface or abstraction”</a:t>
            </a:r>
          </a:p>
          <a:p>
            <a:r>
              <a:rPr lang="en-US" dirty="0" smtClean="0"/>
              <a:t>Interfaces, in the same of “class interfaces”, are a type of abstraction</a:t>
            </a:r>
          </a:p>
          <a:p>
            <a:r>
              <a:rPr lang="en-US" dirty="0" smtClean="0"/>
              <a:t>A class’s interface is all of its “public” methods or properties</a:t>
            </a:r>
          </a:p>
        </p:txBody>
      </p:sp>
    </p:spTree>
    <p:extLst>
      <p:ext uri="{BB962C8B-B14F-4D97-AF65-F5344CB8AC3E}">
        <p14:creationId xmlns:p14="http://schemas.microsoft.com/office/powerpoint/2010/main" val="12114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Identifiers that Improve Readability and 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090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Readability and maintainability can be greatly improved improve by choosing identifiers (variable name, method names, class names, etc.) that are meaningful within their scope.</a:t>
            </a:r>
          </a:p>
          <a:p>
            <a:r>
              <a:rPr lang="en-US" dirty="0" smtClean="0"/>
              <a:t>A class represents sets of objects, and should be named after a prototypical instance in that set. </a:t>
            </a:r>
            <a:r>
              <a:rPr lang="en-US" dirty="0"/>
              <a:t>For example, a set of </a:t>
            </a:r>
            <a:r>
              <a:rPr lang="en-US" dirty="0" smtClean="0"/>
              <a:t>widgets, </a:t>
            </a:r>
            <a:r>
              <a:rPr lang="en-US" dirty="0"/>
              <a:t>should be called </a:t>
            </a:r>
            <a:r>
              <a:rPr lang="en-US" dirty="0" smtClean="0"/>
              <a:t>Widget.  A class whose objects are themselves sets of widgets, would be called Widgets.</a:t>
            </a:r>
            <a:endParaRPr lang="en-US" dirty="0"/>
          </a:p>
          <a:p>
            <a:pPr lvl="1"/>
            <a:r>
              <a:rPr lang="en-US" dirty="0" smtClean="0"/>
              <a:t>Class names should be nouns or noun phrases</a:t>
            </a:r>
          </a:p>
          <a:p>
            <a:pPr lvl="1"/>
            <a:r>
              <a:rPr lang="en-US" dirty="0" smtClean="0"/>
              <a:t>Class names are typically in Pascal Casing, e.g. </a:t>
            </a:r>
            <a:r>
              <a:rPr lang="en-US" dirty="0" err="1" smtClean="0"/>
              <a:t>RighHandedWidget</a:t>
            </a:r>
            <a:endParaRPr lang="en-US" dirty="0" smtClean="0"/>
          </a:p>
          <a:p>
            <a:r>
              <a:rPr lang="en-US" dirty="0" smtClean="0"/>
              <a:t>A variable holds an object, and therefore its name should represent the purpose or intended use of that object</a:t>
            </a:r>
          </a:p>
          <a:p>
            <a:pPr lvl="1"/>
            <a:r>
              <a:rPr lang="en-US" dirty="0" smtClean="0"/>
              <a:t>Variables names typically use Camel Casing, e.g. </a:t>
            </a:r>
            <a:r>
              <a:rPr lang="en-US" dirty="0" err="1" smtClean="0"/>
              <a:t>myWidget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Methods perform actions, and therefore should have verb or verb phases for names, e.g. Display or </a:t>
            </a:r>
            <a:r>
              <a:rPr lang="en-US" dirty="0" err="1" smtClean="0"/>
              <a:t>ComputeCost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78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Executable Unit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22755"/>
          </a:xfrm>
        </p:spPr>
        <p:txBody>
          <a:bodyPr>
            <a:normAutofit/>
          </a:bodyPr>
          <a:lstStyle/>
          <a:p>
            <a:r>
              <a:rPr lang="en-US" dirty="0" smtClean="0"/>
              <a:t>Testing individual units of code with executable unit test cases</a:t>
            </a:r>
          </a:p>
          <a:p>
            <a:pPr lvl="1"/>
            <a:r>
              <a:rPr lang="en-US" dirty="0" smtClean="0"/>
              <a:t>Helps find design errors</a:t>
            </a:r>
          </a:p>
          <a:p>
            <a:pPr lvl="1"/>
            <a:r>
              <a:rPr lang="en-US" dirty="0" smtClean="0"/>
              <a:t>Helps developers verify correctness of the code, with repeatable test cases</a:t>
            </a:r>
          </a:p>
          <a:p>
            <a:pPr lvl="1"/>
            <a:r>
              <a:rPr lang="en-US" dirty="0" smtClean="0"/>
              <a:t>Helps document the usage of a method or class</a:t>
            </a:r>
          </a:p>
          <a:p>
            <a:pPr lvl="1"/>
            <a:r>
              <a:rPr lang="en-US" dirty="0" smtClean="0"/>
              <a:t>Enables regression testing</a:t>
            </a:r>
          </a:p>
          <a:p>
            <a:r>
              <a:rPr lang="en-US" dirty="0" smtClean="0"/>
              <a:t>Use testing frameworks to facilitate the construction and execution of executable </a:t>
            </a:r>
            <a:r>
              <a:rPr lang="en-US" smtClean="0"/>
              <a:t>test 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14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390</TotalTime>
  <Words>636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</vt:lpstr>
      <vt:lpstr>Genesis</vt:lpstr>
      <vt:lpstr>Object Orientation</vt:lpstr>
      <vt:lpstr>Conceptual Modeling</vt:lpstr>
      <vt:lpstr>Conceptual Modeling</vt:lpstr>
      <vt:lpstr>Conceptual Modeling with UML</vt:lpstr>
      <vt:lpstr>Organize Software into Loosely Coupled Layers</vt:lpstr>
      <vt:lpstr>Prefer Aggregation Over Inheritance</vt:lpstr>
      <vt:lpstr>Program to an Interface or Abstraction</vt:lpstr>
      <vt:lpstr>Use Identifiers that Improve Readability and Maintainability</vt:lpstr>
      <vt:lpstr>Testing with Executable Unit Test Cases</vt:lpstr>
    </vt:vector>
  </TitlesOfParts>
  <Company>USU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in Object Orientation</dc:title>
  <dc:creator>Stephen Clyde</dc:creator>
  <cp:lastModifiedBy>Stephen Clyde</cp:lastModifiedBy>
  <cp:revision>25</cp:revision>
  <dcterms:created xsi:type="dcterms:W3CDTF">2015-09-04T19:31:31Z</dcterms:created>
  <dcterms:modified xsi:type="dcterms:W3CDTF">2016-10-17T17:44:30Z</dcterms:modified>
</cp:coreProperties>
</file>